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CBBC"/>
    <a:srgbClr val="65D1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0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05DE9-B2B6-42B6-8CA3-353D6E182D21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3A45935-0AAA-488F-A966-A8CE4B5CB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B00AE-636A-45EE-92C0-4C4F5166B7A3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8FF6B-AF10-412B-B3D4-1519F4B1B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22E9C-BEA3-4132-8B3A-5FE4A79CF92F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516B-E13A-4082-ABF6-A3D603272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7ABD0-3F10-45E3-977F-2469DA0FAC1B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73091-2FD4-4020-9AEF-96CF1EA99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C5FE9-794D-41CC-BF35-7E597BC6AE4F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571FE-2BF2-43EF-AE62-3531363F8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B7CC2-5C80-487F-ACA0-4222C66FC5AB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8029D-DB7F-429F-B0B8-348C6F5FA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14E1E-1CDA-4075-ADB9-C1A5576BF8FF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1E04-01FF-4727-AD19-722EFB22A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C9A1E-1B7C-43FC-9B68-D0E705B24417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3E982-BA91-4F19-BB0F-CA18AA2B5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31F3B-37B0-4807-83D0-9B3AA368E426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6C52B-E062-48D1-854F-7C3A084E3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E2671-CC64-4E05-86FA-FBAD669DF001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14D91-EAA4-4BE1-944A-3ABE4C219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7771-6363-4148-A175-9ABAFCDAD57E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DB6E8-6FA9-4CFE-A415-0BE5498CD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A74A68-24E1-4802-817F-C0CC10263980}" type="datetimeFigureOut">
              <a:rPr lang="ru-RU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EA7681-990F-46E7-ADD5-7CE0D533D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2276475"/>
            <a:ext cx="5111750" cy="208915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000" b="1" dirty="0" smtClean="0"/>
              <a:t>НАЦІОНАЛЬНЕ </a:t>
            </a:r>
            <a:r>
              <a:rPr lang="ru-RU" sz="2000" b="1" dirty="0"/>
              <a:t>ПІДНЕСЕННЯ В ЗАХІДНОУКРАЇНСЬКИХ ЗЕМЛЯХ НА ПОЧАТКУ ХХ ст</a:t>
            </a:r>
            <a:r>
              <a:rPr lang="ru-RU" sz="28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1263650"/>
            <a:ext cx="1020762" cy="369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+mn-lt"/>
                <a:cs typeface="+mn-cs"/>
              </a:rPr>
              <a:t>§ 33–34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404813"/>
            <a:ext cx="2808288" cy="576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Тема уроку</a:t>
            </a:r>
          </a:p>
        </p:txBody>
      </p:sp>
      <p:pic>
        <p:nvPicPr>
          <p:cNvPr id="13316" name="Picture 2" descr="C:\Users\Стоцька\Desktop\691.7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549275"/>
            <a:ext cx="32607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Блок-схема: процесс 6"/>
          <p:cNvSpPr/>
          <p:nvPr/>
        </p:nvSpPr>
        <p:spPr>
          <a:xfrm>
            <a:off x="468313" y="1666875"/>
            <a:ext cx="874712" cy="355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 1-3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9701" name="Picture 5" descr="Виникнен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05900" cy="6819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8677" name="Picture 5" descr="Товариство “Пласт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9850"/>
            <a:ext cx="9248775" cy="692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1749" name="Picture 5" descr="Заснуван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32875" cy="676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93345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Радикалізація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українського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політичного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соціального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руху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4950" y="1628775"/>
            <a:ext cx="4697413" cy="6778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latin typeface="+mn-lt"/>
                <a:cs typeface="+mn-cs"/>
              </a:rPr>
              <a:t>Радикаліз</a:t>
            </a:r>
            <a:r>
              <a:rPr lang="en-US" sz="1400" b="1" dirty="0">
                <a:latin typeface="+mn-lt"/>
                <a:cs typeface="+mn-cs"/>
              </a:rPr>
              <a:t>à</a:t>
            </a:r>
            <a:r>
              <a:rPr lang="uk-UA" sz="1400" b="1" dirty="0" err="1">
                <a:latin typeface="+mn-lt"/>
                <a:cs typeface="+mn-cs"/>
              </a:rPr>
              <a:t>ція</a:t>
            </a:r>
            <a:r>
              <a:rPr lang="uk-UA" sz="1400" b="1" dirty="0">
                <a:latin typeface="+mn-lt"/>
                <a:cs typeface="+mn-cs"/>
              </a:rPr>
              <a:t> політичного життя </a:t>
            </a:r>
            <a:r>
              <a:rPr lang="uk-UA" sz="1400" dirty="0">
                <a:latin typeface="+mn-lt"/>
                <a:cs typeface="+mn-cs"/>
              </a:rPr>
              <a:t>— </a:t>
            </a:r>
            <a:r>
              <a:rPr lang="uk-UA" sz="1200" dirty="0">
                <a:latin typeface="+mn-lt"/>
                <a:cs typeface="+mn-cs"/>
              </a:rPr>
              <a:t>перехід політичних сил до дій, спрямованих на корінні зміни наявних соціальних і політичних інститутів суспільства.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84438" y="2482850"/>
            <a:ext cx="4251325" cy="6524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/>
              <a:t>Причини радикалізації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06525" y="3321050"/>
            <a:ext cx="2808288" cy="9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ysClr val="windowText" lastClr="000000"/>
                </a:solidFill>
              </a:rPr>
              <a:t> зростання української національної свідомості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363" y="3375025"/>
            <a:ext cx="3168650" cy="917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ysClr val="windowText" lastClr="000000"/>
                </a:solidFill>
              </a:rPr>
              <a:t>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боротьба</a:t>
            </a:r>
            <a:r>
              <a:rPr lang="ru-RU" sz="1400" b="1" dirty="0">
                <a:solidFill>
                  <a:sysClr val="windowText" lastClr="000000"/>
                </a:solidFill>
              </a:rPr>
              <a:t>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українців</a:t>
            </a:r>
            <a:r>
              <a:rPr lang="ru-RU" sz="1400" b="1" dirty="0">
                <a:solidFill>
                  <a:sysClr val="windowText" lastClr="000000"/>
                </a:solidFill>
              </a:rPr>
              <a:t>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проти</a:t>
            </a:r>
            <a:r>
              <a:rPr lang="ru-RU" sz="1400" b="1" dirty="0">
                <a:solidFill>
                  <a:sysClr val="windowText" lastClr="000000"/>
                </a:solidFill>
              </a:rPr>
              <a:t>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економічного</a:t>
            </a:r>
            <a:r>
              <a:rPr lang="ru-RU" sz="1400" b="1" dirty="0">
                <a:solidFill>
                  <a:sysClr val="windowText" lastClr="000000"/>
                </a:solidFill>
              </a:rPr>
              <a:t> та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політичного</a:t>
            </a:r>
            <a:r>
              <a:rPr lang="ru-RU" sz="1400" b="1" dirty="0">
                <a:solidFill>
                  <a:sysClr val="windowText" lastClr="000000"/>
                </a:solidFill>
              </a:rPr>
              <a:t>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домінування</a:t>
            </a:r>
            <a:r>
              <a:rPr lang="ru-RU" sz="1400" b="1" dirty="0">
                <a:solidFill>
                  <a:sysClr val="windowText" lastClr="000000"/>
                </a:solidFill>
              </a:rPr>
              <a:t> </a:t>
            </a:r>
            <a:r>
              <a:rPr lang="ru-RU" sz="1400" b="1" dirty="0" err="1">
                <a:solidFill>
                  <a:sysClr val="windowText" lastClr="000000"/>
                </a:solidFill>
              </a:rPr>
              <a:t>поляків</a:t>
            </a:r>
            <a:r>
              <a:rPr lang="ru-RU" sz="1400" b="1" dirty="0">
                <a:solidFill>
                  <a:sysClr val="windowText" lastClr="000000"/>
                </a:solidFill>
              </a:rPr>
              <a:t>.</a:t>
            </a:r>
            <a:endParaRPr lang="uk-UA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059113" y="2960688"/>
            <a:ext cx="288925" cy="360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6227763" y="3046413"/>
            <a:ext cx="312737" cy="360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755650" y="4508500"/>
            <a:ext cx="7704138" cy="5048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/>
              <a:t>Рівень радикалізації </a:t>
            </a:r>
          </a:p>
        </p:txBody>
      </p:sp>
      <p:sp>
        <p:nvSpPr>
          <p:cNvPr id="11" name="Блок-схема: магнитный диск 10"/>
          <p:cNvSpPr/>
          <p:nvPr/>
        </p:nvSpPr>
        <p:spPr>
          <a:xfrm>
            <a:off x="1409700" y="5241925"/>
            <a:ext cx="1652588" cy="1444625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Галичина</a:t>
            </a:r>
          </a:p>
        </p:txBody>
      </p:sp>
      <p:sp>
        <p:nvSpPr>
          <p:cNvPr id="12" name="Блок-схема: магнитный диск 11"/>
          <p:cNvSpPr/>
          <p:nvPr/>
        </p:nvSpPr>
        <p:spPr>
          <a:xfrm>
            <a:off x="3708400" y="5589588"/>
            <a:ext cx="1655763" cy="1089025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Буковина</a:t>
            </a:r>
          </a:p>
        </p:txBody>
      </p:sp>
      <p:sp>
        <p:nvSpPr>
          <p:cNvPr id="14" name="Блок-схема: магнитный диск 13"/>
          <p:cNvSpPr/>
          <p:nvPr/>
        </p:nvSpPr>
        <p:spPr>
          <a:xfrm>
            <a:off x="6084888" y="5964238"/>
            <a:ext cx="1655762" cy="722312"/>
          </a:xfrm>
          <a:prstGeom prst="flowChartMagneticDis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Закарпаття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27200" y="5470525"/>
            <a:ext cx="2124075" cy="1343025"/>
          </a:xfrm>
          <a:prstGeom prst="rect">
            <a:avLst/>
          </a:prstGeom>
          <a:solidFill>
            <a:srgbClr val="8BC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Ідея</a:t>
            </a:r>
            <a:r>
              <a:rPr lang="ru-RU" sz="1400" dirty="0">
                <a:solidFill>
                  <a:schemeClr val="tx1"/>
                </a:solidFill>
              </a:rPr>
              <a:t> - </a:t>
            </a:r>
            <a:r>
              <a:rPr lang="ru-RU" sz="1400" dirty="0" err="1">
                <a:solidFill>
                  <a:schemeClr val="tx1"/>
                </a:solidFill>
              </a:rPr>
              <a:t>поєднання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соціальної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  <a:r>
              <a:rPr lang="ru-RU" sz="1400" dirty="0" err="1">
                <a:solidFill>
                  <a:schemeClr val="tx1"/>
                </a:solidFill>
              </a:rPr>
              <a:t>національно-визвольної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боротьби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українського</a:t>
            </a:r>
            <a:r>
              <a:rPr lang="ru-RU" sz="1400" dirty="0">
                <a:solidFill>
                  <a:schemeClr val="tx1"/>
                </a:solidFill>
              </a:rPr>
              <a:t> народу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42862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</a:rPr>
              <a:t>Склад населення, який підпав під радикалізацію</a:t>
            </a:r>
            <a:endParaRPr lang="uk-UA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750" y="1052513"/>
            <a:ext cx="2592388" cy="5762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Селяни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11638" y="1052513"/>
            <a:ext cx="2160587" cy="5762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Робітники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32588" y="1017588"/>
            <a:ext cx="2160587" cy="5746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інтелігенція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476375" y="1628775"/>
            <a:ext cx="647700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967288" y="1636713"/>
            <a:ext cx="649287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7380288" y="1600200"/>
            <a:ext cx="6477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288" y="1925638"/>
            <a:ext cx="2881312" cy="5762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Через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 кооперативний рух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176713" y="1936750"/>
            <a:ext cx="4859337" cy="5762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Через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 політичні партії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52438" y="404813"/>
            <a:ext cx="8259762" cy="428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sz="2000" dirty="0" smtClean="0">
                <a:solidFill>
                  <a:schemeClr val="tx1"/>
                </a:solidFill>
              </a:rPr>
              <a:t>Склад населення, який підпав під радикалізацію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6263" y="2809875"/>
            <a:ext cx="8135937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Процес формування  масового  національного  руху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5900" y="3573463"/>
            <a:ext cx="1511300" cy="172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РУРП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/</a:t>
            </a:r>
            <a:r>
              <a:rPr lang="uk-UA" sz="1200" dirty="0" err="1">
                <a:solidFill>
                  <a:schemeClr val="tx1"/>
                </a:solidFill>
              </a:rPr>
              <a:t>Русько</a:t>
            </a:r>
            <a:r>
              <a:rPr lang="uk-UA" sz="1200" dirty="0">
                <a:solidFill>
                  <a:schemeClr val="tx1"/>
                </a:solidFill>
              </a:rPr>
              <a:t> -українська радикальна партія/</a:t>
            </a:r>
          </a:p>
        </p:txBody>
      </p:sp>
      <p:sp>
        <p:nvSpPr>
          <p:cNvPr id="18" name="Овал 17"/>
          <p:cNvSpPr/>
          <p:nvPr/>
        </p:nvSpPr>
        <p:spPr>
          <a:xfrm>
            <a:off x="188913" y="5527675"/>
            <a:ext cx="1152525" cy="5762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1905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971675" y="3643313"/>
            <a:ext cx="1592263" cy="722312"/>
          </a:xfrm>
          <a:prstGeom prst="rect">
            <a:avLst/>
          </a:prstGeom>
          <a:solidFill>
            <a:srgbClr val="8BCBB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федералізація</a:t>
            </a:r>
            <a:r>
              <a:rPr lang="ru-RU" sz="1100" dirty="0">
                <a:solidFill>
                  <a:schemeClr val="tx1"/>
                </a:solidFill>
              </a:rPr>
              <a:t> з  Австро-</a:t>
            </a:r>
            <a:r>
              <a:rPr lang="ru-RU" sz="1100" dirty="0" err="1">
                <a:solidFill>
                  <a:schemeClr val="tx1"/>
                </a:solidFill>
              </a:rPr>
              <a:t>Угорщиною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endParaRPr lang="uk-UA" sz="11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95488" y="4568825"/>
            <a:ext cx="1568450" cy="720725"/>
          </a:xfrm>
          <a:prstGeom prst="rect">
            <a:avLst/>
          </a:prstGeom>
          <a:solidFill>
            <a:srgbClr val="8BC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err="1">
                <a:solidFill>
                  <a:schemeClr val="tx1"/>
                </a:solidFill>
              </a:rPr>
              <a:t>Обєднання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Галичини</a:t>
            </a:r>
            <a:r>
              <a:rPr lang="ru-RU" sz="1100" dirty="0">
                <a:solidFill>
                  <a:schemeClr val="tx1"/>
                </a:solidFill>
              </a:rPr>
              <a:t> та </a:t>
            </a:r>
            <a:r>
              <a:rPr lang="ru-RU" sz="1100" dirty="0" err="1">
                <a:solidFill>
                  <a:schemeClr val="tx1"/>
                </a:solidFill>
              </a:rPr>
              <a:t>Буковини</a:t>
            </a:r>
            <a:endParaRPr lang="uk-UA" sz="11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68275" y="6126163"/>
            <a:ext cx="1512888" cy="5762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 err="1">
                <a:solidFill>
                  <a:schemeClr val="tx1"/>
                </a:solidFill>
              </a:rPr>
              <a:t>Полічитчна</a:t>
            </a:r>
            <a:r>
              <a:rPr lang="uk-UA" sz="1600" b="1" dirty="0">
                <a:solidFill>
                  <a:schemeClr val="tx1"/>
                </a:solidFill>
              </a:rPr>
              <a:t> програма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792163" y="5127625"/>
            <a:ext cx="358775" cy="438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4" name="Стрелка вправо 23"/>
          <p:cNvSpPr/>
          <p:nvPr/>
        </p:nvSpPr>
        <p:spPr>
          <a:xfrm>
            <a:off x="1200150" y="5729288"/>
            <a:ext cx="415925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5" name="Стрелка вверх 24"/>
          <p:cNvSpPr/>
          <p:nvPr/>
        </p:nvSpPr>
        <p:spPr>
          <a:xfrm>
            <a:off x="2738438" y="5205413"/>
            <a:ext cx="193675" cy="360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6" name="Стрелка вверх 25"/>
          <p:cNvSpPr/>
          <p:nvPr/>
        </p:nvSpPr>
        <p:spPr>
          <a:xfrm>
            <a:off x="2762250" y="4276725"/>
            <a:ext cx="192088" cy="3603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7" name="Прямоугольник 26"/>
          <p:cNvSpPr/>
          <p:nvPr/>
        </p:nvSpPr>
        <p:spPr>
          <a:xfrm>
            <a:off x="3849688" y="3536950"/>
            <a:ext cx="1511300" cy="17287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УНДП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/ Українська національно-демократична партія /</a:t>
            </a:r>
          </a:p>
        </p:txBody>
      </p:sp>
      <p:sp>
        <p:nvSpPr>
          <p:cNvPr id="28" name="Овал 27"/>
          <p:cNvSpPr/>
          <p:nvPr/>
        </p:nvSpPr>
        <p:spPr>
          <a:xfrm>
            <a:off x="107950" y="3321050"/>
            <a:ext cx="935038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1890</a:t>
            </a:r>
          </a:p>
        </p:txBody>
      </p:sp>
      <p:sp>
        <p:nvSpPr>
          <p:cNvPr id="29" name="Овал 28"/>
          <p:cNvSpPr/>
          <p:nvPr/>
        </p:nvSpPr>
        <p:spPr>
          <a:xfrm>
            <a:off x="3654425" y="3321050"/>
            <a:ext cx="936625" cy="50323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1899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051300" y="5481638"/>
            <a:ext cx="1508125" cy="1320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Ідея</a:t>
            </a:r>
            <a:r>
              <a:rPr lang="ru-RU" sz="1400" dirty="0">
                <a:solidFill>
                  <a:schemeClr val="tx1"/>
                </a:solidFill>
              </a:rPr>
              <a:t> - </a:t>
            </a:r>
            <a:r>
              <a:rPr lang="ru-RU" sz="1400" dirty="0" err="1">
                <a:solidFill>
                  <a:schemeClr val="tx1"/>
                </a:solidFill>
              </a:rPr>
              <a:t>національну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незалежність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62625" y="5778500"/>
            <a:ext cx="1770063" cy="10096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найближча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ціль</a:t>
            </a:r>
            <a:r>
              <a:rPr lang="ru-RU" sz="1100" dirty="0">
                <a:solidFill>
                  <a:schemeClr val="tx1"/>
                </a:solidFill>
              </a:rPr>
              <a:t> — </a:t>
            </a:r>
            <a:r>
              <a:rPr lang="ru-RU" sz="1100" dirty="0" err="1">
                <a:solidFill>
                  <a:schemeClr val="tx1"/>
                </a:solidFill>
              </a:rPr>
              <a:t>автономію</a:t>
            </a:r>
            <a:r>
              <a:rPr lang="ru-RU" sz="1100" dirty="0">
                <a:solidFill>
                  <a:schemeClr val="tx1"/>
                </a:solidFill>
              </a:rPr>
              <a:t> у </a:t>
            </a:r>
            <a:r>
              <a:rPr lang="ru-RU" sz="1100" dirty="0" err="1">
                <a:solidFill>
                  <a:schemeClr val="tx1"/>
                </a:solidFill>
              </a:rPr>
              <a:t>складі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АвстроУгорщини</a:t>
            </a:r>
            <a:endParaRPr lang="uk-UA" sz="1100" dirty="0">
              <a:solidFill>
                <a:schemeClr val="tx1"/>
              </a:solidFill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4467225" y="5167313"/>
            <a:ext cx="360363" cy="438150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33" name="Стрелка влево 32"/>
          <p:cNvSpPr/>
          <p:nvPr/>
        </p:nvSpPr>
        <p:spPr>
          <a:xfrm rot="10580819">
            <a:off x="5526088" y="6092825"/>
            <a:ext cx="401637" cy="288925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34" name="Прямоугольник 33"/>
          <p:cNvSpPr/>
          <p:nvPr/>
        </p:nvSpPr>
        <p:spPr>
          <a:xfrm>
            <a:off x="5616575" y="4319588"/>
            <a:ext cx="1763713" cy="12461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розгортання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широкої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роботи</a:t>
            </a:r>
            <a:r>
              <a:rPr lang="ru-RU" sz="1100" dirty="0">
                <a:solidFill>
                  <a:schemeClr val="tx1"/>
                </a:solidFill>
              </a:rPr>
              <a:t> в </a:t>
            </a:r>
            <a:r>
              <a:rPr lang="ru-RU" sz="1100" dirty="0" err="1">
                <a:solidFill>
                  <a:schemeClr val="tx1"/>
                </a:solidFill>
              </a:rPr>
              <a:t>масах</a:t>
            </a:r>
            <a:r>
              <a:rPr lang="ru-RU" sz="1100" dirty="0">
                <a:solidFill>
                  <a:schemeClr val="tx1"/>
                </a:solidFill>
              </a:rPr>
              <a:t>, </a:t>
            </a:r>
            <a:r>
              <a:rPr lang="ru-RU" sz="1100" dirty="0" err="1">
                <a:solidFill>
                  <a:schemeClr val="tx1"/>
                </a:solidFill>
              </a:rPr>
              <a:t>проведення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страйків</a:t>
            </a:r>
            <a:r>
              <a:rPr lang="ru-RU" sz="1100" dirty="0">
                <a:solidFill>
                  <a:schemeClr val="tx1"/>
                </a:solidFill>
              </a:rPr>
              <a:t>, </a:t>
            </a:r>
            <a:r>
              <a:rPr lang="ru-RU" sz="1100" dirty="0" err="1">
                <a:solidFill>
                  <a:schemeClr val="tx1"/>
                </a:solidFill>
              </a:rPr>
              <a:t>організація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руху</a:t>
            </a:r>
            <a:r>
              <a:rPr lang="ru-RU" sz="1100" dirty="0">
                <a:solidFill>
                  <a:schemeClr val="tx1"/>
                </a:solidFill>
              </a:rPr>
              <a:t> за </a:t>
            </a:r>
            <a:r>
              <a:rPr lang="ru-RU" sz="1100" dirty="0" err="1">
                <a:solidFill>
                  <a:schemeClr val="tx1"/>
                </a:solidFill>
              </a:rPr>
              <a:t>загальне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виборче</a:t>
            </a:r>
            <a:r>
              <a:rPr lang="ru-RU" sz="1100" dirty="0">
                <a:solidFill>
                  <a:schemeClr val="tx1"/>
                </a:solidFill>
              </a:rPr>
              <a:t> право</a:t>
            </a:r>
            <a:endParaRPr lang="uk-UA" sz="1100" dirty="0">
              <a:solidFill>
                <a:schemeClr val="tx1"/>
              </a:solidFill>
            </a:endParaRPr>
          </a:p>
        </p:txBody>
      </p:sp>
      <p:sp>
        <p:nvSpPr>
          <p:cNvPr id="35" name="Стрелка вверх 34"/>
          <p:cNvSpPr/>
          <p:nvPr/>
        </p:nvSpPr>
        <p:spPr>
          <a:xfrm>
            <a:off x="6353175" y="5464175"/>
            <a:ext cx="193675" cy="361950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36" name="Прямоугольник 35"/>
          <p:cNvSpPr/>
          <p:nvPr/>
        </p:nvSpPr>
        <p:spPr>
          <a:xfrm>
            <a:off x="5478463" y="3498850"/>
            <a:ext cx="1901825" cy="6524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err="1">
                <a:solidFill>
                  <a:schemeClr val="tx1"/>
                </a:solidFill>
              </a:rPr>
              <a:t>найчисельніша</a:t>
            </a:r>
            <a:r>
              <a:rPr lang="ru-RU" sz="1100" b="1" dirty="0">
                <a:solidFill>
                  <a:schemeClr val="tx1"/>
                </a:solidFill>
              </a:rPr>
              <a:t> й </a:t>
            </a:r>
            <a:r>
              <a:rPr lang="ru-RU" sz="1100" b="1" dirty="0" err="1">
                <a:solidFill>
                  <a:schemeClr val="tx1"/>
                </a:solidFill>
              </a:rPr>
              <a:t>найвпливовіша</a:t>
            </a:r>
            <a:r>
              <a:rPr lang="ru-RU" sz="1100" b="1" dirty="0">
                <a:solidFill>
                  <a:schemeClr val="tx1"/>
                </a:solidFill>
              </a:rPr>
              <a:t> </a:t>
            </a:r>
            <a:r>
              <a:rPr lang="ru-RU" sz="1100" b="1" dirty="0" err="1">
                <a:solidFill>
                  <a:schemeClr val="tx1"/>
                </a:solidFill>
              </a:rPr>
              <a:t>партія</a:t>
            </a:r>
            <a:r>
              <a:rPr lang="ru-RU" sz="1100" b="1" dirty="0">
                <a:solidFill>
                  <a:schemeClr val="tx1"/>
                </a:solidFill>
              </a:rPr>
              <a:t> </a:t>
            </a:r>
            <a:r>
              <a:rPr lang="ru-RU" sz="1100" b="1" dirty="0" err="1">
                <a:solidFill>
                  <a:schemeClr val="tx1"/>
                </a:solidFill>
              </a:rPr>
              <a:t>Галичини</a:t>
            </a:r>
            <a:endParaRPr lang="uk-UA" sz="1100" b="1" dirty="0">
              <a:solidFill>
                <a:schemeClr val="tx1"/>
              </a:solidFill>
            </a:endParaRPr>
          </a:p>
        </p:txBody>
      </p:sp>
      <p:sp>
        <p:nvSpPr>
          <p:cNvPr id="37" name="Стрелка вверх 36"/>
          <p:cNvSpPr/>
          <p:nvPr/>
        </p:nvSpPr>
        <p:spPr>
          <a:xfrm>
            <a:off x="6353175" y="4186238"/>
            <a:ext cx="149225" cy="284162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38" name="Прямоугольник 37"/>
          <p:cNvSpPr/>
          <p:nvPr/>
        </p:nvSpPr>
        <p:spPr>
          <a:xfrm>
            <a:off x="7575550" y="3463925"/>
            <a:ext cx="1512888" cy="17287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УСДП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/ Українська національно-демократична партія /</a:t>
            </a:r>
          </a:p>
        </p:txBody>
      </p:sp>
      <p:sp>
        <p:nvSpPr>
          <p:cNvPr id="39" name="Овал 38"/>
          <p:cNvSpPr/>
          <p:nvPr/>
        </p:nvSpPr>
        <p:spPr>
          <a:xfrm>
            <a:off x="3646488" y="3321050"/>
            <a:ext cx="936625" cy="5032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1899</a:t>
            </a:r>
          </a:p>
        </p:txBody>
      </p:sp>
      <p:sp>
        <p:nvSpPr>
          <p:cNvPr id="40" name="Стрелка вверх 39"/>
          <p:cNvSpPr/>
          <p:nvPr/>
        </p:nvSpPr>
        <p:spPr>
          <a:xfrm>
            <a:off x="5846763" y="5254625"/>
            <a:ext cx="193675" cy="361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1" name="Овал 40"/>
          <p:cNvSpPr/>
          <p:nvPr/>
        </p:nvSpPr>
        <p:spPr>
          <a:xfrm>
            <a:off x="7526338" y="3284538"/>
            <a:ext cx="936625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1899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666038" y="5429250"/>
            <a:ext cx="1331912" cy="13843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ця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політична</a:t>
            </a:r>
            <a:r>
              <a:rPr lang="ru-RU" sz="1100" dirty="0">
                <a:solidFill>
                  <a:schemeClr val="tx1"/>
                </a:solidFill>
              </a:rPr>
              <a:t> сила </a:t>
            </a:r>
            <a:r>
              <a:rPr lang="ru-RU" sz="1100" dirty="0" err="1">
                <a:solidFill>
                  <a:schemeClr val="tx1"/>
                </a:solidFill>
              </a:rPr>
              <a:t>залишалась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ru-RU" sz="1100" dirty="0" err="1">
                <a:solidFill>
                  <a:schemeClr val="tx1"/>
                </a:solidFill>
              </a:rPr>
              <a:t>нечисленною</a:t>
            </a:r>
            <a:endParaRPr lang="uk-UA" sz="1100" dirty="0">
              <a:solidFill>
                <a:schemeClr val="tx1"/>
              </a:solidFill>
            </a:endParaRPr>
          </a:p>
        </p:txBody>
      </p:sp>
      <p:sp>
        <p:nvSpPr>
          <p:cNvPr id="43" name="Стрелка вниз 42"/>
          <p:cNvSpPr/>
          <p:nvPr/>
        </p:nvSpPr>
        <p:spPr>
          <a:xfrm>
            <a:off x="8151813" y="5176838"/>
            <a:ext cx="360362" cy="439737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Блок-схема: процесс 25"/>
          <p:cNvSpPr/>
          <p:nvPr/>
        </p:nvSpPr>
        <p:spPr>
          <a:xfrm>
            <a:off x="5957888" y="4672013"/>
            <a:ext cx="2611437" cy="792162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 200 тис. осіб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908175" y="296863"/>
            <a:ext cx="5111750" cy="503237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 </a:t>
            </a:r>
            <a:r>
              <a:rPr lang="uk-UA" b="1" dirty="0">
                <a:solidFill>
                  <a:sysClr val="windowText" lastClr="000000"/>
                </a:solidFill>
              </a:rPr>
              <a:t>Русофільські позиції  у Галичині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647700" y="1036638"/>
            <a:ext cx="2519363" cy="7699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tx1"/>
                </a:solidFill>
              </a:rPr>
              <a:t>Російська (Руська) національна партія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268538" y="800100"/>
            <a:ext cx="287337" cy="2524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870325" y="1003300"/>
            <a:ext cx="2087563" cy="792163"/>
          </a:xfrm>
          <a:prstGeom prst="flowChart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Ідея – </a:t>
            </a:r>
            <a:r>
              <a:rPr lang="uk-UA" sz="1600" dirty="0">
                <a:solidFill>
                  <a:schemeClr val="tx1"/>
                </a:solidFill>
              </a:rPr>
              <a:t>ототожнення з Росією</a:t>
            </a: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502400" y="927100"/>
            <a:ext cx="2089150" cy="792163"/>
          </a:xfrm>
          <a:prstGeom prst="flowChart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Отримує дотації від царського уряду. 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9" name="Стрелка влево 8"/>
          <p:cNvSpPr/>
          <p:nvPr/>
        </p:nvSpPr>
        <p:spPr>
          <a:xfrm>
            <a:off x="5940425" y="1268413"/>
            <a:ext cx="576263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Стрелка влево 9"/>
          <p:cNvSpPr/>
          <p:nvPr/>
        </p:nvSpPr>
        <p:spPr>
          <a:xfrm rot="10800000">
            <a:off x="3294063" y="1217613"/>
            <a:ext cx="576262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2254250" y="2155825"/>
            <a:ext cx="4549775" cy="1143000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ysClr val="windowText" lastClr="000000"/>
                </a:solidFill>
              </a:rPr>
              <a:t>Активізація</a:t>
            </a:r>
            <a:r>
              <a:rPr lang="ru-RU" dirty="0">
                <a:solidFill>
                  <a:sysClr val="windowText" lastClr="000000"/>
                </a:solidFill>
              </a:rPr>
              <a:t> </a:t>
            </a:r>
            <a:r>
              <a:rPr lang="ru-RU" dirty="0" err="1">
                <a:solidFill>
                  <a:sysClr val="windowText" lastClr="000000"/>
                </a:solidFill>
              </a:rPr>
              <a:t>політичного</a:t>
            </a:r>
            <a:r>
              <a:rPr lang="ru-RU" dirty="0">
                <a:solidFill>
                  <a:sysClr val="windowText" lastClr="000000"/>
                </a:solidFill>
              </a:rPr>
              <a:t> </a:t>
            </a:r>
            <a:r>
              <a:rPr lang="ru-RU" dirty="0" err="1">
                <a:solidFill>
                  <a:sysClr val="windowText" lastClr="000000"/>
                </a:solidFill>
              </a:rPr>
              <a:t>руху</a:t>
            </a:r>
            <a:r>
              <a:rPr lang="ru-RU" dirty="0">
                <a:solidFill>
                  <a:sysClr val="windowText" lastClr="000000"/>
                </a:solidFill>
              </a:rPr>
              <a:t> </a:t>
            </a:r>
            <a:r>
              <a:rPr lang="ru-RU" dirty="0" err="1">
                <a:solidFill>
                  <a:sysClr val="windowText" lastClr="000000"/>
                </a:solidFill>
              </a:rPr>
              <a:t>супроводжувалася</a:t>
            </a:r>
            <a:r>
              <a:rPr lang="ru-RU" dirty="0">
                <a:solidFill>
                  <a:sysClr val="windowText" lastClr="000000"/>
                </a:solidFill>
              </a:rPr>
              <a:t> </a:t>
            </a:r>
            <a:r>
              <a:rPr lang="ru-RU" dirty="0" err="1">
                <a:solidFill>
                  <a:sysClr val="windowText" lastClr="000000"/>
                </a:solidFill>
              </a:rPr>
              <a:t>масовими</a:t>
            </a:r>
            <a:r>
              <a:rPr lang="ru-RU" dirty="0">
                <a:solidFill>
                  <a:sysClr val="windowText" lastClr="000000"/>
                </a:solidFill>
              </a:rPr>
              <a:t> </a:t>
            </a:r>
            <a:r>
              <a:rPr lang="ru-RU" dirty="0" err="1">
                <a:solidFill>
                  <a:sysClr val="windowText" lastClr="000000"/>
                </a:solidFill>
              </a:rPr>
              <a:t>виступами</a:t>
            </a:r>
            <a:r>
              <a:rPr lang="ru-RU" dirty="0">
                <a:solidFill>
                  <a:sysClr val="windowText" lastClr="000000"/>
                </a:solidFill>
              </a:rPr>
              <a:t> </a:t>
            </a:r>
            <a:r>
              <a:rPr lang="ru-RU" dirty="0" err="1">
                <a:solidFill>
                  <a:sysClr val="windowText" lastClr="000000"/>
                </a:solidFill>
              </a:rPr>
              <a:t>населення</a:t>
            </a:r>
            <a:endParaRPr lang="uk-UA" dirty="0">
              <a:solidFill>
                <a:sysClr val="windowText" lastClr="000000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946150" y="3497263"/>
            <a:ext cx="2611438" cy="792162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робітничі страйки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757238" y="4724400"/>
            <a:ext cx="2609850" cy="792163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 143 страйки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1"/>
                </a:solidFill>
              </a:rPr>
              <a:t> 32 тис. осіб</a:t>
            </a: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5438775" y="3473450"/>
            <a:ext cx="2609850" cy="792163"/>
          </a:xfrm>
          <a:prstGeom prst="flowChartProces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Селянські страйки</a:t>
            </a:r>
            <a:endParaRPr lang="uk-UA" sz="1600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464050" y="3298825"/>
            <a:ext cx="974725" cy="346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1" idx="2"/>
          </p:cNvCxnSpPr>
          <p:nvPr/>
        </p:nvCxnSpPr>
        <p:spPr>
          <a:xfrm flipH="1">
            <a:off x="3582988" y="3298825"/>
            <a:ext cx="946150" cy="346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6743700" y="4414838"/>
            <a:ext cx="2447925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1900–1904 pp</a:t>
            </a:r>
            <a:endParaRPr lang="uk-UA" b="1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2874963" y="4289425"/>
            <a:ext cx="287337" cy="347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4" name="Блок-схема: процесс 23"/>
          <p:cNvSpPr/>
          <p:nvPr/>
        </p:nvSpPr>
        <p:spPr>
          <a:xfrm>
            <a:off x="914400" y="5597525"/>
            <a:ext cx="4665663" cy="927100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1"/>
                </a:solidFill>
              </a:rPr>
              <a:t> 1902 - страйк львівських будівельників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1"/>
                </a:solidFill>
              </a:rPr>
              <a:t>1904 - страйк дрогобицьких нафтовиків 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09538" y="4414838"/>
            <a:ext cx="2449512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1900–1904 pp</a:t>
            </a:r>
            <a:endParaRPr lang="uk-UA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6445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2. Реформа виборчої 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системи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39750" y="1268413"/>
            <a:ext cx="8280400" cy="57626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Одним </a:t>
            </a:r>
            <a:r>
              <a:rPr lang="ru-RU" sz="1600" dirty="0" err="1">
                <a:solidFill>
                  <a:schemeClr val="tx1"/>
                </a:solidFill>
              </a:rPr>
              <a:t>із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завдань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національного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руху</a:t>
            </a:r>
            <a:r>
              <a:rPr lang="ru-RU" sz="1600" dirty="0">
                <a:solidFill>
                  <a:schemeClr val="tx1"/>
                </a:solidFill>
              </a:rPr>
              <a:t> на початку ХХ ст. стала </a:t>
            </a:r>
            <a:r>
              <a:rPr lang="ru-RU" sz="1600" dirty="0" err="1">
                <a:solidFill>
                  <a:schemeClr val="tx1"/>
                </a:solidFill>
              </a:rPr>
              <a:t>боротьба</a:t>
            </a:r>
            <a:r>
              <a:rPr lang="ru-RU" sz="1600" dirty="0">
                <a:solidFill>
                  <a:schemeClr val="tx1"/>
                </a:solidFill>
              </a:rPr>
              <a:t> за </a:t>
            </a:r>
            <a:r>
              <a:rPr lang="ru-RU" sz="1600" dirty="0" err="1">
                <a:solidFill>
                  <a:schemeClr val="tx1"/>
                </a:solidFill>
              </a:rPr>
              <a:t>виборчу</a:t>
            </a:r>
            <a:r>
              <a:rPr lang="ru-RU" sz="1600" dirty="0">
                <a:solidFill>
                  <a:schemeClr val="tx1"/>
                </a:solidFill>
              </a:rPr>
              <a:t> реформу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484438" y="2009775"/>
            <a:ext cx="3671887" cy="720725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Участь населення у виборах до Галицького сейму</a:t>
            </a:r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1619250" y="2924175"/>
            <a:ext cx="2376488" cy="792163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Галичина – 7%</a:t>
            </a: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4351338" y="3033713"/>
            <a:ext cx="2376487" cy="574675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Буковина – 4.9 %</a:t>
            </a:r>
          </a:p>
        </p:txBody>
      </p:sp>
      <p:sp>
        <p:nvSpPr>
          <p:cNvPr id="8" name="Овал 7"/>
          <p:cNvSpPr/>
          <p:nvPr/>
        </p:nvSpPr>
        <p:spPr>
          <a:xfrm>
            <a:off x="815975" y="3854450"/>
            <a:ext cx="1800225" cy="50482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1907</a:t>
            </a:r>
            <a:r>
              <a:rPr lang="uk-UA" dirty="0">
                <a:solidFill>
                  <a:schemeClr val="tx1"/>
                </a:solidFill>
              </a:rPr>
              <a:t> р</a:t>
            </a: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059113" y="3860800"/>
            <a:ext cx="5400675" cy="504825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запроваджене загальне виборче право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2519363" y="3981450"/>
            <a:ext cx="576262" cy="2524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539750" y="4437063"/>
            <a:ext cx="8135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latin typeface="Century Gothic" pitchFamily="34" charset="0"/>
              </a:rPr>
              <a:t>В результаті у Віденському сеймі зросла кількість представників від українців</a:t>
            </a:r>
          </a:p>
        </p:txBody>
      </p:sp>
      <p:sp>
        <p:nvSpPr>
          <p:cNvPr id="12" name="Овал 11"/>
          <p:cNvSpPr/>
          <p:nvPr/>
        </p:nvSpPr>
        <p:spPr>
          <a:xfrm>
            <a:off x="815975" y="4775200"/>
            <a:ext cx="1992313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1879 р</a:t>
            </a: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1020763" y="5421313"/>
            <a:ext cx="1835150" cy="455612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3 депутати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1628775" y="5205413"/>
            <a:ext cx="336550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4813300" y="4775200"/>
            <a:ext cx="1992313" cy="504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1907р</a:t>
            </a: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3940175" y="5419725"/>
            <a:ext cx="1927225" cy="601663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27 депутати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1"/>
                </a:solidFill>
              </a:rPr>
              <a:t>від Галичини</a:t>
            </a: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6162675" y="5429250"/>
            <a:ext cx="1962150" cy="592138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5 депутатів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1"/>
                </a:solidFill>
              </a:rPr>
              <a:t>Від Буковини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5003800" y="5172075"/>
            <a:ext cx="336550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6362700" y="5205413"/>
            <a:ext cx="336550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125413" y="6165850"/>
            <a:ext cx="8964612" cy="692150"/>
          </a:xfrm>
          <a:prstGeom prst="flowChart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Українці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домагалися</a:t>
            </a:r>
            <a:r>
              <a:rPr lang="ru-RU" sz="1400" dirty="0">
                <a:solidFill>
                  <a:schemeClr val="tx1"/>
                </a:solidFill>
              </a:rPr>
              <a:t> поступок в </a:t>
            </a:r>
            <a:r>
              <a:rPr lang="ru-RU" sz="1400" dirty="0" err="1">
                <a:solidFill>
                  <a:schemeClr val="tx1"/>
                </a:solidFill>
              </a:rPr>
              <a:t>економічній</a:t>
            </a:r>
            <a:r>
              <a:rPr lang="ru-RU" sz="1400" dirty="0">
                <a:solidFill>
                  <a:schemeClr val="tx1"/>
                </a:solidFill>
              </a:rPr>
              <a:t> і </a:t>
            </a:r>
            <a:r>
              <a:rPr lang="ru-RU" sz="1400" dirty="0" err="1">
                <a:solidFill>
                  <a:schemeClr val="tx1"/>
                </a:solidFill>
              </a:rPr>
              <a:t>культурній</a:t>
            </a:r>
            <a:r>
              <a:rPr lang="ru-RU" sz="1400" dirty="0">
                <a:solidFill>
                  <a:schemeClr val="tx1"/>
                </a:solidFill>
              </a:rPr>
              <a:t> сферах та </a:t>
            </a:r>
            <a:r>
              <a:rPr lang="ru-RU" sz="1400" dirty="0" err="1">
                <a:solidFill>
                  <a:schemeClr val="tx1"/>
                </a:solidFill>
              </a:rPr>
              <a:t>постійно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висували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вимогу</a:t>
            </a:r>
            <a:r>
              <a:rPr lang="ru-RU" sz="1400" dirty="0">
                <a:solidFill>
                  <a:schemeClr val="tx1"/>
                </a:solidFill>
              </a:rPr>
              <a:t> — </a:t>
            </a:r>
            <a:r>
              <a:rPr lang="ru-RU" sz="1400" dirty="0" err="1">
                <a:solidFill>
                  <a:schemeClr val="tx1"/>
                </a:solidFill>
              </a:rPr>
              <a:t>надання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українським</a:t>
            </a:r>
            <a:r>
              <a:rPr lang="ru-RU" sz="1400" dirty="0">
                <a:solidFill>
                  <a:schemeClr val="tx1"/>
                </a:solidFill>
              </a:rPr>
              <a:t> землям </a:t>
            </a:r>
            <a:r>
              <a:rPr lang="ru-RU" sz="1400" dirty="0" err="1">
                <a:solidFill>
                  <a:schemeClr val="tx1"/>
                </a:solidFill>
              </a:rPr>
              <a:t>політичної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автономії</a:t>
            </a:r>
            <a:r>
              <a:rPr lang="ru-RU" sz="1400" dirty="0">
                <a:solidFill>
                  <a:schemeClr val="tx1"/>
                </a:solidFill>
              </a:rPr>
              <a:t> у </a:t>
            </a:r>
            <a:r>
              <a:rPr lang="ru-RU" sz="1400" dirty="0" err="1">
                <a:solidFill>
                  <a:schemeClr val="tx1"/>
                </a:solidFill>
              </a:rPr>
              <a:t>складі</a:t>
            </a:r>
            <a:r>
              <a:rPr lang="ru-RU" sz="1400" dirty="0">
                <a:solidFill>
                  <a:schemeClr val="tx1"/>
                </a:solidFill>
              </a:rPr>
              <a:t> Австро-</a:t>
            </a:r>
            <a:r>
              <a:rPr lang="ru-RU" sz="1400" dirty="0" err="1">
                <a:solidFill>
                  <a:schemeClr val="tx1"/>
                </a:solidFill>
              </a:rPr>
              <a:t>Угорщини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endParaRPr lang="uk-UA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Боротьба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українського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університету</a:t>
            </a:r>
            <a:endParaRPr lang="uk-UA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434" name="Picture 2" descr="C:\Users\Стоцька\Desktop\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225" y="1306513"/>
            <a:ext cx="31623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Блок-схема: процесс 3"/>
          <p:cNvSpPr/>
          <p:nvPr/>
        </p:nvSpPr>
        <p:spPr>
          <a:xfrm>
            <a:off x="447675" y="3414713"/>
            <a:ext cx="2246313" cy="3016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Львівський університет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103563" y="1660525"/>
            <a:ext cx="5472112" cy="6762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1894 </a:t>
            </a:r>
            <a:r>
              <a:rPr lang="ru-RU" sz="1400" dirty="0">
                <a:solidFill>
                  <a:schemeClr val="tx1"/>
                </a:solidFill>
              </a:rPr>
              <a:t>р. - </a:t>
            </a:r>
            <a:r>
              <a:rPr lang="ru-RU" sz="1400" dirty="0" err="1">
                <a:solidFill>
                  <a:schemeClr val="tx1"/>
                </a:solidFill>
              </a:rPr>
              <a:t>відкрито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перші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українські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кафедри</a:t>
            </a:r>
            <a:r>
              <a:rPr lang="ru-RU" sz="1400" dirty="0">
                <a:solidFill>
                  <a:schemeClr val="tx1"/>
                </a:solidFill>
              </a:rPr>
              <a:t>, у тому </a:t>
            </a:r>
            <a:r>
              <a:rPr lang="ru-RU" sz="1400" dirty="0" err="1">
                <a:solidFill>
                  <a:schemeClr val="tx1"/>
                </a:solidFill>
              </a:rPr>
              <a:t>числі</a:t>
            </a:r>
            <a:r>
              <a:rPr lang="ru-RU" sz="1400" dirty="0">
                <a:solidFill>
                  <a:schemeClr val="tx1"/>
                </a:solidFill>
              </a:rPr>
              <a:t> — кафедру </a:t>
            </a:r>
            <a:r>
              <a:rPr lang="ru-RU" sz="1400" dirty="0" err="1">
                <a:solidFill>
                  <a:schemeClr val="tx1"/>
                </a:solidFill>
              </a:rPr>
              <a:t>історії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якою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керував</a:t>
            </a:r>
            <a:r>
              <a:rPr lang="ru-RU" sz="1400" dirty="0">
                <a:solidFill>
                  <a:schemeClr val="tx1"/>
                </a:solidFill>
              </a:rPr>
              <a:t> М. </a:t>
            </a:r>
            <a:r>
              <a:rPr lang="ru-RU" sz="1400" dirty="0" err="1">
                <a:solidFill>
                  <a:schemeClr val="tx1"/>
                </a:solidFill>
              </a:rPr>
              <a:t>Грушевський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119438" y="1539875"/>
            <a:ext cx="5472112" cy="6762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1894 </a:t>
            </a:r>
            <a:r>
              <a:rPr lang="ru-RU" sz="1400" dirty="0">
                <a:solidFill>
                  <a:schemeClr val="tx1"/>
                </a:solidFill>
              </a:rPr>
              <a:t>р. - </a:t>
            </a:r>
            <a:r>
              <a:rPr lang="ru-RU" sz="1400" dirty="0" err="1">
                <a:solidFill>
                  <a:schemeClr val="tx1"/>
                </a:solidFill>
              </a:rPr>
              <a:t>відкрито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перші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українські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кафедри</a:t>
            </a:r>
            <a:r>
              <a:rPr lang="ru-RU" sz="1400" dirty="0">
                <a:solidFill>
                  <a:schemeClr val="tx1"/>
                </a:solidFill>
              </a:rPr>
              <a:t>, у тому </a:t>
            </a:r>
            <a:r>
              <a:rPr lang="ru-RU" sz="1400" dirty="0" err="1">
                <a:solidFill>
                  <a:schemeClr val="tx1"/>
                </a:solidFill>
              </a:rPr>
              <a:t>числі</a:t>
            </a:r>
            <a:r>
              <a:rPr lang="ru-RU" sz="1400" dirty="0">
                <a:solidFill>
                  <a:schemeClr val="tx1"/>
                </a:solidFill>
              </a:rPr>
              <a:t> — кафедру </a:t>
            </a:r>
            <a:r>
              <a:rPr lang="ru-RU" sz="1400" dirty="0" err="1">
                <a:solidFill>
                  <a:schemeClr val="tx1"/>
                </a:solidFill>
              </a:rPr>
              <a:t>історії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якою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керував</a:t>
            </a:r>
            <a:r>
              <a:rPr lang="ru-RU" sz="1400" dirty="0">
                <a:solidFill>
                  <a:schemeClr val="tx1"/>
                </a:solidFill>
              </a:rPr>
              <a:t> М. </a:t>
            </a:r>
            <a:r>
              <a:rPr lang="ru-RU" sz="1400" dirty="0" err="1">
                <a:solidFill>
                  <a:schemeClr val="tx1"/>
                </a:solidFill>
              </a:rPr>
              <a:t>Грушевський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203575" y="2767013"/>
            <a:ext cx="5472113" cy="67627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 1900 р. на </a:t>
            </a:r>
            <a:r>
              <a:rPr lang="ru-RU" sz="1400" dirty="0" err="1">
                <a:solidFill>
                  <a:schemeClr val="tx1"/>
                </a:solidFill>
              </a:rPr>
              <a:t>трьох</a:t>
            </a:r>
            <a:r>
              <a:rPr lang="ru-RU" sz="1400" dirty="0">
                <a:solidFill>
                  <a:schemeClr val="tx1"/>
                </a:solidFill>
              </a:rPr>
              <a:t> факультетах </a:t>
            </a:r>
            <a:r>
              <a:rPr lang="ru-RU" sz="1400" dirty="0" err="1">
                <a:solidFill>
                  <a:schemeClr val="tx1"/>
                </a:solidFill>
              </a:rPr>
              <a:t>Львівського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університету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українці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обіймали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лише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шість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професорських</a:t>
            </a:r>
            <a:r>
              <a:rPr lang="ru-RU" sz="1400" dirty="0">
                <a:solidFill>
                  <a:schemeClr val="tx1"/>
                </a:solidFill>
              </a:rPr>
              <a:t> кафедр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144963" y="3594100"/>
            <a:ext cx="3389312" cy="6635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dirty="0">
                <a:solidFill>
                  <a:schemeClr val="tx1"/>
                </a:solidFill>
              </a:rPr>
              <a:t>Наслідок – боротьба за український університет 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438775" y="3421063"/>
            <a:ext cx="403225" cy="301625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85763" y="4365625"/>
            <a:ext cx="8567737" cy="1295400"/>
          </a:xfrm>
          <a:prstGeom prst="flowChart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1907 </a:t>
            </a:r>
            <a:r>
              <a:rPr lang="ru-RU" sz="1400" dirty="0">
                <a:solidFill>
                  <a:schemeClr val="tx1"/>
                </a:solidFill>
              </a:rPr>
              <a:t>р. </a:t>
            </a:r>
            <a:r>
              <a:rPr lang="ru-RU" sz="1400" dirty="0" err="1">
                <a:solidFill>
                  <a:schemeClr val="tx1"/>
                </a:solidFill>
              </a:rPr>
              <a:t>під</a:t>
            </a:r>
            <a:r>
              <a:rPr lang="ru-RU" sz="1400" dirty="0">
                <a:solidFill>
                  <a:schemeClr val="tx1"/>
                </a:solidFill>
              </a:rPr>
              <a:t> час </a:t>
            </a:r>
            <a:r>
              <a:rPr lang="ru-RU" sz="1400" dirty="0" err="1">
                <a:solidFill>
                  <a:schemeClr val="tx1"/>
                </a:solidFill>
              </a:rPr>
              <a:t>акцій</a:t>
            </a:r>
            <a:r>
              <a:rPr lang="ru-RU" sz="1400" dirty="0">
                <a:solidFill>
                  <a:schemeClr val="tx1"/>
                </a:solidFill>
              </a:rPr>
              <a:t> протесту 150 </a:t>
            </a:r>
            <a:r>
              <a:rPr lang="ru-RU" sz="1400" dirty="0" err="1">
                <a:solidFill>
                  <a:schemeClr val="tx1"/>
                </a:solidFill>
              </a:rPr>
              <a:t>студентів-українців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силоміць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вигнали</a:t>
            </a:r>
            <a:r>
              <a:rPr lang="ru-RU" sz="1400" dirty="0">
                <a:solidFill>
                  <a:schemeClr val="tx1"/>
                </a:solidFill>
              </a:rPr>
              <a:t> з </a:t>
            </a:r>
            <a:r>
              <a:rPr lang="ru-RU" sz="1400" dirty="0" err="1">
                <a:solidFill>
                  <a:schemeClr val="tx1"/>
                </a:solidFill>
              </a:rPr>
              <a:t>університету</a:t>
            </a: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tx1"/>
                </a:solidFill>
              </a:rPr>
              <a:t>1910 р. </a:t>
            </a:r>
            <a:r>
              <a:rPr lang="uk-UA" sz="1400" dirty="0">
                <a:solidFill>
                  <a:schemeClr val="tx1"/>
                </a:solidFill>
              </a:rPr>
              <a:t>- </a:t>
            </a:r>
            <a:r>
              <a:rPr lang="ru-RU" sz="1400" dirty="0" err="1">
                <a:solidFill>
                  <a:schemeClr val="tx1"/>
                </a:solidFill>
              </a:rPr>
              <a:t>під</a:t>
            </a:r>
            <a:r>
              <a:rPr lang="ru-RU" sz="1400" dirty="0">
                <a:solidFill>
                  <a:schemeClr val="tx1"/>
                </a:solidFill>
              </a:rPr>
              <a:t> час </a:t>
            </a:r>
            <a:r>
              <a:rPr lang="ru-RU" sz="1400" dirty="0" err="1">
                <a:solidFill>
                  <a:schemeClr val="tx1"/>
                </a:solidFill>
              </a:rPr>
              <a:t>однієї</a:t>
            </a:r>
            <a:r>
              <a:rPr lang="ru-RU" sz="1400" dirty="0">
                <a:solidFill>
                  <a:schemeClr val="tx1"/>
                </a:solidFill>
              </a:rPr>
              <a:t> з </a:t>
            </a:r>
            <a:r>
              <a:rPr lang="ru-RU" sz="1400" dirty="0" err="1">
                <a:solidFill>
                  <a:schemeClr val="tx1"/>
                </a:solidFill>
              </a:rPr>
              <a:t>численних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сутичок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між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українськими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  <a:r>
              <a:rPr lang="ru-RU" sz="1400" dirty="0" err="1">
                <a:solidFill>
                  <a:schemeClr val="tx1"/>
                </a:solidFill>
              </a:rPr>
              <a:t>польськими</a:t>
            </a:r>
            <a:r>
              <a:rPr lang="ru-RU" sz="1400" dirty="0">
                <a:solidFill>
                  <a:schemeClr val="tx1"/>
                </a:solidFill>
              </a:rPr>
              <a:t> студентами </a:t>
            </a:r>
            <a:r>
              <a:rPr lang="ru-RU" sz="1400" dirty="0" err="1">
                <a:solidFill>
                  <a:schemeClr val="tx1"/>
                </a:solidFill>
              </a:rPr>
              <a:t>Львівського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університету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пролунали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постріли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від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яких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загинув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українець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Адам </a:t>
            </a:r>
            <a:r>
              <a:rPr lang="ru-RU" sz="1400" b="1" dirty="0" err="1">
                <a:solidFill>
                  <a:schemeClr val="tx1"/>
                </a:solidFill>
              </a:rPr>
              <a:t>Коцко</a:t>
            </a:r>
            <a:r>
              <a:rPr lang="ru-RU" sz="1400" b="1" dirty="0">
                <a:solidFill>
                  <a:schemeClr val="tx1"/>
                </a:solidFill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 49 </a:t>
            </a:r>
            <a:r>
              <a:rPr lang="ru-RU" sz="1400" dirty="0" err="1">
                <a:solidFill>
                  <a:schemeClr val="tx1"/>
                </a:solidFill>
              </a:rPr>
              <a:t>студентів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відраховано</a:t>
            </a:r>
            <a:r>
              <a:rPr lang="ru-RU" sz="1400" dirty="0">
                <a:solidFill>
                  <a:schemeClr val="tx1"/>
                </a:solidFill>
              </a:rPr>
              <a:t> з </a:t>
            </a:r>
            <a:r>
              <a:rPr lang="ru-RU" sz="1400" dirty="0" err="1">
                <a:solidFill>
                  <a:schemeClr val="tx1"/>
                </a:solidFill>
              </a:rPr>
              <a:t>університету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385763" y="5805488"/>
            <a:ext cx="8445500" cy="719137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похорон студента </a:t>
            </a:r>
            <a:r>
              <a:rPr lang="ru-RU" sz="1400" dirty="0" err="1">
                <a:solidFill>
                  <a:schemeClr val="tx1"/>
                </a:solidFill>
              </a:rPr>
              <a:t>перетворився</a:t>
            </a:r>
            <a:r>
              <a:rPr lang="ru-RU" sz="1400" dirty="0">
                <a:solidFill>
                  <a:schemeClr val="tx1"/>
                </a:solidFill>
              </a:rPr>
              <a:t> на </a:t>
            </a:r>
            <a:r>
              <a:rPr lang="ru-RU" sz="1400" dirty="0" err="1">
                <a:solidFill>
                  <a:schemeClr val="tx1"/>
                </a:solidFill>
              </a:rPr>
              <a:t>справжню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масову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антиурядову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маніфестацію</a:t>
            </a:r>
            <a:r>
              <a:rPr lang="ru-RU" sz="1400" dirty="0">
                <a:solidFill>
                  <a:schemeClr val="tx1"/>
                </a:solidFill>
              </a:rPr>
              <a:t>, у </a:t>
            </a:r>
            <a:r>
              <a:rPr lang="ru-RU" sz="1400" dirty="0" err="1">
                <a:solidFill>
                  <a:schemeClr val="tx1"/>
                </a:solidFill>
              </a:rPr>
              <a:t>якій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крім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львів’ян</a:t>
            </a:r>
            <a:r>
              <a:rPr lang="ru-RU" sz="1400" dirty="0">
                <a:solidFill>
                  <a:schemeClr val="tx1"/>
                </a:solidFill>
              </a:rPr>
              <a:t>, взяли участь </a:t>
            </a:r>
            <a:r>
              <a:rPr lang="ru-RU" sz="1400" dirty="0" err="1">
                <a:solidFill>
                  <a:schemeClr val="tx1"/>
                </a:solidFill>
              </a:rPr>
              <a:t>представники</a:t>
            </a:r>
            <a:r>
              <a:rPr lang="ru-RU" sz="1400" dirty="0">
                <a:solidFill>
                  <a:schemeClr val="tx1"/>
                </a:solidFill>
              </a:rPr>
              <a:t> кожного </a:t>
            </a:r>
            <a:r>
              <a:rPr lang="ru-RU" sz="1400" dirty="0" err="1">
                <a:solidFill>
                  <a:schemeClr val="tx1"/>
                </a:solidFill>
              </a:rPr>
              <a:t>галицького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міста</a:t>
            </a:r>
            <a:endParaRPr lang="uk-UA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5605" name="Picture 5" descr="3. Діяльність національних і спортивно-фізкультурних організацій «Сокіл», «Січ», «Пласт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0"/>
            <a:ext cx="9105900" cy="6819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6629" name="Picture 5" descr="Виникнен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0"/>
            <a:ext cx="9105900" cy="6819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7653" name="Picture 5" descr=" Спортивно-пожежно-руханкове товариство «Січ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9177338" cy="6873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107</TotalTime>
  <Words>393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Book Antiqua</vt:lpstr>
      <vt:lpstr>Century Gothic</vt:lpstr>
      <vt:lpstr>Calibri</vt:lpstr>
      <vt:lpstr>Аптека</vt:lpstr>
      <vt:lpstr>Аптека</vt:lpstr>
      <vt:lpstr>Аптека</vt:lpstr>
      <vt:lpstr>Аптека</vt:lpstr>
      <vt:lpstr>Аптека</vt:lpstr>
      <vt:lpstr>Аптека</vt:lpstr>
      <vt:lpstr>Аптека</vt:lpstr>
      <vt:lpstr>         НАЦІОНАЛЬНЕ ПІДНЕСЕННЯ В ЗАХІДНОУКРАЇНСЬКИХ ЗЕМЛЯХ НА ПОЧАТКУ ХХ СТ. </vt:lpstr>
      <vt:lpstr>1. РАДИКАЛІЗАЦІЯ УКРАЇНСЬКОГО ПОЛІТИЧНОГО ТА СОЦІАЛЬНОГО РУХУ</vt:lpstr>
      <vt:lpstr>СКЛАД НАСЕЛЕННЯ, ЯКИЙ ПІДПАВ ПІД РАДИКАЛІЗАЦІЮ</vt:lpstr>
      <vt:lpstr>Слайд 4</vt:lpstr>
      <vt:lpstr>2. РЕФОРМА ВИБОРЧОЇ СИСТЕМИ</vt:lpstr>
      <vt:lpstr>3. БОРОТЬБА ЗА СТВОРЕННЯ УКРАЇНСЬКОГО УНІВЕРСИТЕТУ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НАЦІОНАЛЬНЕ ПІДНЕСЕННЯ В ЗАХІДНОУКРАЇНСЬКИХ ЗЕМЛЯХ НА ПОЧАТКУ ХХ ст.</dc:title>
  <dc:creator>Стоцька</dc:creator>
  <cp:lastModifiedBy>Сергей</cp:lastModifiedBy>
  <cp:revision>16</cp:revision>
  <dcterms:created xsi:type="dcterms:W3CDTF">2020-04-13T13:31:51Z</dcterms:created>
  <dcterms:modified xsi:type="dcterms:W3CDTF">2020-05-04T15:36:33Z</dcterms:modified>
</cp:coreProperties>
</file>