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5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6" name="Freeform 8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BF1D-9BAE-4465-BF8C-1C7E23C9131D}" type="datetimeFigureOut">
              <a:rPr lang="uk-UA"/>
              <a:pPr>
                <a:defRPr/>
              </a:pPr>
              <a:t>17.05.2020</a:t>
            </a:fld>
            <a:endParaRPr lang="uk-U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DE7920F3-50AD-4A5C-8B6B-9EA01108214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C89-786A-49DE-8653-3C2D48CDDB7F}" type="datetimeFigureOut">
              <a:rPr lang="uk-UA"/>
              <a:pPr>
                <a:defRPr/>
              </a:pPr>
              <a:t>17.05.2020</a:t>
            </a:fld>
            <a:endParaRPr lang="uk-U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728B-5C9D-4D06-B4B1-5B2DE11F0C2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5FA9-7A79-4DF5-A88E-76697B2A3328}" type="datetimeFigureOut">
              <a:rPr lang="uk-UA"/>
              <a:pPr>
                <a:defRPr/>
              </a:pPr>
              <a:t>17.05.2020</a:t>
            </a:fld>
            <a:endParaRPr lang="uk-U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1C35-1D75-4D9E-9163-DF800058DCD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C24A0-3E03-42F4-A99D-8A5EE8B6329A}" type="datetimeFigureOut">
              <a:rPr lang="uk-UA"/>
              <a:pPr>
                <a:defRPr/>
              </a:pPr>
              <a:t>17.05.2020</a:t>
            </a:fld>
            <a:endParaRPr lang="uk-U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E91DA-FBDB-4942-A052-82151332456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D0A77-F6EF-4FF1-BE70-EBB8035FAA4F}" type="datetimeFigureOut">
              <a:rPr lang="uk-UA"/>
              <a:pPr>
                <a:defRPr/>
              </a:pPr>
              <a:t>17.05.2020</a:t>
            </a:fld>
            <a:endParaRPr lang="uk-U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941A2-C440-411B-9CFC-51D8F25B97D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BBE3-3381-4E92-B10E-722DB5F4B0D3}" type="datetimeFigureOut">
              <a:rPr lang="uk-UA"/>
              <a:pPr>
                <a:defRPr/>
              </a:pPr>
              <a:t>17.05.2020</a:t>
            </a:fld>
            <a:endParaRPr lang="uk-U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0642-AF1C-4B9F-94F7-DA8EE875DF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12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6606-7DDE-4364-BD12-3178C27CDFCE}" type="datetimeFigureOut">
              <a:rPr lang="uk-UA"/>
              <a:pPr>
                <a:defRPr/>
              </a:pPr>
              <a:t>17.05.2020</a:t>
            </a:fld>
            <a:endParaRPr lang="uk-UA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5774-4C60-47C6-8232-AB5464D5515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1DD52-58E2-4A3C-AD90-C9EF42F6F5CA}" type="datetimeFigureOut">
              <a:rPr lang="uk-UA"/>
              <a:pPr>
                <a:defRPr/>
              </a:pPr>
              <a:t>17.05.2020</a:t>
            </a:fld>
            <a:endParaRPr lang="uk-UA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4BCE7-358B-4B93-A819-E356A29816B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5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31B91-3DD0-4FAF-8509-E455C10DBF05}" type="datetimeFigureOut">
              <a:rPr lang="uk-UA"/>
              <a:pPr>
                <a:defRPr/>
              </a:pPr>
              <a:t>17.05.2020</a:t>
            </a:fld>
            <a:endParaRPr lang="uk-UA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6393E-6F69-4D11-8158-BE72AB49F2B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1B75-B055-49FF-BC20-2A01045BC05F}" type="datetimeFigureOut">
              <a:rPr lang="uk-UA"/>
              <a:pPr>
                <a:defRPr/>
              </a:pPr>
              <a:t>17.05.2020</a:t>
            </a:fld>
            <a:endParaRPr lang="uk-U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8041D-5BD8-4FDA-96F2-2310E97E676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0E10C-8AC6-47BA-BFB7-26827559C0D0}" type="datetimeFigureOut">
              <a:rPr lang="uk-UA"/>
              <a:pPr>
                <a:defRPr/>
              </a:pPr>
              <a:t>17.05.2020</a:t>
            </a:fld>
            <a:endParaRPr lang="uk-U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2E824-B4A4-41C8-A624-7E95D340403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 kern="1200" cap="all" spc="11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1AAF69-E069-4984-8A13-4541DA70F7C3}" type="datetimeFigureOut">
              <a:rPr lang="uk-UA"/>
              <a:pPr>
                <a:defRPr/>
              </a:pPr>
              <a:t>17.05.2020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baseline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56C51-C24A-41FC-A109-41CC85A59C6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3%D0%B0%D0%B0%D0%B3%D0%B0" TargetMode="External"/><Relationship Id="rId2" Type="http://schemas.openxmlformats.org/officeDocument/2006/relationships/hyperlink" Target="https://uk.wikipedia.org/wiki/%D0%9E%D1%80%D0%B3%D0%B0%D0%BD%D1%96%D0%B7%D0%B0%D1%86%D1%96%D1%8F_%D0%9E%D0%B1'%D1%94%D0%B4%D0%BD%D0%B0%D0%BD%D0%B8%D1%85_%D0%9D%D0%B0%D1%86%D1%96%D0%B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uk.wikipedia.org/wiki/%D0%9D%D1%96%D0%B4%D0%B5%D1%80%D0%BB%D0%B0%D0%BD%D0%B4%D0%B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A%D0%BE%D0%BD%D1%81%D0%B5%D0%BD%D1%81%D1%83%D1%8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Міжнародні відносини.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 advTm="5692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842486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924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847013" cy="20018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600" dirty="0" smtClean="0"/>
              <a:t>Генеральна Асамблея ООН - </a:t>
            </a:r>
            <a:r>
              <a:rPr lang="ru-RU" sz="1600" dirty="0" err="1" smtClean="0"/>
              <a:t>головний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дорадчий</a:t>
            </a:r>
            <a:r>
              <a:rPr lang="ru-RU" sz="1600" dirty="0" smtClean="0"/>
              <a:t>, </a:t>
            </a:r>
            <a:r>
              <a:rPr lang="ru-RU" sz="1600" dirty="0" err="1" smtClean="0"/>
              <a:t>директивний</a:t>
            </a:r>
            <a:r>
              <a:rPr lang="ru-RU" sz="1600" dirty="0" smtClean="0"/>
              <a:t> та </a:t>
            </a:r>
            <a:r>
              <a:rPr lang="ru-RU" sz="1600" dirty="0" err="1" smtClean="0"/>
              <a:t>представницький</a:t>
            </a:r>
            <a:r>
              <a:rPr lang="ru-RU" sz="1600" dirty="0" smtClean="0"/>
              <a:t> орган </a:t>
            </a:r>
            <a:r>
              <a:rPr lang="ru-RU" sz="1600" dirty="0" err="1" smtClean="0"/>
              <a:t>Організації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Об'єднаних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Націй</a:t>
            </a:r>
            <a:r>
              <a:rPr lang="ru-RU" sz="1600" dirty="0" smtClean="0"/>
              <a:t>, </a:t>
            </a:r>
            <a:r>
              <a:rPr lang="ru-RU" sz="1600" dirty="0" err="1" smtClean="0"/>
              <a:t>створений</a:t>
            </a:r>
            <a:r>
              <a:rPr lang="ru-RU" sz="1600" dirty="0" smtClean="0"/>
              <a:t> у 1945 р. </a:t>
            </a:r>
            <a:r>
              <a:rPr lang="ru-RU" sz="1600" dirty="0" err="1" smtClean="0"/>
              <a:t>згідно</a:t>
            </a:r>
            <a:r>
              <a:rPr lang="ru-RU" sz="1600" dirty="0" smtClean="0"/>
              <a:t> </a:t>
            </a:r>
            <a:r>
              <a:rPr lang="ru-RU" sz="1600" dirty="0" err="1" smtClean="0"/>
              <a:t>зі</a:t>
            </a:r>
            <a:r>
              <a:rPr lang="ru-RU" sz="1600" dirty="0" smtClean="0"/>
              <a:t> статутом ООН. </a:t>
            </a:r>
            <a:r>
              <a:rPr lang="ru-RU" sz="1600" dirty="0" err="1" smtClean="0"/>
              <a:t>Генеральна</a:t>
            </a:r>
            <a:r>
              <a:rPr lang="ru-RU" sz="1600" dirty="0" smtClean="0"/>
              <a:t> </a:t>
            </a:r>
            <a:r>
              <a:rPr lang="ru-RU" sz="1600" dirty="0" err="1" smtClean="0"/>
              <a:t>асамблея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складається</a:t>
            </a:r>
            <a:r>
              <a:rPr lang="ru-RU" sz="1600" dirty="0" smtClean="0"/>
              <a:t> з 193 </a:t>
            </a:r>
            <a:r>
              <a:rPr lang="ru-RU" sz="1600" dirty="0" err="1" smtClean="0"/>
              <a:t>членів</a:t>
            </a:r>
            <a:r>
              <a:rPr lang="ru-RU" sz="1600" dirty="0" smtClean="0"/>
              <a:t> ООН і є форумом для </a:t>
            </a:r>
            <a:r>
              <a:rPr lang="ru-RU" sz="1600" dirty="0" err="1" smtClean="0"/>
              <a:t>багатостороннього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обговорення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всього</a:t>
            </a:r>
            <a:r>
              <a:rPr lang="ru-RU" sz="1600" dirty="0" smtClean="0"/>
              <a:t> спектру </a:t>
            </a:r>
            <a:r>
              <a:rPr lang="ru-RU" sz="1600" dirty="0" err="1" smtClean="0"/>
              <a:t>міжнародних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питань</a:t>
            </a:r>
            <a:r>
              <a:rPr lang="ru-RU" sz="1600" dirty="0" smtClean="0"/>
              <a:t>, </a:t>
            </a:r>
            <a:r>
              <a:rPr lang="ru-RU" sz="1600" dirty="0" err="1" smtClean="0"/>
              <a:t>викладених</a:t>
            </a:r>
            <a:r>
              <a:rPr lang="ru-RU" sz="1600" dirty="0" smtClean="0"/>
              <a:t> у </a:t>
            </a:r>
            <a:r>
              <a:rPr lang="ru-RU" sz="1600" dirty="0" err="1" smtClean="0"/>
              <a:t>Статуті</a:t>
            </a:r>
            <a:r>
              <a:rPr lang="ru-RU" sz="1600" dirty="0" smtClean="0"/>
              <a:t>. Вона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грає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велику</a:t>
            </a:r>
            <a:r>
              <a:rPr lang="ru-RU" sz="1600" dirty="0" smtClean="0"/>
              <a:t> роль в </a:t>
            </a:r>
            <a:r>
              <a:rPr lang="ru-RU" sz="1600" dirty="0" err="1" smtClean="0"/>
              <a:t>процесі</a:t>
            </a:r>
            <a:r>
              <a:rPr lang="ru-RU" sz="1600" dirty="0" smtClean="0"/>
              <a:t> </a:t>
            </a:r>
            <a:r>
              <a:rPr lang="ru-RU" sz="1600" dirty="0" err="1" smtClean="0"/>
              <a:t>встановлення</a:t>
            </a:r>
            <a:r>
              <a:rPr lang="ru-RU" sz="1600" dirty="0" smtClean="0"/>
              <a:t> та </a:t>
            </a:r>
            <a:r>
              <a:rPr lang="ru-RU" sz="1600" dirty="0" err="1" smtClean="0"/>
              <a:t>кодифікації</a:t>
            </a:r>
            <a:r>
              <a:rPr lang="ru-RU" sz="1600" dirty="0" smtClean="0"/>
              <a:t> норм </a:t>
            </a:r>
            <a:r>
              <a:rPr lang="ru-RU" sz="1600" dirty="0" err="1" smtClean="0"/>
              <a:t>міжнародного</a:t>
            </a:r>
            <a:r>
              <a:rPr lang="ru-RU" sz="1600" dirty="0" smtClean="0"/>
              <a:t> права.</a:t>
            </a:r>
            <a:endParaRPr lang="uk-UA" sz="1600" dirty="0"/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565400"/>
            <a:ext cx="6894512" cy="3733800"/>
          </a:xfrm>
        </p:spPr>
      </p:pic>
    </p:spTree>
  </p:cSld>
  <p:clrMapOvr>
    <a:masterClrMapping/>
  </p:clrMapOvr>
  <p:transition spd="slow" advTm="6070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02550" cy="1714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800" dirty="0" smtClean="0"/>
              <a:t>Рада безпеки ООН - </a:t>
            </a:r>
            <a:r>
              <a:rPr lang="ru-RU" sz="1800" dirty="0" err="1"/>
              <a:t>постійно</a:t>
            </a:r>
            <a:r>
              <a:rPr lang="ru-RU" sz="1800" dirty="0"/>
              <a:t> </a:t>
            </a:r>
            <a:r>
              <a:rPr lang="ru-RU" sz="1800" dirty="0" err="1"/>
              <a:t>діючий</a:t>
            </a:r>
            <a:r>
              <a:rPr lang="ru-RU" sz="1800" dirty="0"/>
              <a:t> орган </a:t>
            </a:r>
            <a:r>
              <a:rPr lang="ru-RU" sz="1800" dirty="0" err="1"/>
              <a:t>Організації</a:t>
            </a:r>
            <a:r>
              <a:rPr lang="ru-RU" sz="1800" dirty="0"/>
              <a:t> </a:t>
            </a:r>
            <a:r>
              <a:rPr lang="ru-RU" sz="1800" dirty="0" err="1"/>
              <a:t>Об'єднаних</a:t>
            </a:r>
            <a:r>
              <a:rPr lang="ru-RU" sz="1800" dirty="0"/>
              <a:t> </a:t>
            </a:r>
            <a:r>
              <a:rPr lang="ru-RU" sz="1800" dirty="0" err="1"/>
              <a:t>Націй</a:t>
            </a:r>
            <a:r>
              <a:rPr lang="ru-RU" sz="1800" dirty="0"/>
              <a:t>, на </a:t>
            </a:r>
            <a:r>
              <a:rPr lang="ru-RU" sz="1800" dirty="0" err="1"/>
              <a:t>який</a:t>
            </a:r>
            <a:r>
              <a:rPr lang="ru-RU" sz="1800" dirty="0"/>
              <a:t>, </a:t>
            </a:r>
            <a:r>
              <a:rPr lang="ru-RU" sz="1800" dirty="0" err="1"/>
              <a:t>відповідно</a:t>
            </a:r>
            <a:r>
              <a:rPr lang="ru-RU" sz="1800" dirty="0"/>
              <a:t> до </a:t>
            </a:r>
            <a:r>
              <a:rPr lang="ru-RU" sz="1800" dirty="0" err="1"/>
              <a:t>статті</a:t>
            </a:r>
            <a:r>
              <a:rPr lang="ru-RU" sz="1800" dirty="0"/>
              <a:t> 24 Статуту ООН, </a:t>
            </a:r>
            <a:r>
              <a:rPr lang="ru-RU" sz="1800" dirty="0" err="1"/>
              <a:t>покладено</a:t>
            </a:r>
            <a:r>
              <a:rPr lang="ru-RU" sz="1800" dirty="0"/>
              <a:t> </a:t>
            </a:r>
            <a:r>
              <a:rPr lang="ru-RU" sz="1800" dirty="0" err="1"/>
              <a:t>відповідальність</a:t>
            </a:r>
            <a:r>
              <a:rPr lang="ru-RU" sz="1800" dirty="0"/>
              <a:t> за </a:t>
            </a:r>
            <a:r>
              <a:rPr lang="ru-RU" sz="1800" dirty="0" err="1"/>
              <a:t>підтримку</a:t>
            </a:r>
            <a:r>
              <a:rPr lang="ru-RU" sz="1800" dirty="0"/>
              <a:t> </a:t>
            </a:r>
            <a:r>
              <a:rPr lang="ru-RU" sz="1800" dirty="0" err="1"/>
              <a:t>міжнародного</a:t>
            </a:r>
            <a:r>
              <a:rPr lang="ru-RU" sz="1800" dirty="0"/>
              <a:t> миру та </a:t>
            </a:r>
            <a:r>
              <a:rPr lang="ru-RU" sz="1800" dirty="0" err="1"/>
              <a:t>безпеки</a:t>
            </a:r>
            <a:r>
              <a:rPr lang="ru-RU" sz="1800" dirty="0"/>
              <a:t>. Рада </a:t>
            </a:r>
            <a:r>
              <a:rPr lang="ru-RU" sz="1800" dirty="0" err="1"/>
              <a:t>Безпеки</a:t>
            </a:r>
            <a:r>
              <a:rPr lang="ru-RU" sz="1800" dirty="0"/>
              <a:t> входить до 6 «</a:t>
            </a:r>
            <a:r>
              <a:rPr lang="ru-RU" sz="1800" dirty="0" err="1"/>
              <a:t>головних</a:t>
            </a:r>
            <a:r>
              <a:rPr lang="ru-RU" sz="1800" dirty="0"/>
              <a:t> </a:t>
            </a:r>
            <a:r>
              <a:rPr lang="ru-RU" sz="1800" dirty="0" err="1"/>
              <a:t>органів</a:t>
            </a:r>
            <a:r>
              <a:rPr lang="ru-RU" sz="1800" dirty="0"/>
              <a:t>» ООН</a:t>
            </a:r>
            <a:r>
              <a:rPr lang="ru-RU" sz="1800" dirty="0" smtClean="0"/>
              <a:t>.</a:t>
            </a:r>
            <a:r>
              <a:rPr lang="uk-UA" sz="1800" dirty="0"/>
              <a:t> На відміну від інших органів ООН, тільки Рада Безпеки має право ухвалювати рішення, обов'язкові для виконання всіма членами ООН.</a:t>
            </a:r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2349500"/>
            <a:ext cx="6481763" cy="3733800"/>
          </a:xfrm>
        </p:spPr>
      </p:pic>
    </p:spTree>
  </p:cSld>
  <p:clrMapOvr>
    <a:masterClrMapping/>
  </p:clrMapOvr>
  <p:transition spd="slow" advTm="6461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223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800" b="1" dirty="0"/>
              <a:t>Міжнародний </a:t>
            </a:r>
            <a:r>
              <a:rPr lang="uk-UA" sz="1800" b="1" dirty="0" smtClean="0"/>
              <a:t>суд - </a:t>
            </a:r>
            <a:r>
              <a:rPr lang="ru-RU" sz="1800" dirty="0" err="1"/>
              <a:t>головний</a:t>
            </a:r>
            <a:r>
              <a:rPr lang="ru-RU" sz="1800" dirty="0"/>
              <a:t> </a:t>
            </a:r>
            <a:r>
              <a:rPr lang="ru-RU" sz="1800" dirty="0" err="1"/>
              <a:t>судовий</a:t>
            </a:r>
            <a:r>
              <a:rPr lang="ru-RU" sz="1800" dirty="0"/>
              <a:t> орган </a:t>
            </a:r>
            <a:r>
              <a:rPr lang="ru-RU" sz="1800" dirty="0">
                <a:hlinkClick r:id="rId2" tooltip="Організація Об'єднаних Націй"/>
              </a:rPr>
              <a:t>ООН</a:t>
            </a:r>
            <a:r>
              <a:rPr lang="ru-RU" sz="1800" dirty="0"/>
              <a:t>, до </a:t>
            </a:r>
            <a:r>
              <a:rPr lang="ru-RU" sz="1800" dirty="0" err="1"/>
              <a:t>юрисдикції</a:t>
            </a:r>
            <a:r>
              <a:rPr lang="ru-RU" sz="1800" dirty="0"/>
              <a:t> </a:t>
            </a:r>
            <a:r>
              <a:rPr lang="ru-RU" sz="1800" dirty="0" err="1"/>
              <a:t>якого</a:t>
            </a:r>
            <a:r>
              <a:rPr lang="ru-RU" sz="1800" dirty="0"/>
              <a:t> </a:t>
            </a:r>
            <a:r>
              <a:rPr lang="ru-RU" sz="1800" dirty="0" err="1"/>
              <a:t>входять</a:t>
            </a:r>
            <a:r>
              <a:rPr lang="ru-RU" sz="1800" dirty="0"/>
              <a:t> </a:t>
            </a:r>
            <a:r>
              <a:rPr lang="ru-RU" sz="1800" dirty="0" err="1"/>
              <a:t>усі</a:t>
            </a:r>
            <a:r>
              <a:rPr lang="ru-RU" sz="1800" dirty="0"/>
              <a:t> </a:t>
            </a:r>
            <a:r>
              <a:rPr lang="ru-RU" sz="1800" dirty="0" err="1"/>
              <a:t>питання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передаються</a:t>
            </a:r>
            <a:r>
              <a:rPr lang="ru-RU" sz="1800" dirty="0"/>
              <a:t> </a:t>
            </a:r>
            <a:r>
              <a:rPr lang="ru-RU" sz="1800" dirty="0" err="1"/>
              <a:t>йому</a:t>
            </a:r>
            <a:r>
              <a:rPr lang="ru-RU" sz="1800" dirty="0"/>
              <a:t> державами, і </a:t>
            </a:r>
            <a:r>
              <a:rPr lang="ru-RU" sz="1800" dirty="0" err="1"/>
              <a:t>всі</a:t>
            </a:r>
            <a:r>
              <a:rPr lang="ru-RU" sz="1800" dirty="0"/>
              <a:t> </a:t>
            </a:r>
            <a:r>
              <a:rPr lang="ru-RU" sz="1800" dirty="0" err="1"/>
              <a:t>питання</a:t>
            </a:r>
            <a:r>
              <a:rPr lang="ru-RU" sz="1800" dirty="0"/>
              <a:t>, </a:t>
            </a:r>
            <a:r>
              <a:rPr lang="ru-RU" sz="1800" dirty="0" err="1"/>
              <a:t>передбачені</a:t>
            </a:r>
            <a:r>
              <a:rPr lang="ru-RU" sz="1800" dirty="0"/>
              <a:t> Статутом ООН і </a:t>
            </a:r>
            <a:r>
              <a:rPr lang="ru-RU" sz="1800" dirty="0" err="1"/>
              <a:t>чинними</a:t>
            </a:r>
            <a:r>
              <a:rPr lang="ru-RU" sz="1800" dirty="0"/>
              <a:t> договорами і </a:t>
            </a:r>
            <a:r>
              <a:rPr lang="ru-RU" sz="1800" dirty="0" err="1"/>
              <a:t>конвенціями</a:t>
            </a:r>
            <a:r>
              <a:rPr lang="ru-RU" sz="1800" dirty="0"/>
              <a:t>. </a:t>
            </a:r>
            <a:r>
              <a:rPr lang="ru-RU" sz="1800" dirty="0" err="1"/>
              <a:t>Цей</a:t>
            </a:r>
            <a:r>
              <a:rPr lang="ru-RU" sz="1800" dirty="0"/>
              <a:t> орган </a:t>
            </a:r>
            <a:r>
              <a:rPr lang="ru-RU" sz="1800" dirty="0" err="1"/>
              <a:t>складається</a:t>
            </a:r>
            <a:r>
              <a:rPr lang="ru-RU" sz="1800" dirty="0"/>
              <a:t> з 15 </a:t>
            </a:r>
            <a:r>
              <a:rPr lang="ru-RU" sz="1800" dirty="0" err="1"/>
              <a:t>суддів</a:t>
            </a:r>
            <a:r>
              <a:rPr lang="ru-RU" sz="1800" dirty="0"/>
              <a:t>, </a:t>
            </a:r>
            <a:r>
              <a:rPr lang="ru-RU" sz="1800" dirty="0" err="1"/>
              <a:t>яких</a:t>
            </a:r>
            <a:r>
              <a:rPr lang="ru-RU" sz="1800" dirty="0"/>
              <a:t> </a:t>
            </a:r>
            <a:r>
              <a:rPr lang="ru-RU" sz="1800" dirty="0" err="1"/>
              <a:t>окремо</a:t>
            </a:r>
            <a:r>
              <a:rPr lang="ru-RU" sz="1800" dirty="0"/>
              <a:t> </a:t>
            </a:r>
            <a:r>
              <a:rPr lang="ru-RU" sz="1800" dirty="0" err="1"/>
              <a:t>обирають</a:t>
            </a:r>
            <a:r>
              <a:rPr lang="ru-RU" sz="1800" dirty="0"/>
              <a:t> </a:t>
            </a:r>
            <a:r>
              <a:rPr lang="ru-RU" sz="1800" dirty="0" err="1"/>
              <a:t>Генеральна</a:t>
            </a:r>
            <a:r>
              <a:rPr lang="ru-RU" sz="1800" dirty="0"/>
              <a:t> </a:t>
            </a:r>
            <a:r>
              <a:rPr lang="ru-RU" sz="1800" dirty="0" err="1"/>
              <a:t>Асамблея</a:t>
            </a:r>
            <a:r>
              <a:rPr lang="ru-RU" sz="1800" dirty="0"/>
              <a:t> і Рада </a:t>
            </a:r>
            <a:r>
              <a:rPr lang="ru-RU" sz="1800" dirty="0" err="1"/>
              <a:t>Безпеки</a:t>
            </a:r>
            <a:r>
              <a:rPr lang="ru-RU" sz="1800" dirty="0"/>
              <a:t> на </a:t>
            </a:r>
            <a:r>
              <a:rPr lang="ru-RU" sz="1800" dirty="0" err="1"/>
              <a:t>дев'ять</a:t>
            </a:r>
            <a:r>
              <a:rPr lang="ru-RU" sz="1800" dirty="0"/>
              <a:t> </a:t>
            </a:r>
            <a:r>
              <a:rPr lang="ru-RU" sz="1800" dirty="0" err="1"/>
              <a:t>років</a:t>
            </a:r>
            <a:r>
              <a:rPr lang="ru-RU" sz="1800" dirty="0"/>
              <a:t>. </a:t>
            </a:r>
            <a:r>
              <a:rPr lang="ru-RU" sz="1800" dirty="0" err="1"/>
              <a:t>Судді</a:t>
            </a:r>
            <a:r>
              <a:rPr lang="ru-RU" sz="1800" dirty="0"/>
              <a:t> </a:t>
            </a:r>
            <a:r>
              <a:rPr lang="ru-RU" sz="1800" dirty="0" err="1"/>
              <a:t>обираються</a:t>
            </a:r>
            <a:r>
              <a:rPr lang="ru-RU" sz="1800" dirty="0"/>
              <a:t> за </a:t>
            </a:r>
            <a:r>
              <a:rPr lang="ru-RU" sz="1800" dirty="0" err="1"/>
              <a:t>рівнем</a:t>
            </a:r>
            <a:r>
              <a:rPr lang="ru-RU" sz="1800" dirty="0"/>
              <a:t> </a:t>
            </a:r>
            <a:r>
              <a:rPr lang="ru-RU" sz="1800" dirty="0" err="1"/>
              <a:t>кваліфікації</a:t>
            </a:r>
            <a:r>
              <a:rPr lang="ru-RU" sz="1800" dirty="0"/>
              <a:t>, а не за </a:t>
            </a:r>
            <a:r>
              <a:rPr lang="ru-RU" sz="1800" dirty="0" err="1"/>
              <a:t>національною</a:t>
            </a:r>
            <a:r>
              <a:rPr lang="ru-RU" sz="1800" dirty="0"/>
              <a:t> </a:t>
            </a:r>
            <a:r>
              <a:rPr lang="ru-RU" sz="1800" dirty="0" err="1"/>
              <a:t>ознакою</a:t>
            </a:r>
            <a:r>
              <a:rPr lang="ru-RU" sz="1800" dirty="0"/>
              <a:t>. </a:t>
            </a:r>
            <a:r>
              <a:rPr lang="ru-RU" sz="1800" dirty="0" err="1"/>
              <a:t>Проте</a:t>
            </a:r>
            <a:r>
              <a:rPr lang="ru-RU" sz="1800" dirty="0"/>
              <a:t> не </a:t>
            </a:r>
            <a:r>
              <a:rPr lang="ru-RU" sz="1800" dirty="0" err="1"/>
              <a:t>може</a:t>
            </a:r>
            <a:r>
              <a:rPr lang="ru-RU" sz="1800" dirty="0"/>
              <a:t> бути </a:t>
            </a:r>
            <a:r>
              <a:rPr lang="ru-RU" sz="1800" dirty="0" err="1"/>
              <a:t>обрано</a:t>
            </a:r>
            <a:r>
              <a:rPr lang="ru-RU" sz="1800" dirty="0"/>
              <a:t> </a:t>
            </a:r>
            <a:r>
              <a:rPr lang="ru-RU" sz="1800" dirty="0" err="1"/>
              <a:t>двоє</a:t>
            </a:r>
            <a:r>
              <a:rPr lang="ru-RU" sz="1800" dirty="0"/>
              <a:t> </a:t>
            </a:r>
            <a:r>
              <a:rPr lang="ru-RU" sz="1800" dirty="0" err="1"/>
              <a:t>суддів</a:t>
            </a:r>
            <a:r>
              <a:rPr lang="ru-RU" sz="1800" dirty="0"/>
              <a:t> з </a:t>
            </a:r>
            <a:r>
              <a:rPr lang="ru-RU" sz="1800" dirty="0" err="1"/>
              <a:t>однієї</a:t>
            </a:r>
            <a:r>
              <a:rPr lang="ru-RU" sz="1800" dirty="0"/>
              <a:t> </a:t>
            </a:r>
            <a:r>
              <a:rPr lang="ru-RU" sz="1800" dirty="0" err="1"/>
              <a:t>країни</a:t>
            </a:r>
            <a:r>
              <a:rPr lang="ru-RU" sz="1800" dirty="0"/>
              <a:t>. Суд </a:t>
            </a:r>
            <a:r>
              <a:rPr lang="ru-RU" sz="1800" dirty="0" err="1"/>
              <a:t>міститься</a:t>
            </a:r>
            <a:r>
              <a:rPr lang="ru-RU" sz="1800" dirty="0"/>
              <a:t> у </a:t>
            </a:r>
            <a:r>
              <a:rPr lang="ru-RU" sz="1800" dirty="0" err="1"/>
              <a:t>місті</a:t>
            </a:r>
            <a:r>
              <a:rPr lang="ru-RU" sz="1800" dirty="0"/>
              <a:t> </a:t>
            </a:r>
            <a:r>
              <a:rPr lang="ru-RU" sz="1800" dirty="0">
                <a:hlinkClick r:id="rId3" tooltip="Гаага"/>
              </a:rPr>
              <a:t>Гаага</a:t>
            </a:r>
            <a:r>
              <a:rPr lang="ru-RU" sz="1800" dirty="0"/>
              <a:t> (</a:t>
            </a:r>
            <a:r>
              <a:rPr lang="ru-RU" sz="1800" dirty="0" err="1">
                <a:hlinkClick r:id="rId4" tooltip="Нідерланди"/>
              </a:rPr>
              <a:t>Нідерланди</a:t>
            </a:r>
            <a:r>
              <a:rPr lang="ru-RU" sz="1800" dirty="0"/>
              <a:t>). </a:t>
            </a:r>
            <a:endParaRPr lang="uk-UA" sz="1800" dirty="0"/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116013" y="2492375"/>
            <a:ext cx="6632575" cy="3733800"/>
          </a:xfrm>
        </p:spPr>
      </p:pic>
    </p:spTree>
  </p:cSld>
  <p:clrMapOvr>
    <a:masterClrMapping/>
  </p:clrMapOvr>
  <p:transition spd="slow" advTm="4605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err="1"/>
              <a:t>Економічна</a:t>
            </a:r>
            <a:r>
              <a:rPr lang="ru-RU" sz="2000" b="1" dirty="0"/>
              <a:t> і </a:t>
            </a:r>
            <a:r>
              <a:rPr lang="ru-RU" sz="2000" b="1" dirty="0" err="1"/>
              <a:t>соціальна</a:t>
            </a:r>
            <a:r>
              <a:rPr lang="ru-RU" sz="2000" b="1" dirty="0"/>
              <a:t> рада ООН</a:t>
            </a:r>
            <a:r>
              <a:rPr lang="ru-RU" sz="2000" dirty="0"/>
              <a:t> </a:t>
            </a:r>
            <a:r>
              <a:rPr lang="ru-RU" sz="2000" i="1" dirty="0"/>
              <a:t>(ЕКОСОР</a:t>
            </a:r>
            <a:r>
              <a:rPr lang="ru-RU" sz="2000" i="1" dirty="0" smtClean="0"/>
              <a:t>) -</a:t>
            </a:r>
            <a:r>
              <a:rPr lang="ru-RU" sz="2000" i="1" dirty="0" err="1" smtClean="0"/>
              <a:t>головний</a:t>
            </a:r>
            <a:r>
              <a:rPr lang="ru-RU" sz="2000" i="1" dirty="0" smtClean="0"/>
              <a:t> орган з </a:t>
            </a:r>
            <a:r>
              <a:rPr lang="ru-RU" sz="2000" i="1" dirty="0" err="1" smtClean="0"/>
              <a:t>координації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економічної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діяльності</a:t>
            </a:r>
            <a:r>
              <a:rPr lang="ru-RU" sz="2000" i="1" dirty="0" smtClean="0"/>
              <a:t> ООН та </a:t>
            </a:r>
            <a:r>
              <a:rPr lang="ru-RU" sz="2000" i="1" dirty="0" err="1" smtClean="0"/>
              <a:t>спеціалізованих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установ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пов'язаних</a:t>
            </a:r>
            <a:r>
              <a:rPr lang="ru-RU" sz="2000" i="1" dirty="0" smtClean="0"/>
              <a:t> з ООН, </a:t>
            </a:r>
            <a:r>
              <a:rPr lang="ru-RU" sz="2000" i="1" dirty="0" err="1" smtClean="0"/>
              <a:t>складається</a:t>
            </a:r>
            <a:r>
              <a:rPr lang="ru-RU" sz="2000" i="1" dirty="0" smtClean="0"/>
              <a:t> з 54 </a:t>
            </a:r>
            <a:r>
              <a:rPr lang="ru-RU" sz="2000" i="1" dirty="0" err="1" smtClean="0"/>
              <a:t>країн-членів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які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обираються</a:t>
            </a:r>
            <a:r>
              <a:rPr lang="ru-RU" sz="2000" i="1" dirty="0" smtClean="0"/>
              <a:t> Генеральною </a:t>
            </a:r>
            <a:r>
              <a:rPr lang="ru-RU" sz="2000" i="1" dirty="0" err="1" smtClean="0"/>
              <a:t>Асамблеєю</a:t>
            </a:r>
            <a:r>
              <a:rPr lang="ru-RU" sz="2000" i="1" dirty="0" smtClean="0"/>
              <a:t> ООН </a:t>
            </a:r>
            <a:r>
              <a:rPr lang="ru-RU" sz="2000" i="1" dirty="0" err="1" smtClean="0"/>
              <a:t>терміном</a:t>
            </a:r>
            <a:r>
              <a:rPr lang="ru-RU" sz="2000" i="1" dirty="0" smtClean="0"/>
              <a:t> на 3 роки, </a:t>
            </a:r>
            <a:r>
              <a:rPr lang="ru-RU" sz="2000" i="1" dirty="0" err="1" smtClean="0"/>
              <a:t>щорічно</a:t>
            </a:r>
            <a:r>
              <a:rPr lang="ru-RU" sz="2000" i="1" dirty="0" smtClean="0"/>
              <a:t> по 18 </a:t>
            </a:r>
            <a:r>
              <a:rPr lang="ru-RU" sz="2000" i="1" dirty="0" err="1" smtClean="0"/>
              <a:t>членів</a:t>
            </a:r>
            <a:r>
              <a:rPr lang="ru-RU" sz="2000" i="1" dirty="0" smtClean="0"/>
              <a:t>.</a:t>
            </a:r>
            <a:endParaRPr lang="uk-UA" sz="2000" dirty="0"/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2060575"/>
            <a:ext cx="6985000" cy="4022725"/>
          </a:xfrm>
        </p:spPr>
      </p:pic>
    </p:spTree>
  </p:cSld>
  <p:clrMapOvr>
    <a:masterClrMapping/>
  </p:clrMapOvr>
  <p:transition spd="slow" advTm="3858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42486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2819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934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b="1" dirty="0"/>
              <a:t/>
            </a:r>
            <a:br>
              <a:rPr lang="uk-UA" sz="3100" b="1" dirty="0"/>
            </a:br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2700" b="1" dirty="0" smtClean="0"/>
              <a:t>Колективна </a:t>
            </a:r>
            <a:r>
              <a:rPr lang="uk-UA" sz="2700" b="1" dirty="0"/>
              <a:t>безпека</a:t>
            </a:r>
            <a:r>
              <a:rPr lang="uk-UA" sz="2700" dirty="0"/>
              <a:t> </a:t>
            </a:r>
            <a:r>
              <a:rPr lang="uk-UA" sz="2700" dirty="0" smtClean="0"/>
              <a:t>—</a:t>
            </a:r>
            <a:r>
              <a:rPr lang="ru-RU" sz="2700" dirty="0" smtClean="0"/>
              <a:t>система </a:t>
            </a:r>
            <a:r>
              <a:rPr lang="ru-RU" sz="2700" dirty="0" err="1" smtClean="0"/>
              <a:t>колективних</a:t>
            </a:r>
            <a:r>
              <a:rPr lang="ru-RU" sz="2700" dirty="0" smtClean="0"/>
              <a:t> </a:t>
            </a:r>
            <a:r>
              <a:rPr lang="ru-RU" sz="2700" dirty="0" err="1" smtClean="0"/>
              <a:t>дій</a:t>
            </a:r>
            <a:r>
              <a:rPr lang="ru-RU" sz="2700" dirty="0" smtClean="0"/>
              <a:t> держав і </a:t>
            </a:r>
            <a:r>
              <a:rPr lang="ru-RU" sz="2700" dirty="0" err="1" smtClean="0"/>
              <a:t>товариств</a:t>
            </a:r>
            <a:r>
              <a:rPr lang="ru-RU" sz="2700" dirty="0" smtClean="0"/>
              <a:t> з метою </a:t>
            </a:r>
            <a:r>
              <a:rPr lang="ru-RU" sz="2700" dirty="0" err="1" smtClean="0"/>
              <a:t>захисту</a:t>
            </a:r>
            <a:r>
              <a:rPr lang="ru-RU" sz="2700" dirty="0" smtClean="0"/>
              <a:t> </a:t>
            </a:r>
            <a:r>
              <a:rPr lang="ru-RU" sz="2700" dirty="0" err="1" smtClean="0"/>
              <a:t>від</a:t>
            </a:r>
            <a:r>
              <a:rPr lang="ru-RU" sz="2700" dirty="0" smtClean="0"/>
              <a:t> </a:t>
            </a:r>
            <a:r>
              <a:rPr lang="ru-RU" sz="2700" dirty="0" err="1" smtClean="0"/>
              <a:t>внутрішніх</a:t>
            </a:r>
            <a:r>
              <a:rPr lang="ru-RU" sz="2700" dirty="0" smtClean="0"/>
              <a:t> і </a:t>
            </a:r>
            <a:r>
              <a:rPr lang="ru-RU" sz="2700" dirty="0" err="1" smtClean="0"/>
              <a:t>зовнішніх</a:t>
            </a:r>
            <a:r>
              <a:rPr lang="ru-RU" sz="2700" dirty="0" smtClean="0"/>
              <a:t> </a:t>
            </a:r>
            <a:r>
              <a:rPr lang="ru-RU" sz="2700" dirty="0" err="1" smtClean="0"/>
              <a:t>загроз</a:t>
            </a:r>
            <a:r>
              <a:rPr lang="ru-RU" sz="2700" dirty="0" smtClean="0"/>
              <a:t>. </a:t>
            </a:r>
            <a:r>
              <a:rPr lang="ru-RU" sz="2700" dirty="0" err="1" smtClean="0"/>
              <a:t>Колективна</a:t>
            </a:r>
            <a:r>
              <a:rPr lang="ru-RU" sz="2700" dirty="0" smtClean="0"/>
              <a:t> </a:t>
            </a:r>
            <a:r>
              <a:rPr lang="ru-RU" sz="2700" dirty="0" err="1" smtClean="0"/>
              <a:t>безпека</a:t>
            </a:r>
            <a:r>
              <a:rPr lang="ru-RU" sz="2700" dirty="0" smtClean="0"/>
              <a:t> держав </a:t>
            </a:r>
            <a:r>
              <a:rPr lang="ru-RU" sz="2700" dirty="0" err="1" smtClean="0"/>
              <a:t>учасниць</a:t>
            </a:r>
            <a:r>
              <a:rPr lang="ru-RU" sz="2700" dirty="0" smtClean="0"/>
              <a:t> </a:t>
            </a:r>
            <a:r>
              <a:rPr lang="ru-RU" sz="2700" dirty="0" err="1" smtClean="0"/>
              <a:t>системи</a:t>
            </a:r>
            <a:r>
              <a:rPr lang="ru-RU" sz="2700" dirty="0" smtClean="0"/>
              <a:t> </a:t>
            </a:r>
            <a:r>
              <a:rPr lang="ru-RU" sz="2700" dirty="0" err="1" smtClean="0"/>
              <a:t>базується</a:t>
            </a:r>
            <a:r>
              <a:rPr lang="ru-RU" sz="2700" dirty="0" smtClean="0"/>
              <a:t> на таких принципах: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 rtlCol="0">
            <a:normAutofit fontScale="92500"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dirty="0"/>
              <a:t>неподільність безпеки: агресія проти однієї держави учасника розглядається, як агресія проти всіх держав учасниць;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dirty="0"/>
              <a:t>рівна відповідальність держав учасниць за збереження безпеки;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dirty="0"/>
              <a:t>невтручання у внутрішні справи один одного і врахування інтересів один одного;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dirty="0"/>
              <a:t>колективна оборона;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dirty="0"/>
              <a:t>можливість розміщення окремих військових баз і об'єктів одних держав-учасниць на території інших;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dirty="0"/>
              <a:t>прийняття рішень із принципових питань забезпечення колективної безпеки на основі </a:t>
            </a:r>
            <a:r>
              <a:rPr lang="uk-UA" dirty="0">
                <a:hlinkClick r:id="rId2" tooltip="Консенсус"/>
              </a:rPr>
              <a:t>консенсусу</a:t>
            </a:r>
            <a:r>
              <a:rPr lang="uk-UA" dirty="0"/>
              <a:t>;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dirty="0"/>
              <a:t>відповідність складу і готовності збройних сил і фінансових зобов'язань учасників масштабам військової загрози.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uk-UA" dirty="0"/>
          </a:p>
        </p:txBody>
      </p:sp>
    </p:spTree>
  </p:cSld>
  <p:clrMapOvr>
    <a:masterClrMapping/>
  </p:clrMapOvr>
  <p:transition spd="slow" advTm="5452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806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>Міжнародні відносини – система політичних, економічних, соціальних, культурних, військових, правових та інших </a:t>
            </a:r>
            <a:r>
              <a:rPr lang="uk-UA" sz="2400" dirty="0" err="1" smtClean="0"/>
              <a:t>зв</a:t>
            </a:r>
            <a:r>
              <a:rPr lang="en-US" sz="2400" dirty="0" smtClean="0"/>
              <a:t>`</a:t>
            </a:r>
            <a:r>
              <a:rPr lang="uk-UA" sz="2400" dirty="0" err="1" smtClean="0"/>
              <a:t>язків</a:t>
            </a:r>
            <a:r>
              <a:rPr lang="uk-UA" sz="2400" dirty="0" smtClean="0"/>
              <a:t> між державами і народами, а також соціальними спільнотами, організаціями, особами.</a:t>
            </a:r>
            <a:endParaRPr lang="uk-UA" sz="2400" dirty="0"/>
          </a:p>
        </p:txBody>
      </p:sp>
      <p:pic>
        <p:nvPicPr>
          <p:cNvPr id="1433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2997200"/>
            <a:ext cx="5975350" cy="2836863"/>
          </a:xfrm>
        </p:spPr>
      </p:pic>
    </p:spTree>
  </p:cSld>
  <p:clrMapOvr>
    <a:masterClrMapping/>
  </p:clrMapOvr>
  <p:transition spd="slow" advTm="7788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dirty="0" smtClean="0"/>
              <a:t>Міжнародний порядок – це організація міжнародних відносин, яка передбачає існування спільних інститутів, норм і цінностей для встановлення міжнародної безпеки.</a:t>
            </a:r>
            <a:endParaRPr lang="uk-UA" sz="2400" dirty="0"/>
          </a:p>
        </p:txBody>
      </p:sp>
      <p:pic>
        <p:nvPicPr>
          <p:cNvPr id="1536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844675"/>
            <a:ext cx="6696075" cy="3744913"/>
          </a:xfrm>
        </p:spPr>
      </p:pic>
    </p:spTree>
  </p:cSld>
  <p:clrMapOvr>
    <a:masterClrMapping/>
  </p:clrMapOvr>
  <p:transition spd="slow" advTm="7840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Основні принципи міжнародних відносин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pPr eaLnBrk="1" hangingPunct="1"/>
            <a:r>
              <a:rPr lang="uk-UA" smtClean="0"/>
              <a:t>повага до державного суверенітету і суверенної рівності;</a:t>
            </a:r>
          </a:p>
          <a:p>
            <a:pPr eaLnBrk="1" hangingPunct="1"/>
            <a:r>
              <a:rPr lang="uk-UA" smtClean="0"/>
              <a:t>незастосування сили чи погрози силою;</a:t>
            </a:r>
          </a:p>
          <a:p>
            <a:pPr eaLnBrk="1" hangingPunct="1"/>
            <a:r>
              <a:rPr lang="uk-UA" smtClean="0"/>
              <a:t>непорушність кордонів і територіальної цілісності;</a:t>
            </a:r>
          </a:p>
          <a:p>
            <a:pPr eaLnBrk="1" hangingPunct="1"/>
            <a:r>
              <a:rPr lang="uk-UA" smtClean="0"/>
              <a:t>мирне врегулювання спорів;</a:t>
            </a:r>
          </a:p>
          <a:p>
            <a:pPr eaLnBrk="1" hangingPunct="1"/>
            <a:r>
              <a:rPr lang="uk-UA" smtClean="0"/>
              <a:t>невтручання у внутрішні справи;</a:t>
            </a:r>
          </a:p>
          <a:p>
            <a:pPr eaLnBrk="1" hangingPunct="1"/>
            <a:r>
              <a:rPr lang="uk-UA" smtClean="0"/>
              <a:t>повага прав і основних свобод людини;</a:t>
            </a:r>
          </a:p>
          <a:p>
            <a:pPr eaLnBrk="1" hangingPunct="1"/>
            <a:r>
              <a:rPr lang="uk-UA" smtClean="0"/>
              <a:t>рівноправність і право народів розпоряджатися своєю долею;</a:t>
            </a:r>
          </a:p>
          <a:p>
            <a:pPr eaLnBrk="1" hangingPunct="1"/>
            <a:r>
              <a:rPr lang="uk-UA" smtClean="0"/>
              <a:t>співробітництво між державами;</a:t>
            </a:r>
          </a:p>
          <a:p>
            <a:pPr eaLnBrk="1" hangingPunct="1"/>
            <a:r>
              <a:rPr lang="uk-UA" smtClean="0"/>
              <a:t>сумлінне виконання міжнародних зобов’язань.</a:t>
            </a:r>
          </a:p>
          <a:p>
            <a:pPr eaLnBrk="1" hangingPunct="1"/>
            <a:endParaRPr lang="uk-UA" smtClean="0"/>
          </a:p>
        </p:txBody>
      </p:sp>
    </p:spTree>
  </p:cSld>
  <p:clrMapOvr>
    <a:masterClrMapping/>
  </p:clrMapOvr>
  <p:transition spd="slow" advTm="4350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/>
              <a:t>Міжнародна міжурядова організація</a:t>
            </a:r>
            <a:endParaRPr lang="uk-UA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pPr eaLnBrk="1" hangingPunct="1"/>
            <a:r>
              <a:rPr lang="uk-UA" sz="2800" smtClean="0"/>
              <a:t>об'єднання суверенних держав, створене для досягнення спільних цілей в політичній, економічній, соціальній, науково-технічній і культурній сферах у відповідності з </a:t>
            </a:r>
            <a:r>
              <a:rPr lang="uk-UA" sz="2800" b="1" smtClean="0"/>
              <a:t>міжнародним</a:t>
            </a:r>
            <a:r>
              <a:rPr lang="uk-UA" sz="2800" smtClean="0"/>
              <a:t> правом на основі багатостороннього </a:t>
            </a:r>
            <a:r>
              <a:rPr lang="uk-UA" sz="2800" b="1" smtClean="0"/>
              <a:t>міжнародного</a:t>
            </a:r>
            <a:r>
              <a:rPr lang="uk-UA" sz="2800" smtClean="0"/>
              <a:t> договору.</a:t>
            </a:r>
          </a:p>
        </p:txBody>
      </p:sp>
    </p:spTree>
  </p:cSld>
  <p:clrMapOvr>
    <a:masterClrMapping/>
  </p:clrMapOvr>
  <p:transition spd="slow" advTm="3889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Ознаки міжнародних організацій: </a:t>
            </a:r>
            <a:endParaRPr lang="uk-UA" dirty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pPr eaLnBrk="1" hangingPunct="1"/>
            <a:r>
              <a:rPr lang="uk-UA" sz="2800" smtClean="0"/>
              <a:t>членство 3-х і більше країн;</a:t>
            </a:r>
          </a:p>
          <a:p>
            <a:pPr eaLnBrk="1" hangingPunct="1"/>
            <a:r>
              <a:rPr lang="uk-UA" sz="2800" smtClean="0"/>
              <a:t>наявність установчого міжнародного договору;</a:t>
            </a:r>
          </a:p>
          <a:p>
            <a:pPr eaLnBrk="1" hangingPunct="1"/>
            <a:r>
              <a:rPr lang="uk-UA" sz="2800" smtClean="0"/>
              <a:t>постійні органи і штаб-квартира;</a:t>
            </a:r>
          </a:p>
          <a:p>
            <a:pPr eaLnBrk="1" hangingPunct="1"/>
            <a:r>
              <a:rPr lang="uk-UA" sz="2800" smtClean="0"/>
              <a:t>повага суверенітету членів-держав;</a:t>
            </a:r>
          </a:p>
          <a:p>
            <a:pPr eaLnBrk="1" hangingPunct="1"/>
            <a:r>
              <a:rPr lang="uk-UA" sz="2800" smtClean="0"/>
              <a:t>невтручання організації у внутрішні справи країн - членів організації;</a:t>
            </a:r>
          </a:p>
          <a:p>
            <a:pPr eaLnBrk="1" hangingPunct="1"/>
            <a:r>
              <a:rPr lang="uk-UA" sz="2800" smtClean="0"/>
              <a:t>встановлення порядку, прийняття рішень і їх юридичної сили;</a:t>
            </a:r>
          </a:p>
        </p:txBody>
      </p:sp>
    </p:spTree>
  </p:cSld>
  <p:clrMapOvr>
    <a:masterClrMapping/>
  </p:clrMapOvr>
  <p:transition spd="slow" advTm="3778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Функції міжнародних організацій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 rtlCol="0">
            <a:normAutofit fontScale="925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sz="2400" dirty="0" smtClean="0"/>
              <a:t>1) вони </a:t>
            </a:r>
            <a:r>
              <a:rPr lang="uk-UA" sz="2400" dirty="0"/>
              <a:t>є інструментами зовнішньої політики окремих держав;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sz="2400" dirty="0"/>
              <a:t>2) арена для дискусій членів організації;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sz="2400" dirty="0"/>
              <a:t>3) у межах своєї компетенції беруть участь у створенні юридичних норм;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sz="2400" dirty="0"/>
              <a:t>4) слугують одним з найважливіших каналів міжнародної соціалізації для держав, що прагнуть вступити до них;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uk-UA" sz="2400" dirty="0"/>
              <a:t>5) беруть участь у регулюванні тієї чи іншої форми </a:t>
            </a:r>
            <a:r>
              <a:rPr lang="uk-UA" sz="2400" dirty="0" err="1"/>
              <a:t>світогосподарських</a:t>
            </a:r>
            <a:r>
              <a:rPr lang="uk-UA" sz="2400" dirty="0"/>
              <a:t> зв'язків.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uk-UA" dirty="0"/>
          </a:p>
        </p:txBody>
      </p:sp>
    </p:spTree>
  </p:cSld>
  <p:clrMapOvr>
    <a:masterClrMapping/>
  </p:clrMapOvr>
  <p:transition spd="slow" advTm="4256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835342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405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ООН – Організація Об</a:t>
            </a:r>
            <a:r>
              <a:rPr lang="en-US" dirty="0" smtClean="0"/>
              <a:t>`</a:t>
            </a:r>
            <a:r>
              <a:rPr lang="uk-UA" dirty="0" err="1" smtClean="0"/>
              <a:t>єднаних</a:t>
            </a:r>
            <a:r>
              <a:rPr lang="uk-UA" dirty="0" smtClean="0"/>
              <a:t> Націй виникла в 1945 році.</a:t>
            </a:r>
            <a:endParaRPr lang="uk-UA" dirty="0"/>
          </a:p>
        </p:txBody>
      </p:sp>
      <p:pic>
        <p:nvPicPr>
          <p:cNvPr id="2150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700213"/>
            <a:ext cx="8135937" cy="4392612"/>
          </a:xfrm>
        </p:spPr>
      </p:pic>
    </p:spTree>
  </p:cSld>
  <p:clrMapOvr>
    <a:masterClrMapping/>
  </p:clrMapOvr>
  <p:transition spd="slow" advTm="1619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TM01859862[[fn=Поп-музыка]]</Template>
  <TotalTime>140</TotalTime>
  <Words>526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18</vt:i4>
      </vt:variant>
    </vt:vector>
  </HeadingPairs>
  <TitlesOfParts>
    <vt:vector size="34" baseType="lpstr">
      <vt:lpstr>Arial</vt:lpstr>
      <vt:lpstr>Calibri</vt:lpstr>
      <vt:lpstr>Wingdings 3</vt:lpstr>
      <vt:lpstr>Gill Sans MT</vt:lpstr>
      <vt:lpstr>Urban Pop</vt:lpstr>
      <vt:lpstr>Urban Pop</vt:lpstr>
      <vt:lpstr>Urban Pop</vt:lpstr>
      <vt:lpstr>Urban Pop</vt:lpstr>
      <vt:lpstr>Urban Pop</vt:lpstr>
      <vt:lpstr>Urban Pop</vt:lpstr>
      <vt:lpstr>Urban Pop</vt:lpstr>
      <vt:lpstr>Urban Pop</vt:lpstr>
      <vt:lpstr>Urban Pop</vt:lpstr>
      <vt:lpstr>Urban Pop</vt:lpstr>
      <vt:lpstr>Urban Pop</vt:lpstr>
      <vt:lpstr>Urban Pop</vt:lpstr>
      <vt:lpstr>МІЖНАРОДНІ ВІДНОСИНИ.</vt:lpstr>
      <vt:lpstr>    МІЖНАРОДНІ ВІДНОСИНИ – СИСТЕМА ПОЛІТИЧНИХ, ЕКОНОМІЧНИХ, СОЦІАЛЬНИХ, КУЛЬТУРНИХ, ВІЙСЬКОВИХ, ПРАВОВИХ ТА ІНШИХ ЗВ`ЯЗКІВ МІЖ ДЕРЖАВАМИ І НАРОДАМИ, А ТАКОЖ СОЦІАЛЬНИМИ СПІЛЬНОТАМИ, ОРГАНІЗАЦІЯМИ, ОСОБАМИ.</vt:lpstr>
      <vt:lpstr>МІЖНАРОДНИЙ ПОРЯДОК – ЦЕ ОРГАНІЗАЦІЯ МІЖНАРОДНИХ ВІДНОСИН, ЯКА ПЕРЕДБАЧАЄ ІСНУВАННЯ СПІЛЬНИХ ІНСТИТУТІВ, НОРМ І ЦІННОСТЕЙ ДЛЯ ВСТАНОВЛЕННЯ МІЖНАРОДНОЇ БЕЗПЕКИ.</vt:lpstr>
      <vt:lpstr>ОСНОВНІ ПРИНЦИПИ МІЖНАРОДНИХ ВІДНОСИН</vt:lpstr>
      <vt:lpstr>МІЖНАРОДНА МІЖУРЯДОВА ОРГАНІЗАЦІЯ</vt:lpstr>
      <vt:lpstr>ОЗНАКИ МІЖНАРОДНИХ ОРГАНІЗАЦІЙ: </vt:lpstr>
      <vt:lpstr>ФУНКЦІЇ МІЖНАРОДНИХ ОРГАНІЗАЦІЙ</vt:lpstr>
      <vt:lpstr>Слайд 8</vt:lpstr>
      <vt:lpstr>ООН – ОРГАНІЗАЦІЯ ОБ`ЄДНАНИХ НАЦІЙ ВИНИКЛА В 1945 РОЦІ.</vt:lpstr>
      <vt:lpstr>Слайд 10</vt:lpstr>
      <vt:lpstr>ГЕНЕРАЛЬНА АСАМБЛЕЯ ООН - ГОЛОВНИЙ ДОРАДЧИЙ, ДИРЕКТИВНИЙ ТА ПРЕДСТАВНИЦЬКИЙ ОРГАН ОРГАНІЗАЦІЇ ОБ'ЄДНАНИХ НАЦІЙ, СТВОРЕНИЙ У 1945 Р. ЗГІДНО ЗІ СТАТУТОМ ООН. ГЕНЕРАЛЬНА АСАМБЛЕЯ СКЛАДАЄТЬСЯ З 193 ЧЛЕНІВ ООН І Є ФОРУМОМ ДЛЯ БАГАТОСТОРОННЬОГО ОБГОВОРЕННЯ ВСЬОГО СПЕКТРУ МІЖНАРОДНИХ ПИТАНЬ, ВИКЛАДЕНИХ У СТАТУТІ. ВОНА ТАКОЖ ГРАЄ ВЕЛИКУ РОЛЬ В ПРОЦЕСІ ВСТАНОВЛЕННЯ ТА КОДИФІКАЦІЇ НОРМ МІЖНАРОДНОГО ПРАВА.</vt:lpstr>
      <vt:lpstr>РАДА БЕЗПЕКИ ООН - ПОСТІЙНО ДІЮЧИЙ ОРГАН ОРГАНІЗАЦІЇ ОБ'ЄДНАНИХ НАЦІЙ, НА ЯКИЙ, ВІДПОВІДНО ДО СТАТТІ 24 СТАТУТУ ООН, ПОКЛАДЕНО ВІДПОВІДАЛЬНІСТЬ ЗА ПІДТРИМКУ МІЖНАРОДНОГО МИРУ ТА БЕЗПЕКИ. РАДА БЕЗПЕКИ ВХОДИТЬ ДО 6 «ГОЛОВНИХ ОРГАНІВ» ООН. НА ВІДМІНУ ВІД ІНШИХ ОРГАНІВ ООН, ТІЛЬКИ РАДА БЕЗПЕКИ МАЄ ПРАВО УХВАЛЮВАТИ РІШЕННЯ, ОБОВ'ЯЗКОВІ ДЛЯ ВИКОНАННЯ ВСІМА ЧЛЕНАМИ ООН.</vt:lpstr>
      <vt:lpstr>МІЖНАРОДНИЙ СУД - ГОЛОВНИЙ СУДОВИЙ ОРГАН ООН, ДО ЮРИСДИКЦІЇ ЯКОГО ВХОДЯТЬ УСІ ПИТАННЯ, ЩО ПЕРЕДАЮТЬСЯ ЙОМУ ДЕРЖАВАМИ, І ВСІ ПИТАННЯ, ПЕРЕДБАЧЕНІ СТАТУТОМ ООН І ЧИННИМИ ДОГОВОРАМИ І КОНВЕНЦІЯМИ. ЦЕЙ ОРГАН СКЛАДАЄТЬСЯ З 15 СУДДІВ, ЯКИХ ОКРЕМО ОБИРАЮТЬ ГЕНЕРАЛЬНА АСАМБЛЕЯ І РАДА БЕЗПЕКИ НА ДЕВ'ЯТЬ РОКІВ. СУДДІ ОБИРАЮТЬСЯ ЗА РІВНЕМ КВАЛІФІКАЦІЇ, А НЕ ЗА НАЦІОНАЛЬНОЮ ОЗНАКОЮ. ПРОТЕ НЕ МОЖЕ БУТИ ОБРАНО ДВОЄ СУДДІВ З ОДНІЄЇ КРАЇНИ. СУД МІСТИТЬСЯ У МІСТІ ГААГА (НІДЕРЛАНДИ). </vt:lpstr>
      <vt:lpstr>ЕКОНОМІЧНА І СОЦІАЛЬНА РАДА ООН (ЕКОСОР) -ГОЛОВНИЙ ОРГАН З КООРДИНАЦІЇ ЕКОНОМІЧНОЇ ДІЯЛЬНОСТІ ООН ТА СПЕЦІАЛІЗОВАНИХ УСТАНОВ, ПОВ'ЯЗАНИХ З ООН, СКЛАДАЄТЬСЯ З 54 КРАЇН-ЧЛЕНІВ, ЯКІ ОБИРАЮТЬСЯ ГЕНЕРАЛЬНОЮ АСАМБЛЕЄЮ ООН ТЕРМІНОМ НА 3 РОКИ, ЩОРІЧНО ПО 18 ЧЛЕНІВ.</vt:lpstr>
      <vt:lpstr>Слайд 15</vt:lpstr>
      <vt:lpstr>Слайд 16</vt:lpstr>
      <vt:lpstr>   КОЛЕКТИВНА БЕЗПЕКА —СИСТЕМА КОЛЕКТИВНИХ ДІЙ ДЕРЖАВ І ТОВАРИСТВ З МЕТОЮ ЗАХИСТУ ВІД ВНУТРІШНІХ І ЗОВНІШНІХ ЗАГРОЗ. КОЛЕКТИВНА БЕЗПЕКА ДЕРЖАВ УЧАСНИЦЬ СИСТЕМИ БАЗУЄТЬСЯ НА ТАКИХ ПРИНЦИПАХ:  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Міжнародні відносини</dc:title>
  <dc:creator>Oleg</dc:creator>
  <cp:lastModifiedBy>Сергей</cp:lastModifiedBy>
  <cp:revision>15</cp:revision>
  <dcterms:created xsi:type="dcterms:W3CDTF">2020-04-06T11:15:50Z</dcterms:created>
  <dcterms:modified xsi:type="dcterms:W3CDTF">2020-05-17T15:40:28Z</dcterms:modified>
</cp:coreProperties>
</file>