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75" r:id="rId2"/>
    <p:sldId id="272" r:id="rId3"/>
    <p:sldId id="277" r:id="rId4"/>
    <p:sldId id="271" r:id="rId5"/>
    <p:sldId id="257" r:id="rId6"/>
    <p:sldId id="258" r:id="rId7"/>
    <p:sldId id="273" r:id="rId8"/>
    <p:sldId id="259" r:id="rId9"/>
    <p:sldId id="274" r:id="rId10"/>
    <p:sldId id="260" r:id="rId11"/>
    <p:sldId id="263" r:id="rId12"/>
    <p:sldId id="264" r:id="rId13"/>
    <p:sldId id="266" r:id="rId14"/>
    <p:sldId id="267" r:id="rId15"/>
    <p:sldId id="268" r:id="rId16"/>
    <p:sldId id="269" r:id="rId17"/>
    <p:sldId id="27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2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F8395A2-8254-48B3-9A96-6254851E6E1D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946A509-5627-47D6-8ACC-B1FA544A1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0005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00050" algn="l"/>
                <a:tab pos="801688" algn="l"/>
                <a:tab pos="1201738" algn="l"/>
                <a:tab pos="1603375" algn="l"/>
                <a:tab pos="2003425" algn="l"/>
                <a:tab pos="2405063" algn="l"/>
                <a:tab pos="2805113" algn="l"/>
              </a:tabLst>
            </a:pPr>
            <a:fld id="{D7F4CDDC-2CC3-41BF-A774-80E1081C1C28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 defTabSz="40005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400050" algn="l"/>
                  <a:tab pos="801688" algn="l"/>
                  <a:tab pos="1201738" algn="l"/>
                  <a:tab pos="1603375" algn="l"/>
                  <a:tab pos="2003425" algn="l"/>
                  <a:tab pos="2405063" algn="l"/>
                  <a:tab pos="2805113" algn="l"/>
                </a:tabLst>
              </a:pPr>
              <a:t>1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4588" y="695325"/>
            <a:ext cx="4570412" cy="3427413"/>
          </a:xfrm>
          <a:solidFill>
            <a:srgbClr val="FFFFFF"/>
          </a:solidFill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0005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00050" algn="l"/>
                <a:tab pos="801688" algn="l"/>
                <a:tab pos="1201738" algn="l"/>
                <a:tab pos="1603375" algn="l"/>
                <a:tab pos="2003425" algn="l"/>
                <a:tab pos="2405063" algn="l"/>
                <a:tab pos="2805113" algn="l"/>
              </a:tabLst>
            </a:pPr>
            <a:fld id="{5512BA50-951D-4E0F-B3CC-EC8EDC4AA2DD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 defTabSz="40005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400050" algn="l"/>
                  <a:tab pos="801688" algn="l"/>
                  <a:tab pos="1201738" algn="l"/>
                  <a:tab pos="1603375" algn="l"/>
                  <a:tab pos="2003425" algn="l"/>
                  <a:tab pos="2405063" algn="l"/>
                  <a:tab pos="2805113" algn="l"/>
                </a:tabLst>
              </a:pPr>
              <a:t>2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1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0005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00050" algn="l"/>
                <a:tab pos="801688" algn="l"/>
                <a:tab pos="1201738" algn="l"/>
                <a:tab pos="1603375" algn="l"/>
                <a:tab pos="2003425" algn="l"/>
                <a:tab pos="2405063" algn="l"/>
                <a:tab pos="2805113" algn="l"/>
              </a:tabLst>
            </a:pPr>
            <a:fld id="{4BCC85D0-B1AD-4C17-B610-A3556F1B2E14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 defTabSz="40005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400050" algn="l"/>
                  <a:tab pos="801688" algn="l"/>
                  <a:tab pos="1201738" algn="l"/>
                  <a:tab pos="1603375" algn="l"/>
                  <a:tab pos="2003425" algn="l"/>
                  <a:tab pos="2405063" algn="l"/>
                  <a:tab pos="2805113" algn="l"/>
                </a:tabLst>
              </a:pPr>
              <a:t>7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0005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00050" algn="l"/>
                <a:tab pos="801688" algn="l"/>
                <a:tab pos="1201738" algn="l"/>
                <a:tab pos="1603375" algn="l"/>
                <a:tab pos="2003425" algn="l"/>
                <a:tab pos="2405063" algn="l"/>
                <a:tab pos="2805113" algn="l"/>
              </a:tabLst>
            </a:pPr>
            <a:fld id="{3497AF73-0F57-428D-BB7A-759AEE0581F2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 defTabSz="40005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400050" algn="l"/>
                  <a:tab pos="801688" algn="l"/>
                  <a:tab pos="1201738" algn="l"/>
                  <a:tab pos="1603375" algn="l"/>
                  <a:tab pos="2003425" algn="l"/>
                  <a:tab pos="2405063" algn="l"/>
                  <a:tab pos="2805113" algn="l"/>
                </a:tabLst>
              </a:pPr>
              <a:t>9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3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D2490-D049-47B5-9C86-DBD8B0D3D44A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CA693-4174-4FB6-9DE2-090DE1CF7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7A175-65D8-42DD-8E0B-F5561DE10FAC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21854-FCFD-4AE8-A764-476034AB5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D5968-AF2D-439C-85D6-EC7876626DF6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9D8B3-0931-4C71-9DDE-2243581E9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8829E-C4D2-4899-B9C8-7E31FF73005E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CB24E-0B1D-4B8E-9D91-7D42BF6F9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CA301-9E01-4A31-97C2-3990FC47E4F9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02C68-FA21-4EE9-9D77-D6F7ED8A0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97E4C-AA14-418C-A872-49324352D8A7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1DB30-6607-4B9F-91EE-05CD813B6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AF26C-A2E6-4F9F-8AB8-B41780B0C37E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38DF8-385D-4919-842F-5342CA0AA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1479C-A794-4A01-ADB7-DC7156EC318A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72BEC-95CB-4E39-A4E7-4FDE226FF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240ED-9C70-4421-869E-00ACC415F7C3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655E-EA9E-428D-A079-575E10A10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4D4D9-7B3A-44B3-8FC1-9472E8EFB21A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09C11-65EB-4F98-935D-EF0174FFF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D85CD-AF71-4A7B-9231-3B97A6369EA2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3710F-BFF9-464D-A933-E1D924C51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F160D9-AACF-43E6-A78D-DE57489EDB4E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043DC9-AAFE-40D6-9E2C-34CC6939D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ti-ukraine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611188" y="5630863"/>
            <a:ext cx="5637212" cy="881062"/>
          </a:xfrm>
        </p:spPr>
        <p:txBody>
          <a:bodyPr/>
          <a:lstStyle/>
          <a:p>
            <a:pPr marL="0" indent="0" defTabSz="457200" eaLnBrk="1" hangingPunct="1">
              <a:spcBef>
                <a:spcPts val="488"/>
              </a:spcBef>
              <a:spcAft>
                <a:spcPts val="300"/>
              </a:spcAft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3300" b="1" smtClean="0">
                <a:solidFill>
                  <a:srgbClr val="A3AFFF"/>
                </a:solidFill>
              </a:rPr>
              <a:t>PROZORRO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260350"/>
            <a:ext cx="8569325" cy="1792288"/>
          </a:xfrm>
        </p:spPr>
        <p:txBody>
          <a:bodyPr anchor="t"/>
          <a:lstStyle/>
          <a:p>
            <a:pPr marL="639763" indent="-455613" defTabSz="457200" eaLnBrk="1" hangingPunct="1">
              <a:buClr>
                <a:srgbClr val="C3260C"/>
              </a:buClr>
              <a:buSzPct val="128000"/>
              <a:buFont typeface="Georgia" pitchFamily="18" charset="0"/>
              <a:buChar char="*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</a:pPr>
            <a:r>
              <a:rPr lang="uk-UA" sz="6000" b="1" smtClean="0">
                <a:solidFill>
                  <a:srgbClr val="FF5143"/>
                </a:solidFill>
                <a:latin typeface="Times New Roman" pitchFamily="18" charset="0"/>
              </a:rPr>
              <a:t>Лобіювання інтересів та корупція.</a:t>
            </a:r>
            <a:r>
              <a:rPr lang="uk-UA" sz="9600" b="1" smtClean="0">
                <a:solidFill>
                  <a:srgbClr val="FF5143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3429000"/>
            <a:ext cx="3203575" cy="320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39498" dir="2700000" algn="ctr" rotWithShape="0">
              <a:srgbClr val="333333">
                <a:alpha val="65018"/>
              </a:srgbClr>
            </a:outerShdw>
          </a:effec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651500" y="2205038"/>
            <a:ext cx="4572000" cy="2011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endParaRPr lang="en-US">
              <a:solidFill>
                <a:srgbClr val="000000"/>
              </a:solidFill>
              <a:latin typeface="Trebuchet MS" pitchFamily="34" charset="0"/>
            </a:endParaRPr>
          </a:p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sz="3600" b="1">
                <a:solidFill>
                  <a:srgbClr val="A3AFFF"/>
                </a:solidFill>
                <a:latin typeface="Trebuchet MS" pitchFamily="34" charset="0"/>
              </a:rPr>
              <a:t>Transparency </a:t>
            </a:r>
          </a:p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sz="3600" b="1">
                <a:solidFill>
                  <a:srgbClr val="A3AFFF"/>
                </a:solidFill>
                <a:latin typeface="Trebuchet MS" pitchFamily="34" charset="0"/>
              </a:rPr>
              <a:t>International Ukraine</a:t>
            </a:r>
          </a:p>
        </p:txBody>
      </p:sp>
      <p:pic>
        <p:nvPicPr>
          <p:cNvPr id="3277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357563"/>
            <a:ext cx="2160587" cy="2160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39498" dir="2700000" algn="ctr" rotWithShape="0">
              <a:srgbClr val="333333">
                <a:alpha val="65018"/>
              </a:srgbClr>
            </a:outerShdw>
          </a:effectLst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68313" y="6407150"/>
            <a:ext cx="338455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r>
              <a:rPr lang="en-US">
                <a:solidFill>
                  <a:srgbClr val="000000"/>
                </a:solidFill>
                <a:latin typeface="Trebuchet MS" pitchFamily="34" charset="0"/>
              </a:rPr>
              <a:t>Громадянська освіта  10 клас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357188"/>
            <a:ext cx="8429625" cy="60007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Негативні наслідки корупції:</a:t>
            </a:r>
            <a:endParaRPr lang="ru-RU" smtClean="0"/>
          </a:p>
        </p:txBody>
      </p:sp>
      <p:pic>
        <p:nvPicPr>
          <p:cNvPr id="27650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500188"/>
            <a:ext cx="8643938" cy="44291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uk-UA" smtClean="0"/>
              <a:t>ДОВІДКА :</a:t>
            </a:r>
            <a:endParaRPr lang="ru-RU" smtClean="0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700" smtClean="0">
                <a:solidFill>
                  <a:srgbClr val="BC2D10"/>
                </a:solidFill>
              </a:rPr>
              <a:t>32 бали зі 100 можливих, 122-е місце, поруч із Малі, Малаві та Ліберією.</a:t>
            </a:r>
            <a:r>
              <a:rPr lang="uk-UA" sz="2700" smtClean="0"/>
              <a:t> </a:t>
            </a:r>
            <a:r>
              <a:rPr lang="uk-UA" sz="2700" smtClean="0">
                <a:solidFill>
                  <a:srgbClr val="BC2D10"/>
                </a:solidFill>
              </a:rPr>
              <a:t>Такими є показники України</a:t>
            </a:r>
            <a:r>
              <a:rPr lang="uk-UA" sz="2700" smtClean="0"/>
              <a:t> в оприлюдненому 29 січня </a:t>
            </a:r>
            <a:r>
              <a:rPr lang="uk-UA" sz="2700" smtClean="0">
                <a:latin typeface="Arial" charset="0"/>
              </a:rPr>
              <a:t>2018 р.</a:t>
            </a:r>
            <a:r>
              <a:rPr lang="uk-UA" sz="2700" smtClean="0"/>
              <a:t>рейтингу «Індекс сприйняття корупції-2018», який щороку укладає міжнародна організація</a:t>
            </a:r>
            <a:r>
              <a:rPr lang="ru-RU" sz="2700" smtClean="0"/>
              <a:t> </a:t>
            </a:r>
            <a:r>
              <a:rPr lang="ru-RU" sz="2700" b="1" u="sng" smtClean="0">
                <a:hlinkClick r:id="rId2"/>
              </a:rPr>
              <a:t>Transparency International</a:t>
            </a:r>
            <a:r>
              <a:rPr lang="uk-UA" sz="2700" smtClean="0"/>
              <a:t>. </a:t>
            </a:r>
            <a:endParaRPr lang="ru-RU" sz="2700" smtClean="0"/>
          </a:p>
          <a:p>
            <a:pPr eaLnBrk="1" hangingPunct="1">
              <a:lnSpc>
                <a:spcPct val="80000"/>
              </a:lnSpc>
            </a:pPr>
            <a:r>
              <a:rPr lang="uk-UA" sz="2700" smtClean="0"/>
              <a:t>Рейтинг спирається на опитування експертів та бізнесу, які проводить низка міжнародних організацій.</a:t>
            </a:r>
            <a:endParaRPr lang="ru-RU" sz="2700" smtClean="0"/>
          </a:p>
          <a:p>
            <a:pPr eaLnBrk="1" hangingPunct="1">
              <a:lnSpc>
                <a:spcPct val="80000"/>
              </a:lnSpc>
            </a:pPr>
            <a:r>
              <a:rPr lang="uk-UA" sz="2700" smtClean="0"/>
              <a:t>Найвищий бал у рейтингу мають держави, в яких корупцію вважають мінімальною; найнижчий – найбільш корумповані, за сприйняттям, країни. Так, Данія в останньому рейтингу набрала 88 балів зі ста можливих і посіла перше місце (вважається найменш корумпованою за сприйняттям країною), Нова Зеландія – 87 балів, Фінляндія, Сингапур та Швеція – по 85 балів.</a:t>
            </a:r>
            <a:endParaRPr lang="ru-RU" sz="2700" smtClean="0"/>
          </a:p>
          <a:p>
            <a:pPr eaLnBrk="1" hangingPunct="1">
              <a:lnSpc>
                <a:spcPct val="80000"/>
              </a:lnSpc>
            </a:pPr>
            <a:endParaRPr lang="ru-RU" sz="27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r>
              <a:rPr lang="uk-UA" b="1" smtClean="0"/>
              <a:t>ВІДПОВІДАЛЬНІСТЬ:</a:t>
            </a: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/>
              <a:t>	 </a:t>
            </a:r>
            <a:r>
              <a:rPr lang="uk-UA" smtClean="0"/>
              <a:t>За вчинення корупційних або пов’язаних з корупцією правопорушень особи, притягаються до </a:t>
            </a:r>
            <a:r>
              <a:rPr lang="uk-UA" b="1" i="1" u="sng" smtClean="0"/>
              <a:t>кримінальної, адміністративної, цивільно-правової та дисциплінарної відповідальності</a:t>
            </a:r>
            <a:r>
              <a:rPr lang="uk-UA" smtClean="0"/>
              <a:t> у встановленому законом порядку.</a:t>
            </a:r>
            <a:endParaRPr lang="ru-RU" smtClean="0"/>
          </a:p>
          <a:p>
            <a:pPr eaLnBrk="1" hangingPunct="1"/>
            <a:endParaRPr lang="uk-UA" smtClean="0"/>
          </a:p>
        </p:txBody>
      </p:sp>
      <p:pic>
        <p:nvPicPr>
          <p:cNvPr id="29699" name="Picture 2" descr="Ð ÐµÐ·ÑÐ»ÑÑÐ°Ñ Ð¿Ð¾ÑÑÐºÑ Ð·Ð¾Ð±ÑÐ°Ð¶ÐµÐ½Ñ Ð·Ð° Ð·Ð°Ð¿Ð¸ÑÐ¾Ð¼ &quot;ÐÐ¾Ð±ÑÐ·Ð¼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4086225"/>
            <a:ext cx="3960812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Содержимое 3" descr="ÐÐ½Ð´ÐµÐºÑ ÑÐ¿ÑÐ¸Ð¹Ð½ÑÑÑÑ ÐºÐ¾ÑÑÐ¿ÑÑÑ: Ð£ÐºÑÐ°ÑÐ½Ð° ÑÐ° ÑÑ ÑÑÑÑÐ´Ð¸. ÐÐ¶ÐµÑÐµÐ»Ð¾: Transparency International"/>
          <p:cNvPicPr>
            <a:picLocks noGrp="1"/>
          </p:cNvPicPr>
          <p:nvPr>
            <p:ph idx="1"/>
          </p:nvPr>
        </p:nvPicPr>
        <p:blipFill>
          <a:blip r:embed="rId2">
            <a:lum bright="34000"/>
          </a:blip>
          <a:srcRect/>
          <a:stretch>
            <a:fillRect/>
          </a:stretch>
        </p:blipFill>
        <p:spPr>
          <a:xfrm>
            <a:off x="0" y="549275"/>
            <a:ext cx="9144000" cy="57594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/>
              <a:t>Щоб рівень життя покращувався, треба протидіяти корупції.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5063"/>
          </a:xfrm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Протидія корупції не зводиться лише до того, щоб «посадити хабарників». Це ціла система різноманітних законів та дій, які мають викорінити корупцію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як суспільне явище.</a:t>
            </a: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rgbClr val="FF0000"/>
                </a:solidFill>
              </a:rPr>
              <a:t>Для цього існує три основні напрями діяльності суспільства та держави: </a:t>
            </a:r>
            <a:r>
              <a:rPr lang="uk-UA" b="1" u="sng" dirty="0" smtClean="0">
                <a:solidFill>
                  <a:srgbClr val="FF0000"/>
                </a:solidFill>
              </a:rPr>
              <a:t>превенція, санкції, інформування та виховання.</a:t>
            </a:r>
            <a:endParaRPr lang="ru-RU" b="1" u="sng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/>
          </a:p>
        </p:txBody>
      </p:sp>
      <p:pic>
        <p:nvPicPr>
          <p:cNvPr id="31747" name="Picture 2" descr="Ð ÐµÐ·ÑÐ»ÑÑÐ°Ñ Ð¿Ð¾ÑÑÐºÑ Ð·Ð¾Ð±ÑÐ°Ð¶ÐµÐ½Ñ Ð·Ð° Ð·Ð°Ð¿Ð¸ÑÐ¾Ð¼ &quot;ÐºÐ¾ÑÑÐ¿ÑÑÑ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3933825"/>
            <a:ext cx="3810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Содержимое 2"/>
          <p:cNvSpPr>
            <a:spLocks noGrp="1"/>
          </p:cNvSpPr>
          <p:nvPr>
            <p:ph idx="4294967295"/>
          </p:nvPr>
        </p:nvSpPr>
        <p:spPr>
          <a:xfrm>
            <a:off x="914400" y="981075"/>
            <a:ext cx="8229600" cy="410368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uk-UA" b="1" smtClean="0">
                <a:solidFill>
                  <a:srgbClr val="FF0000"/>
                </a:solidFill>
              </a:rPr>
              <a:t>Також мають ефективно виконувати свою роботу новостворені спеціалізовані антикорупційні інституції: </a:t>
            </a:r>
          </a:p>
          <a:p>
            <a:pPr algn="ctr" eaLnBrk="1" hangingPunct="1">
              <a:buFont typeface="Arial" charset="0"/>
              <a:buNone/>
            </a:pPr>
            <a:r>
              <a:rPr lang="uk-UA" smtClean="0"/>
              <a:t>Національне антикорупційне бюро</a:t>
            </a:r>
            <a:r>
              <a:rPr lang="ru-RU" smtClean="0"/>
              <a:t> </a:t>
            </a:r>
            <a:r>
              <a:rPr lang="uk-UA" smtClean="0"/>
              <a:t>України (НАБУ), Спеціалізована антикорупційна прокуратура (САП) та Національне агентство України із запобігання корупції (НАЗК).</a:t>
            </a:r>
            <a:endParaRPr lang="ru-RU" smtClean="0"/>
          </a:p>
          <a:p>
            <a:pPr eaLnBrk="1" hangingPunct="1"/>
            <a:endParaRPr lang="uk-UA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3796" name="Picture 4" descr="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03575" y="549275"/>
            <a:ext cx="6511925" cy="1143000"/>
          </a:xfrm>
        </p:spPr>
        <p:txBody>
          <a:bodyPr anchor="t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uk-UA" sz="4000" b="1" smtClean="0">
                <a:latin typeface="Times New Roman" pitchFamily="18" charset="0"/>
              </a:rPr>
              <a:t>Група, що чинить</a:t>
            </a:r>
            <a:br>
              <a:rPr lang="uk-UA" sz="4000" b="1" smtClean="0">
                <a:latin typeface="Times New Roman" pitchFamily="18" charset="0"/>
              </a:rPr>
            </a:br>
            <a:r>
              <a:rPr lang="uk-UA" sz="4000" b="1" smtClean="0">
                <a:latin typeface="Times New Roman" pitchFamily="18" charset="0"/>
              </a:rPr>
              <a:t> тиск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95288" y="692150"/>
            <a:ext cx="2636837" cy="1041400"/>
          </a:xfrm>
          <a:prstGeom prst="rect">
            <a:avLst/>
          </a:prstGeom>
          <a:gradFill rotWithShape="0">
            <a:gsLst>
              <a:gs pos="0">
                <a:srgbClr val="F03617"/>
              </a:gs>
              <a:gs pos="100000">
                <a:srgbClr val="B51F07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marL="228600" indent="-180975" defTabSz="457200">
              <a:spcBef>
                <a:spcPts val="963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uk-UA" sz="4800">
                <a:solidFill>
                  <a:srgbClr val="FFFFFF"/>
                </a:solidFill>
                <a:latin typeface="Times New Roman" pitchFamily="18" charset="0"/>
              </a:rPr>
              <a:t>Lobby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2349500"/>
            <a:ext cx="7924800" cy="445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4821" name="Picture 5" descr="slide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ÐÐ¾Ð²âÑÐ·Ð°Ð½Ðµ Ð·Ð¾Ð±ÑÐ°Ð¶ÐµÐ½Ð½Ñ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476250"/>
            <a:ext cx="8235950" cy="6176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928813"/>
            <a:ext cx="8229600" cy="4929187"/>
          </a:xfrm>
        </p:spPr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/>
              <a:t>		Лобізм (</a:t>
            </a:r>
            <a:r>
              <a:rPr lang="uk-UA" dirty="0" smtClean="0"/>
              <a:t>англ. </a:t>
            </a:r>
            <a:r>
              <a:rPr lang="uk-UA" i="1" dirty="0" err="1" smtClean="0"/>
              <a:t>lobbyism</a:t>
            </a:r>
            <a:r>
              <a:rPr lang="uk-UA" i="1" dirty="0" smtClean="0"/>
              <a:t>)</a:t>
            </a:r>
            <a:r>
              <a:rPr lang="uk-UA" dirty="0" smtClean="0"/>
              <a:t> – скоординована практика відстоювання інтересів чи чинення тиску на законодавців і чиновників неурядовими організаціями, фінансово-промисловими групами чи етнічними спільнотами на користь того, або іншого рішення.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	Лобізм також передбачає діяльність зацікавлених осіб, яка сприяє ухваленню органами влади тих або інших рішень, з використанням формальних і неформальних відносин в органах влади.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945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0"/>
            <a:ext cx="3529013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28750"/>
            <a:ext cx="9144000" cy="39290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2349500"/>
            <a:ext cx="8640762" cy="4248150"/>
          </a:xfrm>
          <a:gradFill rotWithShape="0">
            <a:gsLst>
              <a:gs pos="0">
                <a:srgbClr val="B4E0FA"/>
              </a:gs>
              <a:gs pos="100000">
                <a:srgbClr val="77C6F0"/>
              </a:gs>
            </a:gsLst>
            <a:lin ang="5400000" scaled="1"/>
          </a:gradFill>
          <a:ln w="9360" cap="flat">
            <a:solidFill>
              <a:srgbClr val="5ECCF3"/>
            </a:solidFill>
            <a:round/>
          </a:ln>
          <a:effectLst>
            <a:outerShdw dist="50760" dir="5400000" algn="ctr" rotWithShape="0">
              <a:srgbClr val="000000">
                <a:alpha val="20044"/>
              </a:srgbClr>
            </a:outerShdw>
          </a:effectLst>
        </p:spPr>
        <p:txBody>
          <a:bodyPr anchor="t"/>
          <a:lstStyle/>
          <a:p>
            <a:pPr algn="l"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/>
            </a:pPr>
            <a:r>
              <a:rPr lang="uk-UA" sz="6600" b="1" u="sng" smtClean="0">
                <a:solidFill>
                  <a:schemeClr val="accent2"/>
                </a:solidFill>
                <a:latin typeface="Times New Roman" pitchFamily="16" charset="0"/>
                <a:cs typeface="Times New Roman" pitchFamily="16" charset="0"/>
              </a:rPr>
              <a:t>Корупція</a:t>
            </a:r>
            <a:r>
              <a:rPr lang="uk-UA" sz="6600" b="1" smtClean="0">
                <a:solidFill>
                  <a:srgbClr val="222222"/>
                </a:solidFill>
                <a:latin typeface="Times New Roman" pitchFamily="16" charset="0"/>
                <a:cs typeface="Times New Roman" pitchFamily="16" charset="0"/>
              </a:rPr>
              <a:t> – </a:t>
            </a:r>
            <a:r>
              <a:rPr lang="uk-UA" sz="3600" b="1" smtClean="0">
                <a:solidFill>
                  <a:srgbClr val="222222"/>
                </a:solidFill>
                <a:latin typeface="Times New Roman" pitchFamily="16" charset="0"/>
                <a:cs typeface="Times New Roman" pitchFamily="16" charset="0"/>
              </a:rPr>
              <a:t>негативне </a:t>
            </a:r>
            <a:r>
              <a:rPr lang="en-US" sz="3600" b="1" smtClean="0">
                <a:solidFill>
                  <a:srgbClr val="222222"/>
                </a:solidFill>
                <a:latin typeface="Times New Roman" pitchFamily="16" charset="0"/>
                <a:cs typeface="Times New Roman" pitchFamily="16" charset="0"/>
              </a:rPr>
              <a:t>c</a:t>
            </a:r>
            <a:r>
              <a:rPr lang="uk-UA" sz="3600" b="1" smtClean="0">
                <a:solidFill>
                  <a:srgbClr val="222222"/>
                </a:solidFill>
                <a:latin typeface="Times New Roman" pitchFamily="16" charset="0"/>
                <a:cs typeface="Times New Roman" pitchFamily="16" charset="0"/>
              </a:rPr>
              <a:t>упільне явище, яке проявляється в незаконному використанні посадовими особами їхніх прав і можливостей з  метою</a:t>
            </a:r>
            <a:r>
              <a:rPr lang="en-US" sz="3600" b="1" smtClean="0">
                <a:solidFill>
                  <a:srgbClr val="222222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uk-UA" sz="3600" b="1" smtClean="0">
                <a:solidFill>
                  <a:srgbClr val="222222"/>
                </a:solidFill>
                <a:latin typeface="Times New Roman" pitchFamily="16" charset="0"/>
                <a:cs typeface="Times New Roman" pitchFamily="16" charset="0"/>
              </a:rPr>
              <a:t>збагачення, що завдає шкоди державі.</a:t>
            </a:r>
            <a:r>
              <a:rPr lang="uk-UA" sz="6600" b="1" smtClean="0">
                <a:solidFill>
                  <a:srgbClr val="222222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5288" y="620713"/>
            <a:ext cx="8064500" cy="1655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46038" defTabSz="457200">
              <a:spcBef>
                <a:spcPts val="963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6038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uk-UA" sz="4000">
                <a:solidFill>
                  <a:srgbClr val="000000"/>
                </a:solidFill>
                <a:latin typeface="Times New Roman" pitchFamily="18" charset="0"/>
              </a:rPr>
              <a:t>З латинської </a:t>
            </a:r>
            <a:r>
              <a:rPr lang="uk-UA" sz="4800" b="1">
                <a:solidFill>
                  <a:srgbClr val="C00000"/>
                </a:solidFill>
                <a:latin typeface="Times New Roman" pitchFamily="18" charset="0"/>
              </a:rPr>
              <a:t>«corruption» </a:t>
            </a:r>
            <a:r>
              <a:rPr lang="uk-UA" sz="4000">
                <a:solidFill>
                  <a:srgbClr val="000000"/>
                </a:solidFill>
                <a:latin typeface="Times New Roman" pitchFamily="18" charset="0"/>
              </a:rPr>
              <a:t>― «корозія, роз’їдання,руйнування».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428625"/>
            <a:ext cx="8785225" cy="607218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	</a:t>
            </a:r>
            <a:r>
              <a:rPr lang="uk-UA" b="1" i="1" u="sng" dirty="0" smtClean="0">
                <a:solidFill>
                  <a:srgbClr val="FF0000"/>
                </a:solidFill>
              </a:rPr>
              <a:t>Корупція -</a:t>
            </a:r>
            <a:r>
              <a:rPr lang="uk-UA" dirty="0" smtClean="0"/>
              <a:t> використання особами,  уповноважені на виконання функцій держави або місцевого самоврядування, наданих їм службових повноважень чи пов’язаних з ними можливостей з метою одержання неправомірної вигоди або прийняття такої вигоди чи прийняття обіцянки/ пропозиції такої вигоди для себе чи інших осіб або відповідно обіцянка/пропозиція чи надання неправомірної вигоди особі, зазначеній у частині першій статті 3 цього Закону, або на їх вимогу іншим фізичним чи юридичним особам з метою схилити цю особу до протиправного використання наданих їй службових повноважень чи пов’язаних з ними можливостей.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1"/>
          <p:cNvGrpSpPr>
            <a:grpSpLocks/>
          </p:cNvGrpSpPr>
          <p:nvPr/>
        </p:nvGrpSpPr>
        <p:grpSpPr bwMode="auto">
          <a:xfrm>
            <a:off x="468313" y="0"/>
            <a:ext cx="8247062" cy="6516688"/>
            <a:chOff x="327" y="48"/>
            <a:chExt cx="5195" cy="4105"/>
          </a:xfrm>
        </p:grpSpPr>
        <p:sp>
          <p:nvSpPr>
            <p:cNvPr id="24579" name="AutoShape 2"/>
            <p:cNvSpPr>
              <a:spLocks noChangeArrowheads="1"/>
            </p:cNvSpPr>
            <p:nvPr/>
          </p:nvSpPr>
          <p:spPr bwMode="auto">
            <a:xfrm>
              <a:off x="900" y="48"/>
              <a:ext cx="4049" cy="4049"/>
            </a:xfrm>
            <a:custGeom>
              <a:avLst/>
              <a:gdLst>
                <a:gd name="T0" fmla="*/ 4049 w 4049"/>
                <a:gd name="T1" fmla="*/ 2025 h 4049"/>
                <a:gd name="T2" fmla="*/ 2025 w 4049"/>
                <a:gd name="T3" fmla="*/ 4049 h 4049"/>
                <a:gd name="T4" fmla="*/ 0 w 4049"/>
                <a:gd name="T5" fmla="*/ 2025 h 4049"/>
                <a:gd name="T6" fmla="*/ 2025 w 4049"/>
                <a:gd name="T7" fmla="*/ 0 h 404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4049"/>
                <a:gd name="T13" fmla="*/ 0 h 4049"/>
                <a:gd name="T14" fmla="*/ 4049 w 4049"/>
                <a:gd name="T15" fmla="*/ 4049 h 40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49" h="4049">
                  <a:moveTo>
                    <a:pt x="60" y="61"/>
                  </a:moveTo>
                  <a:lnTo>
                    <a:pt x="10" y="12"/>
                  </a:lnTo>
                  <a:lnTo>
                    <a:pt x="197" y="198"/>
                  </a:lnTo>
                  <a:lnTo>
                    <a:pt x="172" y="173"/>
                  </a:lnTo>
                  <a:lnTo>
                    <a:pt x="54" y="55"/>
                  </a:lnTo>
                  <a:lnTo>
                    <a:pt x="174" y="175"/>
                  </a:lnTo>
                  <a:lnTo>
                    <a:pt x="159" y="160"/>
                  </a:lnTo>
                  <a:lnTo>
                    <a:pt x="60" y="61"/>
                  </a:lnTo>
                  <a:close/>
                </a:path>
              </a:pathLst>
            </a:custGeom>
            <a:gradFill rotWithShape="0">
              <a:gsLst>
                <a:gs pos="0">
                  <a:srgbClr val="C0C4E4"/>
                </a:gs>
                <a:gs pos="100000">
                  <a:srgbClr val="777EB5"/>
                </a:gs>
              </a:gsLst>
              <a:lin ang="5400000" scaled="1"/>
            </a:gradFill>
            <a:ln w="9525" cap="flat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4" name="AutoShape 3"/>
            <p:cNvSpPr>
              <a:spLocks noChangeArrowheads="1"/>
            </p:cNvSpPr>
            <p:nvPr/>
          </p:nvSpPr>
          <p:spPr bwMode="auto">
            <a:xfrm>
              <a:off x="1970" y="75"/>
              <a:ext cx="1910" cy="954"/>
            </a:xfrm>
            <a:custGeom>
              <a:avLst/>
              <a:gdLst>
                <a:gd name="T0" fmla="*/ 1910 w 1910"/>
                <a:gd name="T1" fmla="*/ 477 h 954"/>
                <a:gd name="T2" fmla="*/ 955 w 1910"/>
                <a:gd name="T3" fmla="*/ 954 h 954"/>
                <a:gd name="T4" fmla="*/ 0 w 1910"/>
                <a:gd name="T5" fmla="*/ 477 h 954"/>
                <a:gd name="T6" fmla="*/ 955 w 1910"/>
                <a:gd name="T7" fmla="*/ 0 h 954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910"/>
                <a:gd name="T13" fmla="*/ 0 h 954"/>
                <a:gd name="T14" fmla="*/ 1910 w 1910"/>
                <a:gd name="T15" fmla="*/ 954 h 9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10" h="954">
                  <a:moveTo>
                    <a:pt x="0" y="2070"/>
                  </a:moveTo>
                  <a:lnTo>
                    <a:pt x="2070" y="2070"/>
                  </a:lnTo>
                  <a:lnTo>
                    <a:pt x="180" y="90"/>
                  </a:lnTo>
                  <a:lnTo>
                    <a:pt x="6357" y="0"/>
                  </a:lnTo>
                  <a:lnTo>
                    <a:pt x="2070" y="2070"/>
                  </a:lnTo>
                  <a:lnTo>
                    <a:pt x="270" y="90"/>
                  </a:lnTo>
                  <a:lnTo>
                    <a:pt x="8427" y="2143"/>
                  </a:lnTo>
                  <a:lnTo>
                    <a:pt x="2070" y="2070"/>
                  </a:lnTo>
                  <a:lnTo>
                    <a:pt x="0" y="2070"/>
                  </a:lnTo>
                  <a:close/>
                </a:path>
              </a:pathLst>
            </a:custGeom>
            <a:gradFill rotWithShape="0">
              <a:gsLst>
                <a:gs pos="0">
                  <a:srgbClr val="435EC5"/>
                </a:gs>
                <a:gs pos="100000">
                  <a:srgbClr val="2A3F9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23040" dir="5400000" algn="ctr" rotWithShape="0">
                <a:srgbClr val="000000">
                  <a:alpha val="45029"/>
                </a:srgbClr>
              </a:outerShdw>
            </a:effectLst>
          </p:spPr>
          <p:txBody>
            <a:bodyPr lIns="207360" tIns="207360" rIns="133200" bIns="207000" anchor="ctr"/>
            <a:lstStyle/>
            <a:p>
              <a:pPr algn="ctr" defTabSz="457200">
                <a:lnSpc>
                  <a:spcPct val="90000"/>
                </a:lnSpc>
                <a:spcAft>
                  <a:spcPts val="1225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/>
              </a:pPr>
              <a:r>
                <a:rPr lang="en-US" sz="3500" b="1">
                  <a:latin typeface="Trebuchet MS" charset="0"/>
                </a:rPr>
                <a:t>Кумівство</a:t>
              </a:r>
            </a:p>
          </p:txBody>
        </p:sp>
        <p:sp>
          <p:nvSpPr>
            <p:cNvPr id="30725" name="AutoShape 4"/>
            <p:cNvSpPr>
              <a:spLocks noChangeArrowheads="1"/>
            </p:cNvSpPr>
            <p:nvPr/>
          </p:nvSpPr>
          <p:spPr bwMode="auto">
            <a:xfrm>
              <a:off x="3612" y="1268"/>
              <a:ext cx="1910" cy="954"/>
            </a:xfrm>
            <a:custGeom>
              <a:avLst/>
              <a:gdLst>
                <a:gd name="T0" fmla="*/ 1910 w 1910"/>
                <a:gd name="T1" fmla="*/ 477 h 954"/>
                <a:gd name="T2" fmla="*/ 955 w 1910"/>
                <a:gd name="T3" fmla="*/ 954 h 954"/>
                <a:gd name="T4" fmla="*/ 0 w 1910"/>
                <a:gd name="T5" fmla="*/ 477 h 954"/>
                <a:gd name="T6" fmla="*/ 955 w 1910"/>
                <a:gd name="T7" fmla="*/ 0 h 954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910"/>
                <a:gd name="T13" fmla="*/ 0 h 954"/>
                <a:gd name="T14" fmla="*/ 1910 w 1910"/>
                <a:gd name="T15" fmla="*/ 954 h 9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10" h="954">
                  <a:moveTo>
                    <a:pt x="0" y="2070"/>
                  </a:moveTo>
                  <a:lnTo>
                    <a:pt x="2070" y="2070"/>
                  </a:lnTo>
                  <a:lnTo>
                    <a:pt x="180" y="90"/>
                  </a:lnTo>
                  <a:lnTo>
                    <a:pt x="6357" y="0"/>
                  </a:lnTo>
                  <a:lnTo>
                    <a:pt x="2070" y="2070"/>
                  </a:lnTo>
                  <a:lnTo>
                    <a:pt x="270" y="90"/>
                  </a:lnTo>
                  <a:lnTo>
                    <a:pt x="8427" y="2143"/>
                  </a:lnTo>
                  <a:lnTo>
                    <a:pt x="2070" y="2070"/>
                  </a:lnTo>
                  <a:lnTo>
                    <a:pt x="0" y="2070"/>
                  </a:lnTo>
                  <a:close/>
                </a:path>
              </a:pathLst>
            </a:custGeom>
            <a:gradFill rotWithShape="0">
              <a:gsLst>
                <a:gs pos="0">
                  <a:srgbClr val="435EC5"/>
                </a:gs>
                <a:gs pos="100000">
                  <a:srgbClr val="2A3F9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23040" dir="5400000" algn="ctr" rotWithShape="0">
                <a:srgbClr val="000000">
                  <a:alpha val="45029"/>
                </a:srgbClr>
              </a:outerShdw>
            </a:effectLst>
          </p:spPr>
          <p:txBody>
            <a:bodyPr lIns="207360" tIns="207360" rIns="133200" bIns="207000" anchor="ctr"/>
            <a:lstStyle/>
            <a:p>
              <a:pPr algn="ctr" defTabSz="457200">
                <a:lnSpc>
                  <a:spcPct val="90000"/>
                </a:lnSpc>
                <a:spcAft>
                  <a:spcPts val="1225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/>
              </a:pPr>
              <a:r>
                <a:rPr lang="en-US" sz="3500">
                  <a:solidFill>
                    <a:srgbClr val="FFFFFF"/>
                  </a:solidFill>
                  <a:latin typeface="Trebuchet MS" charset="0"/>
                </a:rPr>
                <a:t>Шахрайство</a:t>
              </a:r>
            </a:p>
          </p:txBody>
        </p:sp>
        <p:sp>
          <p:nvSpPr>
            <p:cNvPr id="30726" name="AutoShape 5"/>
            <p:cNvSpPr>
              <a:spLocks noChangeArrowheads="1"/>
            </p:cNvSpPr>
            <p:nvPr/>
          </p:nvSpPr>
          <p:spPr bwMode="auto">
            <a:xfrm>
              <a:off x="2985" y="3199"/>
              <a:ext cx="1910" cy="954"/>
            </a:xfrm>
            <a:custGeom>
              <a:avLst/>
              <a:gdLst>
                <a:gd name="T0" fmla="*/ 1910 w 1910"/>
                <a:gd name="T1" fmla="*/ 477 h 954"/>
                <a:gd name="T2" fmla="*/ 955 w 1910"/>
                <a:gd name="T3" fmla="*/ 954 h 954"/>
                <a:gd name="T4" fmla="*/ 0 w 1910"/>
                <a:gd name="T5" fmla="*/ 477 h 954"/>
                <a:gd name="T6" fmla="*/ 955 w 1910"/>
                <a:gd name="T7" fmla="*/ 0 h 954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910"/>
                <a:gd name="T13" fmla="*/ 0 h 954"/>
                <a:gd name="T14" fmla="*/ 1910 w 1910"/>
                <a:gd name="T15" fmla="*/ 954 h 9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10" h="954">
                  <a:moveTo>
                    <a:pt x="0" y="2070"/>
                  </a:moveTo>
                  <a:lnTo>
                    <a:pt x="2070" y="2070"/>
                  </a:lnTo>
                  <a:lnTo>
                    <a:pt x="180" y="90"/>
                  </a:lnTo>
                  <a:lnTo>
                    <a:pt x="6357" y="0"/>
                  </a:lnTo>
                  <a:lnTo>
                    <a:pt x="2070" y="2070"/>
                  </a:lnTo>
                  <a:lnTo>
                    <a:pt x="270" y="90"/>
                  </a:lnTo>
                  <a:lnTo>
                    <a:pt x="8427" y="2143"/>
                  </a:lnTo>
                  <a:lnTo>
                    <a:pt x="2070" y="2070"/>
                  </a:lnTo>
                  <a:lnTo>
                    <a:pt x="0" y="2070"/>
                  </a:lnTo>
                  <a:close/>
                </a:path>
              </a:pathLst>
            </a:custGeom>
            <a:gradFill rotWithShape="0">
              <a:gsLst>
                <a:gs pos="0">
                  <a:srgbClr val="435EC5"/>
                </a:gs>
                <a:gs pos="100000">
                  <a:srgbClr val="2A3F9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23040" dir="5400000" algn="ctr" rotWithShape="0">
                <a:srgbClr val="000000">
                  <a:alpha val="45029"/>
                </a:srgbClr>
              </a:outerShdw>
            </a:effectLst>
          </p:spPr>
          <p:txBody>
            <a:bodyPr lIns="207360" tIns="207360" rIns="133200" bIns="207000" anchor="ctr"/>
            <a:lstStyle/>
            <a:p>
              <a:pPr algn="ctr" defTabSz="457200">
                <a:lnSpc>
                  <a:spcPct val="90000"/>
                </a:lnSpc>
                <a:spcAft>
                  <a:spcPts val="1225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/>
              </a:pPr>
              <a:r>
                <a:rPr lang="en-US" sz="3500">
                  <a:solidFill>
                    <a:srgbClr val="FFFFFF"/>
                  </a:solidFill>
                  <a:latin typeface="Trebuchet MS" charset="0"/>
                </a:rPr>
                <a:t>Вимагання</a:t>
              </a:r>
            </a:p>
          </p:txBody>
        </p:sp>
        <p:sp>
          <p:nvSpPr>
            <p:cNvPr id="30727" name="AutoShape 6"/>
            <p:cNvSpPr>
              <a:spLocks noChangeArrowheads="1"/>
            </p:cNvSpPr>
            <p:nvPr/>
          </p:nvSpPr>
          <p:spPr bwMode="auto">
            <a:xfrm>
              <a:off x="955" y="3199"/>
              <a:ext cx="1910" cy="954"/>
            </a:xfrm>
            <a:custGeom>
              <a:avLst/>
              <a:gdLst>
                <a:gd name="T0" fmla="*/ 1910 w 1910"/>
                <a:gd name="T1" fmla="*/ 477 h 954"/>
                <a:gd name="T2" fmla="*/ 955 w 1910"/>
                <a:gd name="T3" fmla="*/ 954 h 954"/>
                <a:gd name="T4" fmla="*/ 0 w 1910"/>
                <a:gd name="T5" fmla="*/ 477 h 954"/>
                <a:gd name="T6" fmla="*/ 955 w 1910"/>
                <a:gd name="T7" fmla="*/ 0 h 954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910"/>
                <a:gd name="T13" fmla="*/ 0 h 954"/>
                <a:gd name="T14" fmla="*/ 1910 w 1910"/>
                <a:gd name="T15" fmla="*/ 954 h 9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10" h="954">
                  <a:moveTo>
                    <a:pt x="0" y="2070"/>
                  </a:moveTo>
                  <a:lnTo>
                    <a:pt x="2070" y="2070"/>
                  </a:lnTo>
                  <a:lnTo>
                    <a:pt x="180" y="90"/>
                  </a:lnTo>
                  <a:lnTo>
                    <a:pt x="6357" y="0"/>
                  </a:lnTo>
                  <a:lnTo>
                    <a:pt x="2070" y="2070"/>
                  </a:lnTo>
                  <a:lnTo>
                    <a:pt x="270" y="90"/>
                  </a:lnTo>
                  <a:lnTo>
                    <a:pt x="8427" y="2143"/>
                  </a:lnTo>
                  <a:lnTo>
                    <a:pt x="2070" y="2070"/>
                  </a:lnTo>
                  <a:lnTo>
                    <a:pt x="0" y="2070"/>
                  </a:lnTo>
                  <a:close/>
                </a:path>
              </a:pathLst>
            </a:custGeom>
            <a:gradFill rotWithShape="0">
              <a:gsLst>
                <a:gs pos="0">
                  <a:srgbClr val="435EC5"/>
                </a:gs>
                <a:gs pos="100000">
                  <a:srgbClr val="2A3F9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23040" dir="5400000" algn="ctr" rotWithShape="0">
                <a:srgbClr val="000000">
                  <a:alpha val="45029"/>
                </a:srgbClr>
              </a:outerShdw>
            </a:effectLst>
          </p:spPr>
          <p:txBody>
            <a:bodyPr lIns="207360" tIns="207360" rIns="133200" bIns="207000" anchor="ctr"/>
            <a:lstStyle/>
            <a:p>
              <a:pPr algn="ctr" defTabSz="457200">
                <a:lnSpc>
                  <a:spcPct val="90000"/>
                </a:lnSpc>
                <a:spcAft>
                  <a:spcPts val="1225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/>
              </a:pPr>
              <a:r>
                <a:rPr lang="en-US" sz="3200" b="1">
                  <a:latin typeface="Trebuchet MS" charset="0"/>
                </a:rPr>
                <a:t>Хабарництво</a:t>
              </a:r>
            </a:p>
          </p:txBody>
        </p:sp>
        <p:sp>
          <p:nvSpPr>
            <p:cNvPr id="30728" name="AutoShape 7"/>
            <p:cNvSpPr>
              <a:spLocks noChangeArrowheads="1"/>
            </p:cNvSpPr>
            <p:nvPr/>
          </p:nvSpPr>
          <p:spPr bwMode="auto">
            <a:xfrm>
              <a:off x="327" y="1268"/>
              <a:ext cx="1910" cy="954"/>
            </a:xfrm>
            <a:custGeom>
              <a:avLst/>
              <a:gdLst>
                <a:gd name="T0" fmla="*/ 1910 w 1910"/>
                <a:gd name="T1" fmla="*/ 477 h 954"/>
                <a:gd name="T2" fmla="*/ 955 w 1910"/>
                <a:gd name="T3" fmla="*/ 954 h 954"/>
                <a:gd name="T4" fmla="*/ 0 w 1910"/>
                <a:gd name="T5" fmla="*/ 477 h 954"/>
                <a:gd name="T6" fmla="*/ 955 w 1910"/>
                <a:gd name="T7" fmla="*/ 0 h 954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910"/>
                <a:gd name="T13" fmla="*/ 0 h 954"/>
                <a:gd name="T14" fmla="*/ 1910 w 1910"/>
                <a:gd name="T15" fmla="*/ 954 h 9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10" h="954">
                  <a:moveTo>
                    <a:pt x="0" y="2070"/>
                  </a:moveTo>
                  <a:lnTo>
                    <a:pt x="2070" y="2070"/>
                  </a:lnTo>
                  <a:lnTo>
                    <a:pt x="180" y="90"/>
                  </a:lnTo>
                  <a:lnTo>
                    <a:pt x="6357" y="0"/>
                  </a:lnTo>
                  <a:lnTo>
                    <a:pt x="2070" y="2070"/>
                  </a:lnTo>
                  <a:lnTo>
                    <a:pt x="270" y="90"/>
                  </a:lnTo>
                  <a:lnTo>
                    <a:pt x="8427" y="2143"/>
                  </a:lnTo>
                  <a:lnTo>
                    <a:pt x="2070" y="2070"/>
                  </a:lnTo>
                  <a:lnTo>
                    <a:pt x="0" y="2070"/>
                  </a:lnTo>
                  <a:close/>
                </a:path>
              </a:pathLst>
            </a:custGeom>
            <a:gradFill rotWithShape="0">
              <a:gsLst>
                <a:gs pos="0">
                  <a:srgbClr val="435EC5"/>
                </a:gs>
                <a:gs pos="100000">
                  <a:srgbClr val="2A3F9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23040" dir="5400000" algn="ctr" rotWithShape="0">
                <a:srgbClr val="000000">
                  <a:alpha val="45029"/>
                </a:srgbClr>
              </a:outerShdw>
            </a:effectLst>
          </p:spPr>
          <p:txBody>
            <a:bodyPr lIns="207360" tIns="207360" rIns="133200" bIns="207000" anchor="ctr"/>
            <a:lstStyle/>
            <a:p>
              <a:pPr algn="ctr" defTabSz="457200">
                <a:lnSpc>
                  <a:spcPct val="90000"/>
                </a:lnSpc>
                <a:spcAft>
                  <a:spcPts val="1225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/>
              </a:pPr>
              <a:r>
                <a:rPr lang="en-US" sz="3500" b="1">
                  <a:latin typeface="Trebuchet MS" charset="0"/>
                </a:rPr>
                <a:t>Розтрата</a:t>
              </a:r>
            </a:p>
          </p:txBody>
        </p:sp>
      </p:grpSp>
      <p:sp>
        <p:nvSpPr>
          <p:cNvPr id="2457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2632075" y="3500438"/>
            <a:ext cx="6511925" cy="1143000"/>
          </a:xfrm>
        </p:spPr>
        <p:txBody>
          <a:bodyPr anchor="t"/>
          <a:lstStyle/>
          <a:p>
            <a:pPr algn="r"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uk-UA" sz="9200" b="1" smtClean="0">
                <a:solidFill>
                  <a:schemeClr val="accent2"/>
                </a:solidFill>
              </a:rPr>
              <a:t>Види корупції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99</TotalTime>
  <Words>382</Words>
  <Application>Microsoft Office PowerPoint</Application>
  <PresentationFormat>Экран (4:3)</PresentationFormat>
  <Paragraphs>36</Paragraphs>
  <Slides>17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Georgia</vt:lpstr>
      <vt:lpstr>Trebuchet MS</vt:lpstr>
      <vt:lpstr>Тема Office</vt:lpstr>
      <vt:lpstr>Лобіювання інтересів та корупція. </vt:lpstr>
      <vt:lpstr>Група, що чинить  тиск</vt:lpstr>
      <vt:lpstr>Слайд 3</vt:lpstr>
      <vt:lpstr>Слайд 4</vt:lpstr>
      <vt:lpstr>Слайд 5</vt:lpstr>
      <vt:lpstr>Слайд 6</vt:lpstr>
      <vt:lpstr>Корупція – негативне cупільне явище, яке проявляється в незаконному використанні посадовими особами їхніх прав і можливостей з  метою збагачення, що завдає шкоди державі. </vt:lpstr>
      <vt:lpstr>Слайд 8</vt:lpstr>
      <vt:lpstr>Види корупції</vt:lpstr>
      <vt:lpstr>Слайд 10</vt:lpstr>
      <vt:lpstr>Негативні наслідки корупції:</vt:lpstr>
      <vt:lpstr>ДОВІДКА :</vt:lpstr>
      <vt:lpstr>ВІДПОВІДАЛЬНІСТЬ:</vt:lpstr>
      <vt:lpstr>Слайд 14</vt:lpstr>
      <vt:lpstr>Щоб рівень життя покращувався, треба протидіяти корупції. 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Сергей</cp:lastModifiedBy>
  <cp:revision>15</cp:revision>
  <dcterms:created xsi:type="dcterms:W3CDTF">2019-04-16T11:34:04Z</dcterms:created>
  <dcterms:modified xsi:type="dcterms:W3CDTF">2020-05-05T10:34:48Z</dcterms:modified>
</cp:coreProperties>
</file>