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  <p:sldMasterId id="2147484045" r:id="rId2"/>
    <p:sldMasterId id="2147484057" r:id="rId3"/>
    <p:sldMasterId id="2147484069" r:id="rId4"/>
    <p:sldMasterId id="2147484081" r:id="rId5"/>
    <p:sldMasterId id="2147484100" r:id="rId6"/>
  </p:sldMasterIdLst>
  <p:notesMasterIdLst>
    <p:notesMasterId r:id="rId38"/>
  </p:notesMasterIdLst>
  <p:sldIdLst>
    <p:sldId id="301" r:id="rId7"/>
    <p:sldId id="308" r:id="rId8"/>
    <p:sldId id="361" r:id="rId9"/>
    <p:sldId id="322" r:id="rId10"/>
    <p:sldId id="324" r:id="rId11"/>
    <p:sldId id="360" r:id="rId12"/>
    <p:sldId id="328" r:id="rId13"/>
    <p:sldId id="330" r:id="rId14"/>
    <p:sldId id="332" r:id="rId15"/>
    <p:sldId id="334" r:id="rId16"/>
    <p:sldId id="338" r:id="rId17"/>
    <p:sldId id="339" r:id="rId18"/>
    <p:sldId id="340" r:id="rId19"/>
    <p:sldId id="364" r:id="rId20"/>
    <p:sldId id="337" r:id="rId21"/>
    <p:sldId id="345" r:id="rId22"/>
    <p:sldId id="346" r:id="rId23"/>
    <p:sldId id="347" r:id="rId24"/>
    <p:sldId id="356" r:id="rId25"/>
    <p:sldId id="357" r:id="rId26"/>
    <p:sldId id="348" r:id="rId27"/>
    <p:sldId id="314" r:id="rId28"/>
    <p:sldId id="362" r:id="rId29"/>
    <p:sldId id="363" r:id="rId30"/>
    <p:sldId id="359" r:id="rId31"/>
    <p:sldId id="267" r:id="rId32"/>
    <p:sldId id="358" r:id="rId33"/>
    <p:sldId id="268" r:id="rId34"/>
    <p:sldId id="269" r:id="rId35"/>
    <p:sldId id="270" r:id="rId36"/>
    <p:sldId id="350" r:id="rId3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 autoAdjust="0"/>
    <p:restoredTop sz="94731" autoAdjust="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52"/>
    </p:cViewPr>
  </p:sorterViewPr>
  <p:notesViewPr>
    <p:cSldViewPr>
      <p:cViewPr varScale="1">
        <p:scale>
          <a:sx n="76" d="100"/>
          <a:sy n="76" d="100"/>
        </p:scale>
        <p:origin x="-2148" y="-102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BD07360-A19E-4602-A966-83FAAB6E55E6}" type="datetimeFigureOut">
              <a:rPr lang="uk-UA"/>
              <a:pPr>
                <a:defRPr/>
              </a:pPr>
              <a:t>26.04.2020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93CB38-F079-47F8-A9BA-CAB4F29834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15EF-AFAD-414F-B234-0B90C8DCA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7F69-4D64-4D1D-B5E9-E9A2C2EF2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56A4-4AA0-408A-9B87-87F640E8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D189-5A96-40F1-AAF2-BFD11B8FB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A7D0-9465-43DF-8A41-8B6C7E574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215D-0A10-4698-8034-E4B6374E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8F3D-B552-411B-94B2-7495CD4A2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8E59-0C3A-48F5-976D-A50055A4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E2ED-A611-4F39-8AF2-03FA734BF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42EB-CC91-47A0-8073-3A32AAAA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BE24-329C-4564-B04E-6FE5FF23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36F4-D1FF-4DD5-81EB-CEC40EE6A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1C6E-1EFF-4292-BD1A-00AB688C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DE2A-F9DC-4877-8802-9F445C1F4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66B4-679C-487C-9AFE-D6F91824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9422-9FB6-4487-B70F-6DAD1F10F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E256-C816-42C0-8BB5-A8FA4A343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C121-2BE9-406C-A285-474AE6F07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821D-A3F3-4675-A7DD-D35BBF694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D2FA-6502-4E99-9EB2-321A143C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7956-0DBE-4472-B6EB-9FADDD69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074A-1D59-4989-BE46-1E596046E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73ED-B026-410A-8C64-880DB510D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E436-2023-4944-BF4C-C32AB934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C2C9-62EB-493E-B932-40B312F88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9D0E-898E-4616-895B-787D0231F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0318-D613-4C91-B8BB-52BDD557B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DD1-AEC4-4D7F-BB78-C9B30757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3985-DAA7-4871-B17D-98E2D1366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276E-5B22-49AB-B4F1-AE3D5FDE9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02E3-CA18-4399-AC3B-FBE366BE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7E8F-CE66-44A6-AC8E-FBDE71397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BED7-25E1-498F-B3B3-FB6A3AB01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A1FB-5462-4009-9F8A-142AD051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D20B-E9F8-414D-AEA1-9CE98AF3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15E3-D1B3-4B11-8441-0AABED91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8DA3-FA69-4DE5-873A-094BCF1AF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50A5-AC27-446D-B6BE-B8BC70E6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3F1F-A9A2-4E5D-912E-6670B5CF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26C0-A20E-45BB-8740-87132531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5F8B-D047-422B-BA7B-D39CE6813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EBCB-2C35-4EF5-81C3-AD63CD2E0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6E75-BF97-47DC-892B-84E2BA5FF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7DE2-30D5-456E-ABC9-A9BF57F6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CA9E-6614-4E7E-8EC9-BC6310F57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AFEC-96D1-4C8B-B140-16898B87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8BAF-75CD-494E-9DBD-C2287F249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D253-B095-4A0C-B13F-C3DA31C42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A0D5-F1C2-4728-BEBD-8927C44C3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CFAD-6B99-48D7-B339-6D0D8AC54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37FE-55A9-49C4-B720-15D01EB5B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4007-D658-4E0B-8C00-B484F1589CB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2E21-65CA-45B1-92B5-C50E7838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2E45-BCC8-46A9-8078-99268C7B371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E9F4C-73AE-454A-9E40-A3833C08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7404-B43C-41E6-A051-F4125E200CD4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84A4-FCF6-49B5-8FFF-D8519513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1451-5D71-49C2-B09E-7E6BDFE7EF4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7D0F-8B65-4392-8835-806ED48F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831C-28E8-4D06-9A72-79E33791F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E8F2-7205-4B09-9B49-F7A1A1627C5E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4564-CE17-4EA0-BAD4-F35934116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5035-12C8-4120-A801-88A3DAE613C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00CF-F437-4794-8BA9-A3CD1DE1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F7B7-3D1E-409C-93F3-4CA97ED2B6E0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1003A-85A2-4B05-922F-1684F464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8937-8F2F-4FE4-8B05-436812FABAF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F215-8DCD-4432-8FC1-177696F5B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BDD6-3837-43B9-8BBB-463766D22B0E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A38D-FC64-42B9-8BFC-E3AE44B7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443F-FB0C-4334-BA48-F260A8FC7F2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156A-4531-4D06-B50D-14AE1F43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32A80-55FE-4B1D-B089-D19A1CA0A02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6FE4-7835-4D9E-8B8D-B954A94F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55E-9ADA-4B8A-85FD-AA04C6730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BF44-F181-462E-A925-91796C18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1B66-D4C9-49E6-92D3-A957800E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A2DA8A-7B7A-4570-9DC3-2C472B89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26" r:id="rId2"/>
    <p:sldLayoutId id="2147484168" r:id="rId3"/>
    <p:sldLayoutId id="2147484125" r:id="rId4"/>
    <p:sldLayoutId id="2147484124" r:id="rId5"/>
    <p:sldLayoutId id="2147484123" r:id="rId6"/>
    <p:sldLayoutId id="2147484122" r:id="rId7"/>
    <p:sldLayoutId id="2147484121" r:id="rId8"/>
    <p:sldLayoutId id="2147484169" r:id="rId9"/>
    <p:sldLayoutId id="2147484120" r:id="rId10"/>
    <p:sldLayoutId id="214748411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00E78C7-13B2-4815-8A6F-A874DFE0A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31" r:id="rId2"/>
    <p:sldLayoutId id="2147484171" r:id="rId3"/>
    <p:sldLayoutId id="2147484130" r:id="rId4"/>
    <p:sldLayoutId id="2147484129" r:id="rId5"/>
    <p:sldLayoutId id="2147484128" r:id="rId6"/>
    <p:sldLayoutId id="2147484172" r:id="rId7"/>
    <p:sldLayoutId id="2147484173" r:id="rId8"/>
    <p:sldLayoutId id="2147484174" r:id="rId9"/>
    <p:sldLayoutId id="2147484127" r:id="rId10"/>
    <p:sldLayoutId id="21474841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1A91C6E-C492-4972-AD7A-FC4D82FAC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39" r:id="rId2"/>
    <p:sldLayoutId id="2147484177" r:id="rId3"/>
    <p:sldLayoutId id="2147484138" r:id="rId4"/>
    <p:sldLayoutId id="2147484137" r:id="rId5"/>
    <p:sldLayoutId id="2147484136" r:id="rId6"/>
    <p:sldLayoutId id="2147484135" r:id="rId7"/>
    <p:sldLayoutId id="2147484134" r:id="rId8"/>
    <p:sldLayoutId id="2147484178" r:id="rId9"/>
    <p:sldLayoutId id="2147484133" r:id="rId10"/>
    <p:sldLayoutId id="214748413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CC07495-9E2D-48A2-9695-1429C83FC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47" r:id="rId2"/>
    <p:sldLayoutId id="2147484180" r:id="rId3"/>
    <p:sldLayoutId id="2147484146" r:id="rId4"/>
    <p:sldLayoutId id="2147484145" r:id="rId5"/>
    <p:sldLayoutId id="2147484144" r:id="rId6"/>
    <p:sldLayoutId id="2147484143" r:id="rId7"/>
    <p:sldLayoutId id="2147484142" r:id="rId8"/>
    <p:sldLayoutId id="2147484181" r:id="rId9"/>
    <p:sldLayoutId id="2147484141" r:id="rId10"/>
    <p:sldLayoutId id="214748414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42222D-2641-4A59-9DDE-82C143CAE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55" r:id="rId2"/>
    <p:sldLayoutId id="2147484183" r:id="rId3"/>
    <p:sldLayoutId id="2147484154" r:id="rId4"/>
    <p:sldLayoutId id="2147484153" r:id="rId5"/>
    <p:sldLayoutId id="2147484152" r:id="rId6"/>
    <p:sldLayoutId id="2147484151" r:id="rId7"/>
    <p:sldLayoutId id="2147484150" r:id="rId8"/>
    <p:sldLayoutId id="2147484184" r:id="rId9"/>
    <p:sldLayoutId id="2147484149" r:id="rId10"/>
    <p:sldLayoutId id="214748414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A96DA03-A4DF-45A3-B71F-CF2418C65122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63B4E2-F7E7-40C9-9C09-AAB043908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5" r:id="rId2"/>
    <p:sldLayoutId id="2147484164" r:id="rId3"/>
    <p:sldLayoutId id="2147484163" r:id="rId4"/>
    <p:sldLayoutId id="2147484162" r:id="rId5"/>
    <p:sldLayoutId id="2147484161" r:id="rId6"/>
    <p:sldLayoutId id="2147484160" r:id="rId7"/>
    <p:sldLayoutId id="2147484159" r:id="rId8"/>
    <p:sldLayoutId id="2147484158" r:id="rId9"/>
    <p:sldLayoutId id="2147484157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orodenok.com/wp-content/uploads/2016/05/645.gif" TargetMode="Externa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seosvita.ua/library/lekcia-za-temou-ukrainski-zemli-na-pocatku-hh-st-92785.html" TargetMode="Externa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288" y="476250"/>
            <a:ext cx="8748712" cy="5616575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6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уроку: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Економічне </a:t>
            </a:r>
            <a:r>
              <a:rPr lang="uk-UA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становище українських земель на початку ХХ століття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Концентрація виробництва</a:t>
            </a:r>
            <a:endParaRPr lang="uk-UA" sz="36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188913"/>
            <a:ext cx="8569325" cy="626427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Повідомлення в газеті «Ранок Росії» (1907 р.)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«Ні для кого не було таємницею, що в залізоробній промисловості влада «Продамету» майже безмежна. Перефразувавши слова Людовіка ХIV, вона з гордістю може сказати: «Металургія — це я».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Поклавши в основу своєї діяльності ясно й виразно сформульований принцип, що не залізо існує для споживача, а споживач існує для заліза, «Продамет» з найперших кроків свого існування рішуче повів лінію в чітко зазначеному напрямку і продовжує благополучно вести її і в наш час».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000625"/>
            <a:ext cx="91440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південних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Юзівський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Дніпровський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Олександрійський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Донецько-Юр’євський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виробляли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25 %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загальноросійського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чавуну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7" name="Picture 5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юзовский зав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85750"/>
            <a:ext cx="7072312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143500"/>
            <a:ext cx="91440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Бродського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Терещенка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Харитоненка,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Ярошинського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Бобринського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виробляли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60 %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цукру-рафінаду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7651" name="Picture 5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сахарный завод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642938" y="285750"/>
            <a:ext cx="7715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8763" y="3465513"/>
            <a:ext cx="60848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0"/>
            <a:ext cx="9144000" cy="3643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Монополістичні об’єднання України були тісно пов’язані не тільки з російською буржуазією, а й з іноземним капіталом. Могутній синдикат «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Продуголь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фактично цілком контролювався французькими інвесторами. Місцевий виробник витіснявся з ринку, а більша частина прибутків, одержаних за рахунок монопольних цін та державних військових замовлень, вивозилася за кордон.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Box 1"/>
          <p:cNvSpPr txBox="1">
            <a:spLocks noChangeArrowheads="1"/>
          </p:cNvSpPr>
          <p:nvPr/>
        </p:nvSpPr>
        <p:spPr bwMode="auto">
          <a:xfrm>
            <a:off x="1439863" y="14288"/>
            <a:ext cx="6329362" cy="4619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 Black" pitchFamily="34" charset="0"/>
              </a:rPr>
              <a:t>Особливість монополій на українських землях</a:t>
            </a:r>
          </a:p>
        </p:txBody>
      </p:sp>
      <p:sp>
        <p:nvSpPr>
          <p:cNvPr id="125955" name="Прямоугольник 2"/>
          <p:cNvSpPr>
            <a:spLocks noChangeArrowheads="1"/>
          </p:cNvSpPr>
          <p:nvPr/>
        </p:nvSpPr>
        <p:spPr bwMode="auto">
          <a:xfrm>
            <a:off x="574675" y="738188"/>
            <a:ext cx="7766050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 Black" pitchFamily="34" charset="0"/>
              </a:rPr>
              <a:t>контроль іноземним капіталом : британський, французький, бельгійський і німецький.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22775" y="476250"/>
            <a:ext cx="363538" cy="244475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/>
          </a:p>
        </p:txBody>
      </p:sp>
      <p:sp>
        <p:nvSpPr>
          <p:cNvPr id="5" name="Стрелка вниз 4"/>
          <p:cNvSpPr/>
          <p:nvPr/>
        </p:nvSpPr>
        <p:spPr>
          <a:xfrm>
            <a:off x="2292350" y="1457325"/>
            <a:ext cx="363538" cy="231775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25958" name="TextBox 6"/>
          <p:cNvSpPr txBox="1">
            <a:spLocks noChangeArrowheads="1"/>
          </p:cNvSpPr>
          <p:nvPr/>
        </p:nvSpPr>
        <p:spPr bwMode="auto">
          <a:xfrm>
            <a:off x="427038" y="1744663"/>
            <a:ext cx="3824287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 Black" pitchFamily="34" charset="0"/>
              </a:rPr>
              <a:t>90 % - основного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Arial Black" pitchFamily="34" charset="0"/>
              </a:rPr>
              <a:t>капіталу в металургії </a:t>
            </a:r>
          </a:p>
        </p:txBody>
      </p:sp>
      <p:sp>
        <p:nvSpPr>
          <p:cNvPr id="125959" name="TextBox 7"/>
          <p:cNvSpPr txBox="1">
            <a:spLocks noChangeArrowheads="1"/>
          </p:cNvSpPr>
          <p:nvPr/>
        </p:nvSpPr>
        <p:spPr bwMode="auto">
          <a:xfrm>
            <a:off x="4943475" y="1758950"/>
            <a:ext cx="3700463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 Black" pitchFamily="34" charset="0"/>
              </a:rPr>
              <a:t>63 % - осн.  капіталу видобутку вугілля </a:t>
            </a:r>
          </a:p>
        </p:txBody>
      </p:sp>
      <p:sp>
        <p:nvSpPr>
          <p:cNvPr id="125960" name="Прямоугольник 8"/>
          <p:cNvSpPr>
            <a:spLocks noChangeArrowheads="1"/>
          </p:cNvSpPr>
          <p:nvPr/>
        </p:nvSpPr>
        <p:spPr bwMode="auto">
          <a:xfrm>
            <a:off x="1579563" y="3433763"/>
            <a:ext cx="6048375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 Black" pitchFamily="34" charset="0"/>
              </a:rPr>
              <a:t>Основне  промислове виробництво зосереджувалося на Півдні та Сході України. </a:t>
            </a:r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2292350" y="2714625"/>
            <a:ext cx="450215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chemeClr val="bg1"/>
                </a:solidFill>
                <a:latin typeface="Arial Black" pitchFamily="34" charset="0"/>
              </a:rPr>
              <a:t>Нерівномірний розвиток промисловості</a:t>
            </a:r>
            <a:endParaRPr lang="ru-RU" sz="2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30713" y="1446213"/>
            <a:ext cx="363537" cy="1227137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4" name="Стрелка вниз 13"/>
          <p:cNvSpPr/>
          <p:nvPr/>
        </p:nvSpPr>
        <p:spPr>
          <a:xfrm>
            <a:off x="6513513" y="1457325"/>
            <a:ext cx="363537" cy="231775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5" name="Стрелка вниз 14"/>
          <p:cNvSpPr/>
          <p:nvPr/>
        </p:nvSpPr>
        <p:spPr>
          <a:xfrm>
            <a:off x="4446588" y="3125788"/>
            <a:ext cx="363537" cy="231775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/>
          </a:p>
        </p:txBody>
      </p:sp>
      <p:sp>
        <p:nvSpPr>
          <p:cNvPr id="16" name="Стрелка вниз 15"/>
          <p:cNvSpPr/>
          <p:nvPr/>
        </p:nvSpPr>
        <p:spPr>
          <a:xfrm>
            <a:off x="4403725" y="4183063"/>
            <a:ext cx="363538" cy="231775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/>
          </a:p>
        </p:txBody>
      </p:sp>
      <p:sp>
        <p:nvSpPr>
          <p:cNvPr id="125966" name="Прямоугольник 16"/>
          <p:cNvSpPr>
            <a:spLocks noChangeArrowheads="1"/>
          </p:cNvSpPr>
          <p:nvPr/>
        </p:nvSpPr>
        <p:spPr bwMode="auto">
          <a:xfrm>
            <a:off x="427038" y="4476750"/>
            <a:ext cx="821690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 </a:t>
            </a:r>
            <a:r>
              <a:rPr lang="ru-RU" b="1">
                <a:latin typeface="Calibri" pitchFamily="34" charset="0"/>
              </a:rPr>
              <a:t>П’ять найбільших південних металургійних заводів </a:t>
            </a:r>
            <a:r>
              <a:rPr lang="ru-RU">
                <a:latin typeface="Calibri" pitchFamily="34" charset="0"/>
              </a:rPr>
              <a:t>(Юзівський, Дніпровський, Олександрійський, Петровський, Донецько-Юр’євський) </a:t>
            </a:r>
            <a:r>
              <a:rPr lang="ru-RU" b="1">
                <a:latin typeface="Calibri" pitchFamily="34" charset="0"/>
              </a:rPr>
              <a:t>продукували майже 25% загальноросійського чавуну. Заводи Бродського, Терещенка, Харитоненка, Ярошинського та Бобринського виробляли 60% цукру-рафінаду Російської імперії.  Показово, що понад 25% іноземних інвестицій у промисловість Російської імперії припадає саме на Україну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425950" y="6015038"/>
            <a:ext cx="363538" cy="230187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/>
          </a:p>
        </p:txBody>
      </p:sp>
      <p:sp>
        <p:nvSpPr>
          <p:cNvPr id="125968" name="TextBox 18"/>
          <p:cNvSpPr txBox="1">
            <a:spLocks noChangeArrowheads="1"/>
          </p:cNvSpPr>
          <p:nvPr/>
        </p:nvSpPr>
        <p:spPr bwMode="auto">
          <a:xfrm>
            <a:off x="2032000" y="6294438"/>
            <a:ext cx="5159375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chemeClr val="bg1"/>
                </a:solidFill>
                <a:latin typeface="Arial Black" pitchFamily="34" charset="0"/>
              </a:rPr>
              <a:t>Злиття банківського капіталу з  промисловим</a:t>
            </a:r>
            <a:endParaRPr lang="ru-RU" sz="20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34685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Структура </a:t>
            </a: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промислового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виробництва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в </a:t>
            </a: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Україні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(1912 р.)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7188" y="1571625"/>
          <a:ext cx="8429625" cy="4643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7431"/>
                <a:gridCol w="5709069"/>
                <a:gridCol w="2143125"/>
              </a:tblGrid>
              <a:tr h="783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№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п/</a:t>
                      </a:r>
                      <a:r>
                        <a:rPr lang="uk-UA" sz="2000" noProof="0" dirty="0" err="1" smtClean="0"/>
                        <a:t>п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Галузі виробництва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Валова продукція</a:t>
                      </a:r>
                      <a:r>
                        <a:rPr lang="uk-UA" sz="2000" baseline="0" noProof="0" dirty="0" smtClean="0"/>
                        <a:t> </a:t>
                      </a:r>
                      <a:r>
                        <a:rPr lang="uk-UA" sz="2000" noProof="0" dirty="0" smtClean="0"/>
                        <a:t>(в %)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9650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1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Гірнича, гірничозаводська, металургійна, добування й обробка мінералів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45,9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2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Харчова промисловість 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36,2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3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Обробка металів і виробництво машин 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10,4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4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Обробка дерева 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2,1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5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Хімічна промисловість 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1,8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6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/>
                        <a:t>Текстильна промисловість </a:t>
                      </a:r>
                      <a:endParaRPr lang="uk-UA" sz="20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1,5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48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7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Інші галузі виробництва 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/>
                        <a:t>2,1</a:t>
                      </a:r>
                      <a:endParaRPr lang="uk-UA" sz="20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852738"/>
            <a:ext cx="70580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7" name="Rectangle 1"/>
          <p:cNvSpPr>
            <a:spLocks noChangeArrowheads="1"/>
          </p:cNvSpPr>
          <p:nvPr/>
        </p:nvSpPr>
        <p:spPr bwMode="auto">
          <a:xfrm>
            <a:off x="0" y="-360363"/>
            <a:ext cx="874871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uk-UA" sz="2400" i="1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uk-UA" sz="2400" i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Важливою особливістю промислового розвитку українських земель був нерівномірний розвиток регіонів. Поступово на українських землях склалася певна спеціалізація промислових районів. Наддніпрянщина  стала основним виробником багатьох видів продукції в Російській імперії.</a:t>
            </a:r>
            <a:endParaRPr lang="ru-RU" sz="240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="1" i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Завдання. Розгляньте діаграму </a:t>
            </a:r>
            <a:endParaRPr lang="ru-RU" sz="2400">
              <a:solidFill>
                <a:srgbClr val="FF0000"/>
              </a:solidFill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Частка України в промисловому виробництві Російської імперії</a:t>
            </a:r>
          </a:p>
          <a:p>
            <a:pPr eaLnBrk="0" hangingPunct="0"/>
            <a:endParaRPr lang="uk-UA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50" y="298451"/>
            <a:ext cx="8229600" cy="9366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rgbClr val="C00000"/>
                </a:solidFill>
                <a:latin typeface="+mn-lt"/>
              </a:rPr>
              <a:t>Висновок</a:t>
            </a:r>
            <a:endParaRPr lang="uk-UA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497888" cy="5688012"/>
          </a:xfrm>
        </p:spPr>
        <p:txBody>
          <a:bodyPr/>
          <a:lstStyle/>
          <a:p>
            <a:pPr eaLnBrk="1" hangingPunct="1"/>
            <a:endParaRPr lang="uk-UA" sz="2400" smtClean="0"/>
          </a:p>
          <a:p>
            <a:pPr eaLnBrk="1" hangingPunct="1"/>
            <a:r>
              <a:rPr lang="uk-UA" sz="2400" smtClean="0">
                <a:solidFill>
                  <a:srgbClr val="CC3300"/>
                </a:solidFill>
                <a:latin typeface="Cambria" pitchFamily="18" charset="0"/>
              </a:rPr>
              <a:t>за рівнем концентрації виробництва Україна посідала одне з перших місць у світі</a:t>
            </a:r>
            <a:r>
              <a:rPr lang="uk-UA" sz="2400" smtClean="0">
                <a:latin typeface="Cambria" pitchFamily="18" charset="0"/>
              </a:rPr>
              <a:t> (На великих підприємствах в Україні працювало понад 44 % усіх робітників);</a:t>
            </a:r>
          </a:p>
          <a:p>
            <a:pPr eaLnBrk="1" hangingPunct="1"/>
            <a:r>
              <a:rPr lang="uk-UA" sz="2400" smtClean="0">
                <a:solidFill>
                  <a:srgbClr val="CC3300"/>
                </a:solidFill>
                <a:latin typeface="Cambria" pitchFamily="18" charset="0"/>
              </a:rPr>
              <a:t>монополізація виробництва</a:t>
            </a:r>
            <a:r>
              <a:rPr lang="uk-UA" sz="240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uk-UA" sz="2400" smtClean="0">
                <a:latin typeface="Cambria" pitchFamily="18" charset="0"/>
              </a:rPr>
              <a:t>- синдикати «Продвагон» (1901), «Продамет» (1902), «Трубопродаж» (1902), «Гвоздь» (1903). («Продуголь», до якого входили 18 окремих акціонерних товариств, контролював 75 % видобутку кам’яного вугілля у Донецькому басейні);</a:t>
            </a:r>
          </a:p>
          <a:p>
            <a:pPr eaLnBrk="1" hangingPunct="1"/>
            <a:r>
              <a:rPr lang="uk-UA" sz="2400" smtClean="0">
                <a:solidFill>
                  <a:srgbClr val="CC3300"/>
                </a:solidFill>
                <a:latin typeface="Cambria" pitchFamily="18" charset="0"/>
              </a:rPr>
              <a:t>вплив іноземного капіталу.</a:t>
            </a:r>
            <a:r>
              <a:rPr lang="uk-UA" sz="240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uk-UA" sz="2400" smtClean="0">
                <a:latin typeface="Cambria" pitchFamily="18" charset="0"/>
              </a:rPr>
              <a:t>Монополістичні об’єднання України були тісно пов’язані не тільки з російською буржуазією, а й з іноземним капіталом (синдикат «Продуголь» фактично цілком контролювався французькими інвесторами);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51838" cy="5792788"/>
          </a:xfrm>
        </p:spPr>
        <p:txBody>
          <a:bodyPr/>
          <a:lstStyle/>
          <a:p>
            <a:pPr eaLnBrk="1" hangingPunct="1"/>
            <a:endParaRPr lang="uk-UA" sz="2400" smtClean="0"/>
          </a:p>
          <a:p>
            <a:pPr eaLnBrk="1" hangingPunct="1"/>
            <a:r>
              <a:rPr lang="uk-UA" sz="2400" smtClean="0">
                <a:solidFill>
                  <a:srgbClr val="CC3300"/>
                </a:solidFill>
                <a:latin typeface="Cambria" pitchFamily="18" charset="0"/>
              </a:rPr>
              <a:t>нерівномірний розвиток регіонів</a:t>
            </a:r>
            <a:r>
              <a:rPr lang="uk-UA" sz="240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uk-UA" sz="2400" smtClean="0">
                <a:latin typeface="Cambria" pitchFamily="18" charset="0"/>
              </a:rPr>
              <a:t>(Південь України бурхливо розвивав промислове виробництво, південно-західний регіон, в якому домінував дрібнобуржуазний уклад, що орієнтувався переважно на аграрний сектор. Лівобережжя, де зберігалися залишки кріпацтва, помітно відставало від інших регіонів ;</a:t>
            </a:r>
          </a:p>
          <a:p>
            <a:pPr eaLnBrk="1" hangingPunct="1"/>
            <a:r>
              <a:rPr lang="uk-UA" sz="2400" smtClean="0">
                <a:solidFill>
                  <a:srgbClr val="CC3300"/>
                </a:solidFill>
                <a:latin typeface="Cambria" pitchFamily="18" charset="0"/>
              </a:rPr>
              <a:t>спеціалізація промислових районів</a:t>
            </a:r>
            <a:r>
              <a:rPr lang="uk-UA" sz="240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uk-UA" sz="2400" smtClean="0">
                <a:latin typeface="Cambria" pitchFamily="18" charset="0"/>
              </a:rPr>
              <a:t>(Донбас став центром вугільної промисловості, Нікопольський басейн — марганцевої, Кривий Ріг — залізорудної, правобережжя і певною мірою Лівобережжя — цукрової промисловості).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260350"/>
            <a:ext cx="77755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0070C0"/>
                </a:solidFill>
                <a:latin typeface="+mn-lt"/>
                <a:cs typeface="+mn-cs"/>
              </a:rPr>
              <a:t>Спеціалізація промислових регіонів</a:t>
            </a:r>
            <a:endParaRPr lang="ru-RU" sz="32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857250"/>
            <a:ext cx="8923338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107950" y="320675"/>
            <a:ext cx="892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«</a:t>
            </a:r>
            <a:r>
              <a:rPr lang="uk-UA" sz="2400" b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Україна </a:t>
            </a:r>
            <a:r>
              <a:rPr lang="ru-RU" sz="2400" b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на початку ХХ ст.».</a:t>
            </a:r>
            <a:endParaRPr lang="ru-RU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22212" name="Picture 4" descr="Картинки по запросу карта україни на початку 20 столітт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82638"/>
            <a:ext cx="89281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566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424863" cy="579278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Українські </a:t>
            </a:r>
            <a:r>
              <a:rPr lang="uk-UA" b="1" i="1" dirty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землі наприкінці ХІХ — на початку ХХ ст. стали одним з провідних промислових районів Російської імперії. Саме тут 1913 р. вироблялося </a:t>
            </a:r>
            <a:endParaRPr lang="uk-UA" b="1" i="1" dirty="0" smtClean="0">
              <a:solidFill>
                <a:schemeClr val="tx2">
                  <a:lumMod val="90000"/>
                </a:schemeClr>
              </a:solidFill>
              <a:latin typeface="Cambria" panose="020405030504060302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69 </a:t>
            </a:r>
            <a:r>
              <a:rPr lang="uk-UA" b="1" i="1" dirty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% загальноросійської продукції чавуну, </a:t>
            </a:r>
            <a:endParaRPr lang="uk-UA" b="1" i="1" dirty="0" smtClean="0">
              <a:solidFill>
                <a:schemeClr val="tx2">
                  <a:lumMod val="90000"/>
                </a:schemeClr>
              </a:solidFill>
              <a:latin typeface="Cambria" panose="020405030504060302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57 </a:t>
            </a:r>
            <a:r>
              <a:rPr lang="uk-UA" b="1" i="1" dirty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% сталі та 58 % прокату.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на </a:t>
            </a:r>
            <a:r>
              <a:rPr lang="uk-UA" b="1" i="1" dirty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Україну у цей час припадало 20 % усієї продукції машинобудування та металообробної промисловості Росії</a:t>
            </a:r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1"/>
          <p:cNvSpPr>
            <a:spLocks noChangeArrowheads="1"/>
          </p:cNvSpPr>
          <p:nvPr/>
        </p:nvSpPr>
        <p:spPr bwMode="auto">
          <a:xfrm>
            <a:off x="0" y="517525"/>
            <a:ext cx="91440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800" b="1" i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   </a:t>
            </a:r>
            <a:r>
              <a:rPr lang="uk-UA" sz="2800" i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Початок ХХ століття для українських земель був пов'язаний з економічною кризою 1900-19003 рр. Від неї особливо постраждали найрозвиненіші галузі промисловості – кам’яновугільна та металургійна. Відбувається скорочення виробництва, а деякі фабрики взагалі припинили своє існування. Криза супроводжувалася скороченням кількості дрібних фабрик і заводів та поглинанням їх великими підприємствами. У результаті відбувається концентрація виробництва, що призвело до монополізації. Найпоширенішою формою монополістичних об’єднань у промисловості стали </a:t>
            </a:r>
            <a:r>
              <a:rPr lang="uk-UA" sz="2800" b="1" i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синдикати.</a:t>
            </a:r>
            <a:endParaRPr lang="ru-RU" sz="280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endParaRPr lang="uk-UA" sz="40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Прямоугольник 2"/>
          <p:cNvSpPr>
            <a:spLocks noChangeArrowheads="1"/>
          </p:cNvSpPr>
          <p:nvPr/>
        </p:nvSpPr>
        <p:spPr bwMode="auto">
          <a:xfrm>
            <a:off x="354013" y="1222375"/>
            <a:ext cx="8616950" cy="48323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«Продпаровоз» (1901, будування і продаж паротягів);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«Продвагон» (1901, будування і продаж вагонів);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«Продамет» (1902,  продаж металургії);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«Продаруд» (1903, добування зал.руди)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«Продвугілля» (1904, 60% усієї кам.-вуг. промисловості, добування і продаж вугілля);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солепромисловців (1904);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«Урожай» (1907-1910, виробництво і продаж сільськогосподарських машин та знарядь);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«Дріт»  (1908, виготовлення і продаж дроту)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трест РОПІТ (1909, пароплавство і морська торгівля);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трест «Наваль - Руссуд» (1912, військове суднобудування)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>
                <a:solidFill>
                  <a:schemeClr val="bg1"/>
                </a:solidFill>
                <a:latin typeface="Arial Black" pitchFamily="34" charset="0"/>
              </a:rPr>
              <a:t>синдикат «Консервні заводи» (виробництво і продаж консервної продукції)</a:t>
            </a:r>
            <a:endParaRPr lang="ru-RU" sz="22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4931" name="Прямоугольник 3"/>
          <p:cNvSpPr>
            <a:spLocks noChangeArrowheads="1"/>
          </p:cNvSpPr>
          <p:nvPr/>
        </p:nvSpPr>
        <p:spPr bwMode="auto">
          <a:xfrm>
            <a:off x="1131888" y="206375"/>
            <a:ext cx="6792912" cy="55403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 b="1">
                <a:latin typeface="Arial Black" pitchFamily="34" charset="0"/>
              </a:rPr>
              <a:t>Синдикати поч. ХХ ст. - Наддніпрянщина</a:t>
            </a:r>
            <a:endParaRPr lang="ru-RU" sz="300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5423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88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87677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642938"/>
            <a:ext cx="9144000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зі схемою.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сільського господарства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endParaRPr lang="ru-RU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Спеціалізація с/г регіонів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793750"/>
            <a:ext cx="8928100" cy="5875338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149725"/>
            <a:ext cx="367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Зернове виробництво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1050" y="2636838"/>
            <a:ext cx="288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Бурякове виробництво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8088" y="3068638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Буряки </a:t>
            </a:r>
            <a:r>
              <a:rPr lang="ru-RU" b="1">
                <a:solidFill>
                  <a:schemeClr val="bg1"/>
                </a:solidFill>
              </a:rPr>
              <a:t>+ тютюн</a:t>
            </a:r>
            <a:endParaRPr lang="uk-UA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5214938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аграрному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початку ХХ ст.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налічувалося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 тис.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поміщицьких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них,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латифундії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капіталістичні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рейки, створивши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багатогалузеві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5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сельское хозяйство.jpg"/>
          <p:cNvPicPr>
            <a:picLocks noChangeAspect="1" noChangeArrowheads="1"/>
          </p:cNvPicPr>
          <p:nvPr/>
        </p:nvPicPr>
        <p:blipFill>
          <a:blip r:embed="rId3"/>
          <a:srcRect b="15"/>
          <a:stretch>
            <a:fillRect/>
          </a:stretch>
        </p:blipFill>
        <p:spPr bwMode="auto">
          <a:xfrm>
            <a:off x="785813" y="214313"/>
            <a:ext cx="7715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4653136"/>
            <a:ext cx="9144000" cy="20318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Селяни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продовжували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сплачувати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викупні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платежі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численні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податки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виконувати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натуральні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повинності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Тому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соціальне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становище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українського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селянства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залишалося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складним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31747" name="Picture 5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украинские крестья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2875"/>
            <a:ext cx="700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00" cy="6902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0"/>
            <a:ext cx="8643998" cy="10525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>
                <a:solidFill>
                  <a:srgbClr val="CC33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Економічний розвиток Наддніпрянської України на початку ХХ ст.</a:t>
            </a:r>
            <a:endParaRPr lang="uk-UA">
              <a:solidFill>
                <a:srgbClr val="CC33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071678"/>
            <a:ext cx="4857784" cy="4572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Промисловість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концентрація виробництва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утворення монополій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спеціалізація районів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значний вплив іноземного капіталу,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нерівномірний розвиток українських регіонів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вищі від загальноімперських темпи розвитку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перетворення України на один з головних промислових районів Російської імперії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2071678"/>
            <a:ext cx="3786182" cy="46085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Cambria" panose="02040503050406030204" pitchFamily="18" charset="0"/>
                <a:ea typeface="Calibri"/>
                <a:cs typeface="Times New Roman"/>
              </a:rPr>
              <a:t>Сільське господарство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збереження великих поміщицьких латифундій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перетворення землі на товар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посилення майнової диференціації селянства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посилення експлуатації народних мас</a:t>
            </a:r>
          </a:p>
          <a:p>
            <a:pPr>
              <a:spcAft>
                <a:spcPts val="0"/>
              </a:spcAft>
              <a:defRPr/>
            </a:pPr>
            <a:r>
              <a:rPr lang="uk-UA" sz="2000" b="1" dirty="0">
                <a:latin typeface="Cambria" panose="02040503050406030204" pitchFamily="18" charset="0"/>
                <a:ea typeface="Calibri"/>
                <a:cs typeface="Times New Roman"/>
              </a:rPr>
              <a:t>• загострення проблеми аграрного перенаселення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85984" y="1071546"/>
            <a:ext cx="792163" cy="1000132"/>
          </a:xfrm>
          <a:prstGeom prst="downArrow">
            <a:avLst/>
          </a:prstGeom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86578" y="1071546"/>
            <a:ext cx="792163" cy="100013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7"/>
          <p:cNvSpPr txBox="1">
            <a:spLocks noChangeArrowheads="1"/>
          </p:cNvSpPr>
          <p:nvPr/>
        </p:nvSpPr>
        <p:spPr bwMode="auto">
          <a:xfrm>
            <a:off x="4356100" y="27082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8313" y="3068638"/>
            <a:ext cx="85677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Робота з термінами.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Концентрація виробництва -  зростання кількості великих підприємстві зосередження на них значної частки засобів виробництва, робочої сили та продукції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Синдикат – форма монополістичного об’єднання у промисловості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Кооператив – добровільне об'єднання людей, які на пайових засадах спільно займаються певним видом господарської діяльності.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промышленный перевор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537075" cy="338455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4663" y="333375"/>
            <a:ext cx="4751387" cy="5792788"/>
          </a:xfrm>
        </p:spPr>
        <p:txBody>
          <a:bodyPr rtlCol="0">
            <a:normAutofit fontScale="77500" lnSpcReduction="20000"/>
          </a:bodyPr>
          <a:lstStyle/>
          <a:p>
            <a:pPr indent="-182880" eaLnBrk="1" fontAlgn="auto" hangingPunct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Порубіжжя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ХІХ–ХХ ст.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характеризувалося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Україні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завершенням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промислового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перевороту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і переходом до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індустріальної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модернізації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суть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якої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полягала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у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розбудові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великої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машинної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індустрії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якісній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зміні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структури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господарства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появі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нових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галузей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промисловості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71604" y="0"/>
            <a:ext cx="5857916" cy="447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4617" y="4500546"/>
            <a:ext cx="9144000" cy="2357454"/>
          </a:xfrm>
          <a:prstGeom prst="roundRect">
            <a:avLst>
              <a:gd name="adj" fmla="val 22105"/>
            </a:avLst>
          </a:prstGeom>
          <a:ln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Індустріалізація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техніко-економічного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переходу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аграрного до 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машинну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стадію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00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Особливості модернізації в Україні</a:t>
            </a:r>
            <a:endParaRPr lang="uk-UA" sz="4000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88913"/>
            <a:ext cx="7848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 промисловість формувалася як частина загальноімперського економічного комплексу;</a:t>
            </a:r>
          </a:p>
          <a:p>
            <a:pPr eaLnBrk="1" hangingPunct="1">
              <a:lnSpc>
                <a:spcPct val="150000"/>
              </a:lnSpc>
            </a:pP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вигідне географічне розташування;</a:t>
            </a:r>
          </a:p>
          <a:p>
            <a:pPr eaLnBrk="1" hangingPunct="1">
              <a:lnSpc>
                <a:spcPct val="150000"/>
              </a:lnSpc>
            </a:pP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природні багатства;</a:t>
            </a:r>
          </a:p>
          <a:p>
            <a:pPr eaLnBrk="1" hangingPunct="1">
              <a:lnSpc>
                <a:spcPct val="150000"/>
              </a:lnSpc>
            </a:pP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дешева, але кваліфікована робоча сила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4572000"/>
            <a:ext cx="9144000" cy="21701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була світова економічна криза, яка охопила країни Європи наприкінці ХІХ ст., але в Україні вона найбільш гостро виявилась у 1900–1903 роках.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Загостривши конкуренцію та посиливши поляризацію підприємств, вона змусила буржуазію максимально сконцентрувати та об’єднати зусилля.</a:t>
            </a:r>
          </a:p>
          <a:p>
            <a:pPr algn="ctr" eaLnBrk="1" hangingPunct="1"/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Економічна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криза 1900–1903 </a:t>
            </a: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рр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1508" name="Picture 6" descr="C:\Users\1\Desktop\10 украина\Урок 2 Положение украинских земель в составе Российской империи\Урок 2 Положение украинских земель в составе Российской империи\Иллюстрации\Мировой экономический кризис 1900-1903 гг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71500"/>
            <a:ext cx="8286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6333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195644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36SlideId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126SlideId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051SlideId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834SlideId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843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05940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05921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01SlideId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821SlideId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1112SlideId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016SlideId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041SlideId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21421232SlideId26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711</Words>
  <Application>Microsoft Office PowerPoint</Application>
  <PresentationFormat>Экран (4:3)</PresentationFormat>
  <Paragraphs>63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24</vt:i4>
      </vt:variant>
      <vt:variant>
        <vt:lpstr>Заголовки слайдов</vt:lpstr>
      </vt:variant>
      <vt:variant>
        <vt:i4>31</vt:i4>
      </vt:variant>
    </vt:vector>
  </HeadingPairs>
  <TitlesOfParts>
    <vt:vector size="65" baseType="lpstr">
      <vt:lpstr>Arial</vt:lpstr>
      <vt:lpstr>Trebuchet MS</vt:lpstr>
      <vt:lpstr>Georgia</vt:lpstr>
      <vt:lpstr>Calibri</vt:lpstr>
      <vt:lpstr>Candara</vt:lpstr>
      <vt:lpstr>Symbol</vt:lpstr>
      <vt:lpstr>Times New Roman</vt:lpstr>
      <vt:lpstr>Cambria</vt:lpstr>
      <vt:lpstr>Arial Black</vt:lpstr>
      <vt:lpstr>Wingdings</vt:lpstr>
      <vt:lpstr>Воздушный поток</vt:lpstr>
      <vt:lpstr>1_Волна</vt:lpstr>
      <vt:lpstr>1_Воздушный поток</vt:lpstr>
      <vt:lpstr>2_Воздушный поток</vt:lpstr>
      <vt:lpstr>3_Воздушный поток</vt:lpstr>
      <vt:lpstr>Специальное оформление</vt:lpstr>
      <vt:lpstr>Воздушный поток</vt:lpstr>
      <vt:lpstr>Воздушный поток</vt:lpstr>
      <vt:lpstr>Воздушный поток</vt:lpstr>
      <vt:lpstr>1_Волна</vt:lpstr>
      <vt:lpstr>1_Волна</vt:lpstr>
      <vt:lpstr>1_Волна</vt:lpstr>
      <vt:lpstr>1_Волна</vt:lpstr>
      <vt:lpstr>1_Волна</vt:lpstr>
      <vt:lpstr>1_Волна</vt:lpstr>
      <vt:lpstr>1_Воздушный поток</vt:lpstr>
      <vt:lpstr>1_Воздушный поток</vt:lpstr>
      <vt:lpstr>1_Воздушный поток</vt:lpstr>
      <vt:lpstr>2_Воздушный поток</vt:lpstr>
      <vt:lpstr>2_Воздушный поток</vt:lpstr>
      <vt:lpstr>2_Воздушный поток</vt:lpstr>
      <vt:lpstr>3_Воздушный поток</vt:lpstr>
      <vt:lpstr>3_Воздушный поток</vt:lpstr>
      <vt:lpstr>3_Воздушный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 аграрному секторі України на початку ХХ ст. налічувалося понад 32 тис. поміщицьких господарств. Частина з них, переважно великі земельні латифундії, перейшла на капіталістичні рейки, створивши ефективні, багатогалузеві господарства. 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Сергей</cp:lastModifiedBy>
  <cp:revision>110</cp:revision>
  <cp:lastPrinted>2020-02-14T19:26:15Z</cp:lastPrinted>
  <dcterms:created xsi:type="dcterms:W3CDTF">1601-01-01T00:00:00Z</dcterms:created>
  <dcterms:modified xsi:type="dcterms:W3CDTF">2020-04-26T14:24:54Z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1438742</vt:lpwstr>
  </property>
  <property fmtid="{D5CDD505-2E9C-101B-9397-08002B2CF9AE}" pid="3" name="NXPowerLiteVersion">
    <vt:lpwstr>D4.1.4</vt:lpwstr>
  </property>
  <property fmtid="{D5CDD505-2E9C-101B-9397-08002B2CF9AE}" pid="4" name="PPT_Export_sFileName">
    <vt:lpwstr>D:\Фрилансеры)\Парфьонова Галина Михайловна\Урок 2 Положение украинских земель в составе Российской империи\Урок 2 Положение украинских земель в составе Российской империи\P-Урок 2 Положение украинских земель в составе Российской империи.Ppt</vt:lpwstr>
  </property>
</Properties>
</file>