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7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3442-C5F3-47A8-AC79-0EBAD3CC43A6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C9085-F67D-44C2-A60B-E3D9469C2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D955-8326-48B5-A496-054E389A56A5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0F45-AB12-421F-AAEA-5ADC6DA30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B013-0EA2-4FE3-A2F1-A46C03743A1A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555E-28D6-4407-B763-D0CED1BA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B0E4-5318-49F3-A2F8-18E424EA514C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410A8-E3D7-4508-A96D-A154B7C0C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F2A3-0F7F-460B-B251-1E2F23A266FA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D278-DDF7-49F4-B572-E11C2DD40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C1CC-6A24-4213-8AF2-3EC8F66CECED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9B63-7C9C-4BB8-953B-E1CCAF0C8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1EA1-8F0F-4568-A29E-F17ACF7A8BB6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CAC5-8B35-4E6C-86A0-2099770E7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C66C-B919-4E03-B9B6-168242BC4326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E030-9308-46B1-96ED-619DCE6ED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97D63-AF6F-43C7-935F-05D3B227BB92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6B68-1576-45B2-AC05-64D1FB249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0D3A-5E25-42C4-AD69-531EABA86532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6E93-B73E-4D3C-8A40-A7D9B29F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FBE0-6173-4125-947D-BCE1FD71D617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DFA3-3F65-4886-8EFA-614AA14E1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A08725-E4CF-484C-B607-E01686C9F99D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6B4C6-8161-43BE-AACE-F93FF1E1F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ÐÐ°ÑÑÐ¸Ð½ÐºÐ¸ Ð¿Ð¾ Ð·Ð°Ð¿ÑÐ¾ÑÑ Ð±ÑÐ´Ð¶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4725" y="4491038"/>
            <a:ext cx="4359275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-285750"/>
            <a:ext cx="7858125" cy="5643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uk-UA" sz="2600" b="1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4000" b="1" u="sng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b="1" smtClean="0">
                <a:solidFill>
                  <a:srgbClr val="FF0000"/>
                </a:solidFill>
              </a:rPr>
              <a:t>Тема: Яку роль в ринковій економіці відіграє держава? Навіщо ми сплачуємо податки? </a:t>
            </a:r>
            <a:endParaRPr lang="ru-RU" sz="26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smtClean="0">
                <a:solidFill>
                  <a:schemeClr val="tx1"/>
                </a:solidFill>
              </a:rPr>
              <a:t>1.Функції держави в ринковій економіці. </a:t>
            </a:r>
            <a:endParaRPr lang="ru-RU" sz="26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smtClean="0">
                <a:solidFill>
                  <a:schemeClr val="tx1"/>
                </a:solidFill>
              </a:rPr>
              <a:t>2.Державний бюджет, податки, напрямки видатків.</a:t>
            </a:r>
            <a:endParaRPr lang="ru-RU" sz="26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b="1" smtClean="0">
                <a:solidFill>
                  <a:srgbClr val="FF0000"/>
                </a:solidFill>
              </a:rPr>
              <a:t>Тема :Домашнє господарство як власник і споживач. Домогосподарство на ринку грошей. </a:t>
            </a:r>
            <a:endParaRPr lang="ru-RU" sz="26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smtClean="0">
                <a:solidFill>
                  <a:schemeClr val="tx1"/>
                </a:solidFill>
              </a:rPr>
              <a:t>1.Домашнє господарство як власник і споживач. </a:t>
            </a:r>
            <a:endParaRPr lang="ru-RU" sz="26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smtClean="0">
                <a:solidFill>
                  <a:schemeClr val="tx1"/>
                </a:solidFill>
              </a:rPr>
              <a:t>2.Поняття про раціональне споживання. </a:t>
            </a:r>
            <a:endParaRPr lang="ru-RU" sz="26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smtClean="0">
                <a:solidFill>
                  <a:schemeClr val="tx1"/>
                </a:solidFill>
              </a:rPr>
              <a:t>3.Права споживачів. </a:t>
            </a:r>
            <a:endParaRPr lang="ru-RU" sz="26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smtClean="0">
                <a:solidFill>
                  <a:schemeClr val="tx1"/>
                </a:solidFill>
              </a:rPr>
              <a:t>4.Бюджет домогосподарств: види доходів, напрямки витрат, заощадження.</a:t>
            </a:r>
            <a:endParaRPr lang="ru-RU" sz="26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5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Приклад: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	Уявіть, що ваша родина виграла в національну лотерею певну суму грошей, наприклад 100 тисяч гривень. На сімейній раді розглядаються варіанти використання цих грошей, запропоновані членами родини (тато, мама, син-підліток, донька-випускниця, бабуся):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зимовий родинний відпочинок у Карпатах;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відкриття депозитного рахунку в банку й отримання відсотків;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придбання нового ефективного котла для опалювання оселі;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оплата додаткових занять з англійської мови та математики для підготовки до ЗНО доньки;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придбання мрії сина - мопеда;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оплата лікування очей для бабусі у приватній клініці.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Запропонуйте критерії оцінки всіх варіантів. Чим керуватиметься родина у своєму рішенні? Як узгоджуватимуться інтереси всіх членів родини? Яку ще потрібно мати інформацію для прийняття рішення у цьому випадку?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smtClean="0"/>
              <a:t>Візьм</a:t>
            </a:r>
            <a:r>
              <a:rPr lang="uk-UA" sz="2800" b="1" smtClean="0">
                <a:latin typeface="Arial" charset="0"/>
              </a:rPr>
              <a:t>іть</a:t>
            </a:r>
            <a:r>
              <a:rPr lang="uk-UA" sz="2800" b="1" smtClean="0"/>
              <a:t> пакувальну продукцію будь-якого виробника та перевіримо чи дотримано чинне законодавство.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		ЗАКОН УКРАЇНИ «ПРО ЗАХИСТ ПРАВ СПОЖИВАЧІВ»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/>
              <a:t>	Стаття 15. Право споживача на інформацію про продукцію [...] Інформація про продукцію повинна містити:</a:t>
            </a:r>
            <a:endParaRPr lang="ru-RU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назву товару, найменування або відтворення знака для товарів і послуг, за якими вони реалізуються;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дані про основні властивості продукції, номінальну кількість (масу, об’єм тощо), умови використання;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відомості про вміст шкідливих для здоров’я речовин;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позначку про наявність у складі продукції генетично модифікованих організмів;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дані про ціну (тариф), умови та правила придбання продукції;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дату виготовлення;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відомості про умови зберігання;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гарантійні зобов’язання виробника (виконавця);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правила та умови ефективного і безпечного використання продукції;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строк придатності (строк служби) товару;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найменування та місцезнаходження виробника.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Доходи домогосподарств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Усе, чим володіє домогосподарство, є його багатством. З власного досвіду ви знаєте, що знайомі вам родини мають не однакове багатство і різний обсяг доходів. Однак не варто плутати багатство з поточними доходами. Майно і ресурси у власності (багатство) є лише джерелом доходів. Від того, як розпоряджатиметься домогосподарство своїм багатством, залежатиме рівень його доходів, а отже, й рівень задоволення потреб.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Як домогосподарства витрачають свої доходи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214438"/>
            <a:ext cx="8229600" cy="497205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	Грошові доходи домогосподарств від продажу ресурсів здебільшого спрямовують на придбання різноманітних благ. У цьому процесі споживання і реалізується задоволення поточних потреб родин. 	Виробники так зацікавлені в грошах домогосподарств, що, користуючись досягненнями сучасного маркетингу, ще на стадії розроблення товару вивчають потреби споживачів і надають товару таких рис і якостей, щоб споживач радо витрачав на нього власні доходи.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867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5214938"/>
            <a:ext cx="24733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uk-UA" smtClean="0"/>
              <a:t>		</a:t>
            </a:r>
            <a:endParaRPr lang="ru-RU" smtClean="0"/>
          </a:p>
        </p:txBody>
      </p:sp>
      <p:pic>
        <p:nvPicPr>
          <p:cNvPr id="29698" name="Picture 2" descr="ÐÐ°ÑÑÐ¸Ð½ÐºÐ¸ Ð¿Ð¾ Ð·Ð°Ð¿ÑÐ¾ÑÑ ÐÐ°ÐºÐ¾Ð½ ÐÐ½Ð³ÐµÐ»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928688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785813" y="285750"/>
            <a:ext cx="7572375" cy="500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Німецький статист  ХІХ ст.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857250"/>
            <a:ext cx="8286750" cy="53578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8000" y="4586288"/>
            <a:ext cx="3556000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mtClean="0"/>
              <a:t>	</a:t>
            </a:r>
            <a:r>
              <a:rPr lang="uk-UA" smtClean="0">
                <a:solidFill>
                  <a:srgbClr val="FF0000"/>
                </a:solidFill>
              </a:rPr>
              <a:t>Регулюючі функції держави в ринковій економіці зводяться до трьох основних - </a:t>
            </a:r>
            <a:r>
              <a:rPr lang="uk-UA" b="1" i="1" u="sng" smtClean="0">
                <a:solidFill>
                  <a:srgbClr val="FF0000"/>
                </a:solidFill>
              </a:rPr>
              <a:t>законодавчої, стабілізуючої, розподільчої</a:t>
            </a:r>
            <a:r>
              <a:rPr lang="uk-UA" smtClean="0">
                <a:solidFill>
                  <a:srgbClr val="FF0000"/>
                </a:solidFill>
              </a:rPr>
              <a:t>.</a:t>
            </a:r>
            <a:endParaRPr lang="ru-RU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uk-UA" b="1" i="1" smtClean="0"/>
              <a:t>	</a:t>
            </a:r>
            <a:r>
              <a:rPr lang="uk-UA" b="1" i="1" u="sng" smtClean="0"/>
              <a:t>Законодавча функція</a:t>
            </a:r>
            <a:r>
              <a:rPr lang="uk-UA" smtClean="0"/>
              <a:t> -держава розробляє систему економічних, соціальних та організаційно-господарських законів і постанов, які створюють певні "правила гри", тобто правові засади ринкової </a:t>
            </a:r>
            <a:r>
              <a:rPr lang="uk-UA" b="1" smtClean="0"/>
              <a:t>економіки, що є гарантом однакових прав і можливостей для усіх форм власності та господарювання.</a:t>
            </a:r>
            <a:endParaRPr lang="ru-RU" b="1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ÐÐ°ÑÑÐ¸Ð½ÐºÐ¸ Ð¿Ð¾ Ð·Ð°Ð¿ÑÐ¾ÑÑ ÑÑÐ°Ð±ÑÐ»ÑÐ½ÑÑ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4786313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/>
              <a:t>	</a:t>
            </a:r>
            <a:r>
              <a:rPr lang="uk-UA" b="1" i="1" u="sng" dirty="0" smtClean="0"/>
              <a:t>Стабілізуюча функція</a:t>
            </a:r>
            <a:r>
              <a:rPr lang="uk-UA" dirty="0" smtClean="0"/>
              <a:t> полягає у підтриманні високого рівня зайнятості та цінової рівноваги, а також стимулюванні економічного зростання. З цією метою держава: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- визначає цілі, напрями і пріоритети економічного розвитку, виділяє відповідні ресурси для їхньої реалізації, використовує грошово-кредитні та бюджетно-податкові підойми;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- бере на себе організацію пропозиції центральних грошей;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- забезпечує зайнятість і стабільний рівень цін, проводячи відповідну фіскальну і кредитно-грошову політику, спрямовану на запобігання інфляції та безробіттю.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ÐÐ°ÑÑÐ¸Ð½ÐºÐ¸ Ð¿Ð¾ Ð·Ð°Ð¿ÑÐ¾ÑÑ ÑÑÐ°Ð±ÑÐ»ÑÐ½ÑÑ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5143500"/>
            <a:ext cx="4000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/>
              <a:t>	</a:t>
            </a:r>
            <a:r>
              <a:rPr lang="uk-UA" b="1" i="1" u="sng" dirty="0" smtClean="0"/>
              <a:t>Розподільча функція</a:t>
            </a:r>
            <a:r>
              <a:rPr lang="uk-UA" dirty="0" smtClean="0"/>
              <a:t> пов'язана з одного боку, з досягненням більш справедливого розподілу доходів у суспільстві, а з іншого - з більш ефективним розміщенням ресурсів у ринковій економіці. Для здійснення цієї функції, яка сприяє виправленню певних недоліків ринкової системи, держава: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- здійснює перерозподіл коштів груп населення, що мають високі доходи, на користь непрацездатних і малозабезпечених, проводячи відповідну фінансову і податкову політику, </a:t>
            </a:r>
            <a:r>
              <a:rPr lang="uk-UA" dirty="0" err="1" smtClean="0"/>
              <a:t>політику</a:t>
            </a:r>
            <a:r>
              <a:rPr lang="uk-UA" dirty="0" smtClean="0"/>
              <a:t> регулювання цін;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- встановлює і контролює реалізацію законодавства про встановлення мінімального розміру заробітної плати;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- бере на себе функцію забезпечення суспільними благами, у виробництві яких приватні та колективні суб'єкти не зацікавлені, водночас без цих благ суспільство не може досягти благополуччя.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ÐÐ°ÑÑÐ¸Ð½ÐºÐ¸ Ð¿Ð¾ Ð·Ð°Ð¿ÑÐ¾ÑÑ Ð´Ð¾ÑÐ¾Ð´Ð¸ Ð´Ð¾Ð¼Ð¾Ð³Ð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340350"/>
            <a:ext cx="22860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бюджет (англ. 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- сумка) 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видатків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"Про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бюджетну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", бюджет -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рівноваги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стимулювання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сфер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Держбюджет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як список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видатків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законодавчому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порядку.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571500"/>
            <a:ext cx="8143875" cy="60007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0"/>
            <a:ext cx="62865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Домогосподарство</a:t>
            </a:r>
            <a:r>
              <a:rPr lang="uk-UA" dirty="0" smtClean="0"/>
              <a:t> - група людей, що проживають в одному житловому приміщенні, забезпечують себе усім необхідним для життя, ведуть спільне господарство, повністю об'єднують власні доходи і спільно витрачають їх.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Користування</a:t>
            </a:r>
            <a:r>
              <a:rPr lang="uk-UA" dirty="0" smtClean="0"/>
              <a:t> - право особистого використання споживчих властивостей об'єкта.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Розпорядження</a:t>
            </a:r>
            <a:r>
              <a:rPr lang="uk-UA" dirty="0" smtClean="0"/>
              <a:t> - право вирішувати, хто і як може використовувати об'єкт власності, а також визначати його долю.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Як планувати й контролювати сімейний бюджет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Для розуміння розмірів власних доходів і витрат члени родини, що ведуть спільне домашнє господарство, мають контролювати власний бюджет.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Основна мета ведення обліку доходів і витрат полягає в тому, щоб забезпечити необхідний рівень задоволення потреб, не перевантажуючи сімейну економіку зайвими боргами і створюючи запаси грошових коштів на майбутнє. Заощаджувати можна лише тоді, коли добре розумієш, на що витрачаються гроші.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Співвідношення місячних доходів і місячних витрат може бути додатне або від’ємне.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244</TotalTime>
  <Words>795</Words>
  <PresentationFormat>Экран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Державний бюджет (англ. budget - сумка) - це фінансовий план видатків держави та джерел їхнього покриття (за рік). </vt:lpstr>
      <vt:lpstr>Слайд 6</vt:lpstr>
      <vt:lpstr>Слайд 7</vt:lpstr>
      <vt:lpstr>Слайд 8</vt:lpstr>
      <vt:lpstr>Слайд 9</vt:lpstr>
      <vt:lpstr>Приклад: </vt:lpstr>
      <vt:lpstr>Візьміть пакувальну продукцію будь-якого виробника та перевіримо чи дотримано чинне законодавство. </vt:lpstr>
      <vt:lpstr>Доходи домогосподарств </vt:lpstr>
      <vt:lpstr>Як домогосподарства витрачають свої доходи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</cp:lastModifiedBy>
  <cp:revision>13</cp:revision>
  <dcterms:created xsi:type="dcterms:W3CDTF">2019-04-01T10:11:24Z</dcterms:created>
  <dcterms:modified xsi:type="dcterms:W3CDTF">2020-04-26T17:37:12Z</dcterms:modified>
</cp:coreProperties>
</file>