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75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3" r:id="rId1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174" y="-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783442-C5F3-47A8-AC79-0EBAD3CC43A6}" type="datetimeFigureOut">
              <a:rPr lang="ru-RU"/>
              <a:pPr>
                <a:defRPr/>
              </a:pPr>
              <a:t>26.04.2020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2C9085-F67D-44C2-A60B-E3D9469C2BA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6AD955-8326-48B5-A496-054E389A56A5}" type="datetimeFigureOut">
              <a:rPr lang="ru-RU"/>
              <a:pPr>
                <a:defRPr/>
              </a:pPr>
              <a:t>26.04.2020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640F45-AB12-421F-AAEA-5ADC6DA305F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A8B013-0EA2-4FE3-A2F1-A46C03743A1A}" type="datetimeFigureOut">
              <a:rPr lang="ru-RU"/>
              <a:pPr>
                <a:defRPr/>
              </a:pPr>
              <a:t>26.04.2020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54555E-28D6-4407-B763-D0CED1BAFE7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69B0E4-5318-49F3-A2F8-18E424EA514C}" type="datetimeFigureOut">
              <a:rPr lang="ru-RU"/>
              <a:pPr>
                <a:defRPr/>
              </a:pPr>
              <a:t>26.04.2020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D410A8-E3D7-4508-A96D-A154B7C0C31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00F2A3-0F7F-460B-B251-1E2F23A266FA}" type="datetimeFigureOut">
              <a:rPr lang="ru-RU"/>
              <a:pPr>
                <a:defRPr/>
              </a:pPr>
              <a:t>26.04.2020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63D278-DDF7-49F4-B572-E11C2DD4071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3DC1CC-6A24-4213-8AF2-3EC8F66CECED}" type="datetimeFigureOut">
              <a:rPr lang="ru-RU"/>
              <a:pPr>
                <a:defRPr/>
              </a:pPr>
              <a:t>26.04.2020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C29B63-7C9C-4BB8-953B-E1CCAF0C8E2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C51EA1-8F0F-4568-A29E-F17ACF7A8BB6}" type="datetimeFigureOut">
              <a:rPr lang="ru-RU"/>
              <a:pPr>
                <a:defRPr/>
              </a:pPr>
              <a:t>26.04.2020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16CAC5-8B35-4E6C-86A0-2099770E767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5DC66C-B919-4E03-B9B6-168242BC4326}" type="datetimeFigureOut">
              <a:rPr lang="ru-RU"/>
              <a:pPr>
                <a:defRPr/>
              </a:pPr>
              <a:t>26.04.2020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CAE030-9308-46B1-96ED-619DCE6ED71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397D63-AF6F-43C7-935F-05D3B227BB92}" type="datetimeFigureOut">
              <a:rPr lang="ru-RU"/>
              <a:pPr>
                <a:defRPr/>
              </a:pPr>
              <a:t>26.04.2020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B36B68-1576-45B2-AC05-64D1FB24993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1E0D3A-5E25-42C4-AD69-531EABA86532}" type="datetimeFigureOut">
              <a:rPr lang="ru-RU"/>
              <a:pPr>
                <a:defRPr/>
              </a:pPr>
              <a:t>26.04.2020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A86E93-B73E-4D3C-8A40-A7D9B29F326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FBFBE0-6173-4125-947D-BCE1FD71D617}" type="datetimeFigureOut">
              <a:rPr lang="ru-RU"/>
              <a:pPr>
                <a:defRPr/>
              </a:pPr>
              <a:t>26.04.2020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90DFA3-3F65-4886-8EFA-614AA14E1EA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0A08725-E4CF-484C-B607-E01686C9F99D}" type="datetimeFigureOut">
              <a:rPr lang="ru-RU"/>
              <a:pPr>
                <a:defRPr/>
              </a:pPr>
              <a:t>26.04.2020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676B4C6-8161-43BE-AACE-F93FF1E1F37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3" name="Picture 2" descr="ÐÐ°ÑÑÐ¸Ð½ÐºÐ¸ Ð¿Ð¾ Ð·Ð°Ð¿ÑÐ¾ÑÑ Ð±ÑÐ´Ð¶ÐµÑ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84725" y="4491038"/>
            <a:ext cx="4359275" cy="2366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14375" y="-285750"/>
            <a:ext cx="7858125" cy="5643563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endParaRPr lang="uk-UA" sz="2600" b="1" smtClean="0">
              <a:solidFill>
                <a:schemeClr val="tx1"/>
              </a:solidFill>
            </a:endParaRPr>
          </a:p>
          <a:p>
            <a:pPr>
              <a:lnSpc>
                <a:spcPct val="80000"/>
              </a:lnSpc>
            </a:pPr>
            <a:endParaRPr lang="ru-RU" sz="4000" b="1" u="sng" smtClean="0">
              <a:solidFill>
                <a:schemeClr val="tx1"/>
              </a:solidFill>
            </a:endParaRPr>
          </a:p>
          <a:p>
            <a:pPr>
              <a:lnSpc>
                <a:spcPct val="80000"/>
              </a:lnSpc>
            </a:pPr>
            <a:r>
              <a:rPr lang="uk-UA" sz="2600" b="1" smtClean="0">
                <a:solidFill>
                  <a:srgbClr val="FF0000"/>
                </a:solidFill>
              </a:rPr>
              <a:t>Тема: Яку роль в ринковій економіці відіграє держава? Навіщо ми сплачуємо податки? </a:t>
            </a:r>
            <a:endParaRPr lang="ru-RU" sz="2600" b="1" smtClean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</a:pPr>
            <a:r>
              <a:rPr lang="uk-UA" sz="2600" smtClean="0">
                <a:solidFill>
                  <a:schemeClr val="tx1"/>
                </a:solidFill>
              </a:rPr>
              <a:t>1.Функції держави в ринковій економіці. </a:t>
            </a:r>
            <a:endParaRPr lang="ru-RU" sz="2600" smtClean="0">
              <a:solidFill>
                <a:schemeClr val="tx1"/>
              </a:solidFill>
            </a:endParaRPr>
          </a:p>
          <a:p>
            <a:pPr>
              <a:lnSpc>
                <a:spcPct val="80000"/>
              </a:lnSpc>
            </a:pPr>
            <a:r>
              <a:rPr lang="uk-UA" sz="2600" smtClean="0">
                <a:solidFill>
                  <a:schemeClr val="tx1"/>
                </a:solidFill>
              </a:rPr>
              <a:t>2.Державний бюджет, податки, напрямки видатків.</a:t>
            </a:r>
            <a:endParaRPr lang="ru-RU" sz="2600" smtClean="0">
              <a:solidFill>
                <a:schemeClr val="tx1"/>
              </a:solidFill>
            </a:endParaRPr>
          </a:p>
          <a:p>
            <a:pPr>
              <a:lnSpc>
                <a:spcPct val="80000"/>
              </a:lnSpc>
            </a:pPr>
            <a:r>
              <a:rPr lang="uk-UA" sz="2600" b="1" smtClean="0">
                <a:solidFill>
                  <a:srgbClr val="FF0000"/>
                </a:solidFill>
              </a:rPr>
              <a:t>Тема :Домашнє господарство як власник і споживач. Домогосподарство на ринку грошей. </a:t>
            </a:r>
            <a:endParaRPr lang="ru-RU" sz="2600" smtClean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</a:pPr>
            <a:r>
              <a:rPr lang="uk-UA" sz="2600" smtClean="0">
                <a:solidFill>
                  <a:schemeClr val="tx1"/>
                </a:solidFill>
              </a:rPr>
              <a:t>1.Домашнє господарство як власник і споживач. </a:t>
            </a:r>
            <a:endParaRPr lang="ru-RU" sz="2600" smtClean="0">
              <a:solidFill>
                <a:schemeClr val="tx1"/>
              </a:solidFill>
            </a:endParaRPr>
          </a:p>
          <a:p>
            <a:pPr>
              <a:lnSpc>
                <a:spcPct val="80000"/>
              </a:lnSpc>
            </a:pPr>
            <a:r>
              <a:rPr lang="uk-UA" sz="2600" smtClean="0">
                <a:solidFill>
                  <a:schemeClr val="tx1"/>
                </a:solidFill>
              </a:rPr>
              <a:t>2.Поняття про раціональне споживання. </a:t>
            </a:r>
            <a:endParaRPr lang="ru-RU" sz="2600" smtClean="0">
              <a:solidFill>
                <a:schemeClr val="tx1"/>
              </a:solidFill>
            </a:endParaRPr>
          </a:p>
          <a:p>
            <a:pPr>
              <a:lnSpc>
                <a:spcPct val="80000"/>
              </a:lnSpc>
            </a:pPr>
            <a:r>
              <a:rPr lang="uk-UA" sz="2600" smtClean="0">
                <a:solidFill>
                  <a:schemeClr val="tx1"/>
                </a:solidFill>
              </a:rPr>
              <a:t>3.Права споживачів. </a:t>
            </a:r>
            <a:endParaRPr lang="ru-RU" sz="2600" smtClean="0">
              <a:solidFill>
                <a:schemeClr val="tx1"/>
              </a:solidFill>
            </a:endParaRPr>
          </a:p>
          <a:p>
            <a:pPr>
              <a:lnSpc>
                <a:spcPct val="80000"/>
              </a:lnSpc>
            </a:pPr>
            <a:r>
              <a:rPr lang="uk-UA" sz="2600" smtClean="0">
                <a:solidFill>
                  <a:schemeClr val="tx1"/>
                </a:solidFill>
              </a:rPr>
              <a:t>4.Бюджет домогосподарств: види доходів, напрямки витрат, заощадження.</a:t>
            </a:r>
            <a:endParaRPr lang="ru-RU" sz="2600" smtClean="0">
              <a:solidFill>
                <a:schemeClr val="tx1"/>
              </a:solidFill>
            </a:endParaRPr>
          </a:p>
          <a:p>
            <a:pPr>
              <a:lnSpc>
                <a:spcPct val="80000"/>
              </a:lnSpc>
            </a:pPr>
            <a:endParaRPr lang="ru-RU" sz="2500" smtClean="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uk-UA" b="1" dirty="0" smtClean="0"/>
              <a:t>Приклад: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62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dirty="0" smtClean="0"/>
              <a:t>		Уявіть, що ваша родина виграла в національну лотерею певну суму грошей, наприклад 100 тисяч гривень. На сімейній раді розглядаються варіанти використання цих грошей, запропоновані членами родини (тато, мама, син-підліток, донька-випускниця, бабуся):</a:t>
            </a:r>
            <a:endParaRPr lang="ru-RU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dirty="0" smtClean="0"/>
              <a:t>зимовий родинний відпочинок у Карпатах;</a:t>
            </a:r>
            <a:endParaRPr lang="ru-RU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dirty="0" smtClean="0"/>
              <a:t>відкриття депозитного рахунку в банку й отримання відсотків;</a:t>
            </a:r>
            <a:endParaRPr lang="ru-RU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dirty="0" smtClean="0"/>
              <a:t>придбання нового ефективного котла для опалювання оселі;</a:t>
            </a:r>
            <a:endParaRPr lang="ru-RU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dirty="0" smtClean="0"/>
              <a:t>оплата додаткових занять з англійської мови та математики для підготовки до ЗНО доньки;</a:t>
            </a:r>
            <a:endParaRPr lang="ru-RU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dirty="0" smtClean="0"/>
              <a:t>придбання мрії сина - мопеда;</a:t>
            </a:r>
            <a:endParaRPr lang="ru-RU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dirty="0" smtClean="0"/>
              <a:t>оплата лікування очей для бабусі у приватній клініці.</a:t>
            </a:r>
            <a:endParaRPr lang="ru-RU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dirty="0" smtClean="0"/>
              <a:t>Запропонуйте критерії оцінки всіх варіантів. Чим керуватиметься родина у своєму рішенні? Як узгоджуватимуться інтереси всіх членів родини? Яку ще потрібно мати інформацію для прийняття рішення у цьому випадку?</a:t>
            </a:r>
            <a:endParaRPr lang="ru-RU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800" b="1" smtClean="0"/>
              <a:t>Візьм</a:t>
            </a:r>
            <a:r>
              <a:rPr lang="uk-UA" sz="2800" b="1" smtClean="0">
                <a:latin typeface="Arial" charset="0"/>
              </a:rPr>
              <a:t>іть</a:t>
            </a:r>
            <a:r>
              <a:rPr lang="uk-UA" sz="2800" b="1" smtClean="0"/>
              <a:t> пакувальну продукцію будь-якого виробника та перевіримо чи дотримано чинне законодавство.</a:t>
            </a:r>
            <a:r>
              <a:rPr lang="ru-RU" sz="4000" smtClean="0"/>
              <a:t/>
            </a:r>
            <a:br>
              <a:rPr lang="ru-RU" sz="4000" smtClean="0"/>
            </a:br>
            <a:endParaRPr lang="ru-RU" sz="4000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75"/>
            <a:ext cx="8229600" cy="4840288"/>
          </a:xfrm>
        </p:spPr>
        <p:txBody>
          <a:bodyPr rtlCol="0">
            <a:normAutofit fontScale="55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b="1" dirty="0" smtClean="0"/>
              <a:t>		ЗАКОН УКРАЇНИ «ПРО ЗАХИСТ ПРАВ СПОЖИВАЧІВ»</a:t>
            </a:r>
            <a:endParaRPr lang="ru-RU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b="1" i="1" dirty="0" smtClean="0"/>
              <a:t>	Стаття 15. Право споживача на інформацію про продукцію [...] Інформація про продукцію повинна містити:</a:t>
            </a:r>
            <a:endParaRPr lang="ru-RU" b="1" i="1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dirty="0" smtClean="0"/>
              <a:t>назву товару, найменування або відтворення знака для товарів і послуг, за якими вони реалізуються;</a:t>
            </a:r>
            <a:endParaRPr lang="ru-RU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dirty="0" smtClean="0"/>
              <a:t>дані про основні властивості продукції, номінальну кількість (масу, об’єм тощо), умови використання;</a:t>
            </a:r>
            <a:endParaRPr lang="ru-RU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dirty="0" smtClean="0"/>
              <a:t>відомості про вміст шкідливих для здоров’я речовин;</a:t>
            </a:r>
            <a:endParaRPr lang="ru-RU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dirty="0" smtClean="0"/>
              <a:t>позначку про наявність у складі продукції генетично модифікованих організмів;</a:t>
            </a:r>
            <a:endParaRPr lang="ru-RU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dirty="0" smtClean="0"/>
              <a:t>дані про ціну (тариф), умови та правила придбання продукції;</a:t>
            </a:r>
            <a:endParaRPr lang="ru-RU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dirty="0" smtClean="0"/>
              <a:t>дату виготовлення;</a:t>
            </a:r>
            <a:endParaRPr lang="ru-RU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dirty="0" smtClean="0"/>
              <a:t>відомості про умови зберігання;</a:t>
            </a:r>
            <a:endParaRPr lang="ru-RU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dirty="0" smtClean="0"/>
              <a:t>гарантійні зобов’язання виробника (виконавця);</a:t>
            </a:r>
            <a:endParaRPr lang="ru-RU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dirty="0" smtClean="0"/>
              <a:t>правила та умови ефективного і безпечного використання продукції;</a:t>
            </a:r>
            <a:endParaRPr lang="ru-RU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dirty="0" smtClean="0"/>
              <a:t>строк придатності (строк служби) товару;</a:t>
            </a:r>
            <a:endParaRPr lang="ru-RU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dirty="0" smtClean="0"/>
              <a:t>найменування та місцезнаходження виробника.</a:t>
            </a:r>
            <a:endParaRPr lang="ru-RU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uk-UA" b="1" dirty="0" smtClean="0"/>
              <a:t>Доходи домогосподарств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dirty="0" smtClean="0"/>
              <a:t>	Усе, чим володіє домогосподарство, є його багатством. З власного досвіду ви знаєте, що знайомі вам родини мають не однакове багатство і різний обсяг доходів. Однак не варто плутати багатство з поточними доходами. Майно і ресурси у власності (багатство) є лише джерелом доходів. Від того, як розпоряджатиметься домогосподарство своїм багатством, залежатиме рівень його доходів, а отже, й рівень задоволення потреб.</a:t>
            </a:r>
            <a:endParaRPr lang="ru-RU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625" y="357188"/>
            <a:ext cx="8229600" cy="11430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uk-UA" b="1" dirty="0" smtClean="0"/>
              <a:t>Як домогосподарства витрачають свої доходи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500" y="1214438"/>
            <a:ext cx="8229600" cy="4972050"/>
          </a:xfrm>
        </p:spPr>
        <p:txBody>
          <a:bodyPr rtlCol="0">
            <a:normAutofit fontScale="92500" lnSpcReduction="20000"/>
          </a:bodyPr>
          <a:lstStyle/>
          <a:p>
            <a:pPr algn="just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dirty="0" smtClean="0"/>
              <a:t>		Грошові доходи домогосподарств від продажу ресурсів здебільшого спрямовують на придбання різноманітних благ. У цьому процесі споживання і реалізується задоволення поточних потреб родин. 	Виробники так зацікавлені в грошах домогосподарств, що, користуючись досягненнями сучасного маркетингу, ще на стадії розроблення товару вивчають потреби споживачів і надають товару таких рис і якостей, щоб споживач радо витрачав на нього власні доходи.</a:t>
            </a:r>
            <a:endParaRPr lang="ru-RU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dirty="0" smtClean="0"/>
              <a:t>	</a:t>
            </a:r>
            <a:endParaRPr lang="ru-RU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  <p:pic>
        <p:nvPicPr>
          <p:cNvPr id="28675" name="Picture 2" descr="ÐÐ¾ÑÐ¾Ð¶ÐµÐµ Ð¸Ð·Ð¾Ð±ÑÐ°Ð¶ÐµÐ½Ð¸Ðµ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14750" y="5214938"/>
            <a:ext cx="2473325" cy="1643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Font typeface="Arial" charset="0"/>
              <a:buNone/>
            </a:pPr>
            <a:r>
              <a:rPr lang="uk-UA" smtClean="0"/>
              <a:t>		</a:t>
            </a:r>
            <a:endParaRPr lang="ru-RU" smtClean="0"/>
          </a:p>
        </p:txBody>
      </p:sp>
      <p:pic>
        <p:nvPicPr>
          <p:cNvPr id="29698" name="Picture 2" descr="ÐÐ°ÑÑÐ¸Ð½ÐºÐ¸ Ð¿Ð¾ Ð·Ð°Ð¿ÑÐ¾ÑÑ ÐÐ°ÐºÐ¾Ð½ ÐÐ½Ð³ÐµÐ»Ñ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813" y="928688"/>
            <a:ext cx="7620000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Скругленный прямоугольник 4"/>
          <p:cNvSpPr/>
          <p:nvPr/>
        </p:nvSpPr>
        <p:spPr>
          <a:xfrm>
            <a:off x="785813" y="285750"/>
            <a:ext cx="7572375" cy="50006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800" dirty="0"/>
              <a:t>Німецький статист  ХІХ ст.</a:t>
            </a:r>
            <a:endParaRPr lang="ru-RU" sz="28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5" name="Содержимое 3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642938" y="857250"/>
            <a:ext cx="8286750" cy="5357813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Picture 2" descr="ÐÐ¾ÑÐ¾Ð¶ÐµÐµ Ð¸Ð·Ð¾Ð±ÑÐ°Ð¶ÐµÐ½Ð¸Ðµ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88000" y="4586288"/>
            <a:ext cx="3556000" cy="2271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8" name="Содержимое 2"/>
          <p:cNvSpPr>
            <a:spLocks noGrp="1"/>
          </p:cNvSpPr>
          <p:nvPr>
            <p:ph idx="1"/>
          </p:nvPr>
        </p:nvSpPr>
        <p:spPr>
          <a:xfrm>
            <a:off x="457200" y="357188"/>
            <a:ext cx="8229600" cy="5768975"/>
          </a:xfrm>
        </p:spPr>
        <p:txBody>
          <a:bodyPr/>
          <a:lstStyle/>
          <a:p>
            <a:pPr algn="ctr">
              <a:buFont typeface="Arial" charset="0"/>
              <a:buNone/>
            </a:pPr>
            <a:r>
              <a:rPr lang="uk-UA" smtClean="0"/>
              <a:t>	</a:t>
            </a:r>
            <a:r>
              <a:rPr lang="uk-UA" smtClean="0">
                <a:solidFill>
                  <a:srgbClr val="FF0000"/>
                </a:solidFill>
              </a:rPr>
              <a:t>Регулюючі функції держави в ринковій економіці зводяться до трьох основних - </a:t>
            </a:r>
            <a:r>
              <a:rPr lang="uk-UA" b="1" i="1" u="sng" smtClean="0">
                <a:solidFill>
                  <a:srgbClr val="FF0000"/>
                </a:solidFill>
              </a:rPr>
              <a:t>законодавчої, стабілізуючої, розподільчої</a:t>
            </a:r>
            <a:r>
              <a:rPr lang="uk-UA" smtClean="0">
                <a:solidFill>
                  <a:srgbClr val="FF0000"/>
                </a:solidFill>
              </a:rPr>
              <a:t>.</a:t>
            </a:r>
            <a:endParaRPr lang="ru-RU" smtClean="0">
              <a:solidFill>
                <a:srgbClr val="FF0000"/>
              </a:solidFill>
            </a:endParaRPr>
          </a:p>
          <a:p>
            <a:pPr>
              <a:buFont typeface="Arial" charset="0"/>
              <a:buNone/>
            </a:pPr>
            <a:r>
              <a:rPr lang="uk-UA" b="1" i="1" smtClean="0"/>
              <a:t>	</a:t>
            </a:r>
            <a:r>
              <a:rPr lang="uk-UA" b="1" i="1" u="sng" smtClean="0"/>
              <a:t>Законодавча функція</a:t>
            </a:r>
            <a:r>
              <a:rPr lang="uk-UA" smtClean="0"/>
              <a:t> -держава розробляє систему економічних, соціальних та організаційно-господарських законів і постанов, які створюють певні "правила гри", тобто правові засади ринкової </a:t>
            </a:r>
            <a:r>
              <a:rPr lang="uk-UA" b="1" smtClean="0"/>
              <a:t>економіки, що є гарантом однакових прав і можливостей для усіх форм власності та господарювання.</a:t>
            </a:r>
            <a:endParaRPr lang="ru-RU" b="1" smtClean="0"/>
          </a:p>
          <a:p>
            <a:endParaRPr lang="ru-RU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Picture 2" descr="ÐÐ°ÑÑÐ¸Ð½ÐºÐ¸ Ð¿Ð¾ Ð·Ð°Ð¿ÑÐ¾ÑÑ ÑÑÐ°Ð±ÑÐ»ÑÐ½ÑÑÑÑ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43313" y="4786313"/>
            <a:ext cx="2381250" cy="2381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42938"/>
            <a:ext cx="8229600" cy="5483225"/>
          </a:xfrm>
        </p:spPr>
        <p:txBody>
          <a:bodyPr rtlCol="0">
            <a:normAutofit fontScale="85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b="1" i="1" dirty="0" smtClean="0"/>
              <a:t>	</a:t>
            </a:r>
            <a:r>
              <a:rPr lang="uk-UA" b="1" i="1" u="sng" dirty="0" smtClean="0"/>
              <a:t>Стабілізуюча функція</a:t>
            </a:r>
            <a:r>
              <a:rPr lang="uk-UA" dirty="0" smtClean="0"/>
              <a:t> полягає у підтриманні високого рівня зайнятості та цінової рівноваги, а також стимулюванні економічного зростання. З цією метою держава:</a:t>
            </a:r>
            <a:endParaRPr lang="ru-RU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dirty="0" smtClean="0"/>
              <a:t>	- визначає цілі, напрями і пріоритети економічного розвитку, виділяє відповідні ресурси для їхньої реалізації, використовує грошово-кредитні та бюджетно-податкові підойми;</a:t>
            </a:r>
            <a:endParaRPr lang="ru-RU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dirty="0" smtClean="0"/>
              <a:t>	- бере на себе організацію пропозиції центральних грошей;</a:t>
            </a:r>
            <a:endParaRPr lang="ru-RU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dirty="0" smtClean="0"/>
              <a:t>	- забезпечує зайнятість і стабільний рівень цін, проводячи відповідну фіскальну і кредитно-грошову політику, спрямовану на запобігання інфляції та безробіттю.</a:t>
            </a:r>
            <a:endParaRPr lang="ru-RU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5" name="Picture 2" descr="ÐÐ°ÑÑÐ¸Ð½ÐºÐ¸ Ð¿Ð¾ Ð·Ð°Ð¿ÑÐ¾ÑÑ ÑÑÐ°Ð±ÑÐ»ÑÐ½ÑÑÑÑ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43500" y="5143500"/>
            <a:ext cx="4000500" cy="200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71500"/>
            <a:ext cx="8229600" cy="5554663"/>
          </a:xfrm>
        </p:spPr>
        <p:txBody>
          <a:bodyPr rtlCol="0">
            <a:normAutofit fontScale="77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b="1" i="1" dirty="0" smtClean="0"/>
              <a:t>	</a:t>
            </a:r>
            <a:r>
              <a:rPr lang="uk-UA" b="1" i="1" u="sng" dirty="0" smtClean="0"/>
              <a:t>Розподільча функція</a:t>
            </a:r>
            <a:r>
              <a:rPr lang="uk-UA" dirty="0" smtClean="0"/>
              <a:t> пов'язана з одного боку, з досягненням більш справедливого розподілу доходів у суспільстві, а з іншого - з більш ефективним розміщенням ресурсів у ринковій економіці. Для здійснення цієї функції, яка сприяє виправленню певних недоліків ринкової системи, держава:</a:t>
            </a:r>
            <a:endParaRPr lang="ru-RU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dirty="0" smtClean="0"/>
              <a:t>	- здійснює перерозподіл коштів груп населення, що мають високі доходи, на користь непрацездатних і малозабезпечених, проводячи відповідну фінансову і податкову політику, </a:t>
            </a:r>
            <a:r>
              <a:rPr lang="uk-UA" dirty="0" err="1" smtClean="0"/>
              <a:t>політику</a:t>
            </a:r>
            <a:r>
              <a:rPr lang="uk-UA" dirty="0" smtClean="0"/>
              <a:t> регулювання цін;</a:t>
            </a:r>
            <a:endParaRPr lang="ru-RU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dirty="0" smtClean="0"/>
              <a:t>	- встановлює і контролює реалізацію законодавства про встановлення мінімального розміру заробітної плати;</a:t>
            </a:r>
            <a:endParaRPr lang="ru-RU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dirty="0" smtClean="0"/>
              <a:t>	- бере на себе функцію забезпечення суспільними благами, у виробництві яких приватні та колективні суб'єкти не зацікавлені, водночас без цих благ суспільство не може досягти благополуччя.</a:t>
            </a:r>
            <a:endParaRPr lang="ru-RU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Picture 2" descr="ÐÐ°ÑÑÐ¸Ð½ÐºÐ¸ Ð¿Ð¾ Ð·Ð°Ð¿ÑÐ¾ÑÑ Ð´Ð¾ÑÐ¾Ð´Ð¸ Ð´Ð¾Ð¼Ð¾Ð³Ð¾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0" y="5340350"/>
            <a:ext cx="2286000" cy="151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63" y="500063"/>
            <a:ext cx="8229600" cy="11430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Державний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бюджет (англ. 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budget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 - сумка) -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фінансовий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план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видатків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держави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джерел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їхнього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покриття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(за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рік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).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Згідно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Законом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"Про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бюджетну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систему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", бюджет -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план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утворення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використання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фінансових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ресурсів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забезпечення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функцій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здійснюються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органами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державної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влади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Завданням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державного бюджету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підтримка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ринкової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рівноваги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стимулювання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розвитку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окремих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сфер та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галузей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національної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економіки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800" b="1" i="1" dirty="0" err="1" smtClean="0">
                <a:latin typeface="Times New Roman" pitchFamily="18" charset="0"/>
                <a:cs typeface="Times New Roman" pitchFamily="18" charset="0"/>
              </a:rPr>
              <a:t>Держбюджет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 як список </a:t>
            </a:r>
            <a:r>
              <a:rPr lang="ru-RU" sz="2800" b="1" i="1" dirty="0" err="1" smtClean="0">
                <a:latin typeface="Times New Roman" pitchFamily="18" charset="0"/>
                <a:cs typeface="Times New Roman" pitchFamily="18" charset="0"/>
              </a:rPr>
              <a:t>державних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 smtClean="0">
                <a:latin typeface="Times New Roman" pitchFamily="18" charset="0"/>
                <a:cs typeface="Times New Roman" pitchFamily="18" charset="0"/>
              </a:rPr>
              <a:t>доходів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 smtClean="0">
                <a:latin typeface="Times New Roman" pitchFamily="18" charset="0"/>
                <a:cs typeface="Times New Roman" pitchFamily="18" charset="0"/>
              </a:rPr>
              <a:t>видатків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800" b="1" i="1" dirty="0" err="1" smtClean="0">
                <a:latin typeface="Times New Roman" pitchFamily="18" charset="0"/>
                <a:cs typeface="Times New Roman" pitchFamily="18" charset="0"/>
              </a:rPr>
              <a:t>певний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 smtClean="0">
                <a:latin typeface="Times New Roman" pitchFamily="18" charset="0"/>
                <a:cs typeface="Times New Roman" pitchFamily="18" charset="0"/>
              </a:rPr>
              <a:t>період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800" b="1" i="1" dirty="0" err="1" smtClean="0">
                <a:latin typeface="Times New Roman" pitchFamily="18" charset="0"/>
                <a:cs typeface="Times New Roman" pitchFamily="18" charset="0"/>
              </a:rPr>
              <a:t>фінансовий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 smtClean="0">
                <a:latin typeface="Times New Roman" pitchFamily="18" charset="0"/>
                <a:cs typeface="Times New Roman" pitchFamily="18" charset="0"/>
              </a:rPr>
              <a:t>рік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800" b="1" i="1" dirty="0" err="1" smtClean="0">
                <a:latin typeface="Times New Roman" pitchFamily="18" charset="0"/>
                <a:cs typeface="Times New Roman" pitchFamily="18" charset="0"/>
              </a:rPr>
              <a:t>має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 бути </a:t>
            </a:r>
            <a:r>
              <a:rPr lang="ru-RU" sz="2800" b="1" i="1" dirty="0" err="1" smtClean="0">
                <a:latin typeface="Times New Roman" pitchFamily="18" charset="0"/>
                <a:cs typeface="Times New Roman" pitchFamily="18" charset="0"/>
              </a:rPr>
              <a:t>затверджений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800" b="1" i="1" dirty="0" err="1" smtClean="0">
                <a:latin typeface="Times New Roman" pitchFamily="18" charset="0"/>
                <a:cs typeface="Times New Roman" pitchFamily="18" charset="0"/>
              </a:rPr>
              <a:t>законодавчому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 порядку.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Содержимое 3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642938" y="571500"/>
            <a:ext cx="8143875" cy="6000750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00188" y="0"/>
            <a:ext cx="6286500" cy="684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25"/>
            <a:ext cx="8229600" cy="5697538"/>
          </a:xfrm>
        </p:spPr>
        <p:txBody>
          <a:bodyPr rtlCol="0">
            <a:normAutofit lnSpcReduction="10000"/>
          </a:bodyPr>
          <a:lstStyle/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b="1" dirty="0" smtClean="0"/>
              <a:t>Домогосподарство</a:t>
            </a:r>
            <a:r>
              <a:rPr lang="uk-UA" dirty="0" smtClean="0"/>
              <a:t> - група людей, що проживають в одному житловому приміщенні, забезпечують себе усім необхідним для життя, ведуть спільне господарство, повністю об'єднують власні доходи і спільно витрачають їх.</a:t>
            </a:r>
          </a:p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b="1" dirty="0" smtClean="0"/>
              <a:t>Користування</a:t>
            </a:r>
            <a:r>
              <a:rPr lang="uk-UA" dirty="0" smtClean="0"/>
              <a:t> - право особистого використання споживчих властивостей об'єкта.</a:t>
            </a:r>
            <a:endParaRPr lang="ru-RU" dirty="0" smtClean="0"/>
          </a:p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b="1" dirty="0" smtClean="0"/>
              <a:t>Розпорядження</a:t>
            </a:r>
            <a:r>
              <a:rPr lang="uk-UA" dirty="0" smtClean="0"/>
              <a:t> - право вирішувати, хто і як може використовувати об'єкт власності, а також визначати його долю.</a:t>
            </a:r>
            <a:endParaRPr lang="ru-RU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14375"/>
            <a:ext cx="8229600" cy="5411788"/>
          </a:xfrm>
        </p:spPr>
        <p:txBody>
          <a:bodyPr rtlCol="0">
            <a:normAutofit fontScale="85000" lnSpcReduction="10000"/>
          </a:bodyPr>
          <a:lstStyle/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b="1" dirty="0" smtClean="0"/>
              <a:t>Як планувати й контролювати сімейний бюджет</a:t>
            </a:r>
            <a:endParaRPr lang="ru-RU" dirty="0" smtClean="0"/>
          </a:p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dirty="0" smtClean="0"/>
              <a:t>Для розуміння розмірів власних доходів і витрат члени родини, що ведуть спільне домашнє господарство, мають контролювати власний бюджет.</a:t>
            </a:r>
            <a:endParaRPr lang="ru-RU" dirty="0" smtClean="0"/>
          </a:p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dirty="0" smtClean="0"/>
              <a:t>Основна мета ведення обліку доходів і витрат полягає в тому, щоб забезпечити необхідний рівень задоволення потреб, не перевантажуючи сімейну економіку зайвими боргами і створюючи запаси грошових коштів на майбутнє. Заощаджувати можна лише тоді, коли добре розумієш, на що витрачаються гроші.</a:t>
            </a:r>
            <a:endParaRPr lang="ru-RU" dirty="0" smtClean="0"/>
          </a:p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dirty="0" smtClean="0"/>
              <a:t>Співвідношення місячних доходів і місячних витрат може бути додатне або від’ємне.</a:t>
            </a:r>
            <a:endParaRPr lang="ru-RU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244</TotalTime>
  <Words>795</Words>
  <PresentationFormat>Экран (4:3)</PresentationFormat>
  <Paragraphs>61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9" baseType="lpstr">
      <vt:lpstr>Calibri</vt:lpstr>
      <vt:lpstr>Arial</vt:lpstr>
      <vt:lpstr>Times New Roman</vt:lpstr>
      <vt:lpstr>Тема Office</vt:lpstr>
      <vt:lpstr>Слайд 1</vt:lpstr>
      <vt:lpstr>Слайд 2</vt:lpstr>
      <vt:lpstr>Слайд 3</vt:lpstr>
      <vt:lpstr>Слайд 4</vt:lpstr>
      <vt:lpstr>Державний бюджет (англ. budget - сумка) - це фінансовий план видатків держави та джерел їхнього покриття (за рік). </vt:lpstr>
      <vt:lpstr>Слайд 6</vt:lpstr>
      <vt:lpstr>Слайд 7</vt:lpstr>
      <vt:lpstr>Слайд 8</vt:lpstr>
      <vt:lpstr>Слайд 9</vt:lpstr>
      <vt:lpstr>Приклад: </vt:lpstr>
      <vt:lpstr>Візьміть пакувальну продукцію будь-якого виробника та перевіримо чи дотримано чинне законодавство. </vt:lpstr>
      <vt:lpstr>Доходи домогосподарств </vt:lpstr>
      <vt:lpstr>Як домогосподарства витрачають свої доходи </vt:lpstr>
      <vt:lpstr>Слайд 14</vt:lpstr>
      <vt:lpstr>Слайд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Сергей</cp:lastModifiedBy>
  <cp:revision>13</cp:revision>
  <dcterms:created xsi:type="dcterms:W3CDTF">2019-04-01T10:11:24Z</dcterms:created>
  <dcterms:modified xsi:type="dcterms:W3CDTF">2020-04-26T17:37:12Z</dcterms:modified>
</cp:coreProperties>
</file>