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4" r:id="rId1"/>
  </p:sldMasterIdLst>
  <p:sldIdLst>
    <p:sldId id="258" r:id="rId2"/>
    <p:sldId id="259" r:id="rId3"/>
    <p:sldId id="260" r:id="rId4"/>
    <p:sldId id="261" r:id="rId5"/>
    <p:sldId id="262" r:id="rId6"/>
    <p:sldId id="264" r:id="rId7"/>
    <p:sldId id="265" r:id="rId8"/>
    <p:sldId id="266" r:id="rId9"/>
    <p:sldId id="267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398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612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7900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536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8563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101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895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600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9525" y="685800"/>
            <a:ext cx="7086600" cy="731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984625" y="1600200"/>
            <a:ext cx="25527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3984625" y="3938588"/>
            <a:ext cx="25527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92A8D-3182-463F-B0B0-4949FEB4D2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74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92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845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86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812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927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790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40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9956-8D49-42C3-9472-A1B480B88A6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BBC7-F4AE-4601-96A6-B75C98C14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575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69956-8D49-42C3-9472-A1B480B88A6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BEBBBC7-F4AE-4601-96A6-B75C98C14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843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5" r:id="rId1"/>
    <p:sldLayoutId id="2147484116" r:id="rId2"/>
    <p:sldLayoutId id="2147484117" r:id="rId3"/>
    <p:sldLayoutId id="2147484118" r:id="rId4"/>
    <p:sldLayoutId id="2147484119" r:id="rId5"/>
    <p:sldLayoutId id="2147484120" r:id="rId6"/>
    <p:sldLayoutId id="2147484121" r:id="rId7"/>
    <p:sldLayoutId id="2147484122" r:id="rId8"/>
    <p:sldLayoutId id="2147484123" r:id="rId9"/>
    <p:sldLayoutId id="2147484124" r:id="rId10"/>
    <p:sldLayoutId id="2147484125" r:id="rId11"/>
    <p:sldLayoutId id="2147484126" r:id="rId12"/>
    <p:sldLayoutId id="2147484127" r:id="rId13"/>
    <p:sldLayoutId id="2147484128" r:id="rId14"/>
    <p:sldLayoutId id="2147484129" r:id="rId15"/>
    <p:sldLayoutId id="2147484130" r:id="rId16"/>
    <p:sldLayoutId id="21474841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509120"/>
          </a:xfrm>
          <a:solidFill>
            <a:schemeClr val="accent2">
              <a:lumMod val="7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uk-UA" sz="7200" b="1" i="1" dirty="0" smtClean="0">
                <a:solidFill>
                  <a:srgbClr val="FFFF00"/>
                </a:solidFill>
              </a:rPr>
              <a:t>Ділення </a:t>
            </a:r>
            <a:br>
              <a:rPr lang="uk-UA" sz="7200" b="1" i="1" dirty="0" smtClean="0">
                <a:solidFill>
                  <a:srgbClr val="FFFF00"/>
                </a:solidFill>
              </a:rPr>
            </a:br>
            <a:r>
              <a:rPr lang="uk-UA" sz="7200" b="1" i="1" dirty="0" smtClean="0">
                <a:solidFill>
                  <a:srgbClr val="FFFF00"/>
                </a:solidFill>
              </a:rPr>
              <a:t>десяткового дробу </a:t>
            </a:r>
            <a:br>
              <a:rPr lang="uk-UA" sz="7200" b="1" i="1" dirty="0" smtClean="0">
                <a:solidFill>
                  <a:srgbClr val="FFFF00"/>
                </a:solidFill>
              </a:rPr>
            </a:br>
            <a:r>
              <a:rPr lang="uk-UA" sz="7200" b="1" i="1" dirty="0" smtClean="0">
                <a:solidFill>
                  <a:srgbClr val="FFFF00"/>
                </a:solidFill>
              </a:rPr>
              <a:t>на </a:t>
            </a:r>
            <a:br>
              <a:rPr lang="uk-UA" sz="7200" b="1" i="1" dirty="0" smtClean="0">
                <a:solidFill>
                  <a:srgbClr val="FFFF00"/>
                </a:solidFill>
              </a:rPr>
            </a:br>
            <a:r>
              <a:rPr lang="uk-UA" sz="7200" b="1" i="1" dirty="0" smtClean="0">
                <a:solidFill>
                  <a:srgbClr val="FFFF00"/>
                </a:solidFill>
              </a:rPr>
              <a:t>натуральне число</a:t>
            </a:r>
            <a:endParaRPr lang="ru-RU" sz="7200" b="1" i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013176"/>
            <a:ext cx="9144000" cy="1224136"/>
          </a:xfrm>
        </p:spPr>
        <p:txBody>
          <a:bodyPr>
            <a:normAutofit lnSpcReduction="10000"/>
          </a:bodyPr>
          <a:lstStyle/>
          <a:p>
            <a:pPr algn="l"/>
            <a:r>
              <a:rPr lang="uk-UA" sz="3600" b="1" i="1" dirty="0" smtClean="0">
                <a:solidFill>
                  <a:srgbClr val="C00000"/>
                </a:solidFill>
              </a:rPr>
              <a:t>Урок математики </a:t>
            </a:r>
          </a:p>
          <a:p>
            <a:pPr algn="l"/>
            <a:r>
              <a:rPr lang="uk-UA" sz="3600" b="1" i="1" dirty="0" smtClean="0">
                <a:solidFill>
                  <a:srgbClr val="C00000"/>
                </a:solidFill>
              </a:rPr>
              <a:t>У 5 класі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rgbClr val="002060"/>
                </a:solidFill>
              </a:rPr>
              <a:t>Правила </a:t>
            </a:r>
            <a:r>
              <a:rPr lang="uk-UA" b="1" i="1" dirty="0">
                <a:solidFill>
                  <a:srgbClr val="002060"/>
                </a:solidFill>
              </a:rPr>
              <a:t>ділення десяткового дробу на натуральне число</a:t>
            </a:r>
            <a:r>
              <a:rPr lang="uk-UA" b="1" dirty="0">
                <a:solidFill>
                  <a:srgbClr val="0070C0"/>
                </a:solidFill>
              </a:rPr>
              <a:t/>
            </a:r>
            <a:br>
              <a:rPr lang="uk-UA" b="1" dirty="0">
                <a:solidFill>
                  <a:srgbClr val="0070C0"/>
                </a:solidFill>
              </a:rPr>
            </a:br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68760"/>
            <a:ext cx="3275856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419872" y="1196752"/>
            <a:ext cx="5724128" cy="56612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8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0,6 : 3 = 0,2</a:t>
            </a:r>
            <a:endParaRPr lang="uk-UA" sz="4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uk-UA" sz="4800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uk-UA" sz="48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4,8 : 2 = 2,4</a:t>
            </a:r>
            <a:endParaRPr lang="ru-RU" sz="48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002060"/>
                </a:solidFill>
              </a:rPr>
              <a:t>Правила </a:t>
            </a:r>
            <a:r>
              <a:rPr lang="uk-UA" b="1" dirty="0">
                <a:solidFill>
                  <a:srgbClr val="002060"/>
                </a:solidFill>
              </a:rPr>
              <a:t>ділення десяткового дробу на натуральне число</a:t>
            </a:r>
            <a:br>
              <a:rPr lang="uk-UA" b="1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124744"/>
            <a:ext cx="9144000" cy="5733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5400" b="1" i="1" dirty="0" smtClean="0">
                <a:solidFill>
                  <a:srgbClr val="C00000"/>
                </a:solidFill>
              </a:rPr>
              <a:t>Щоб поділити </a:t>
            </a:r>
          </a:p>
          <a:p>
            <a:pPr algn="ctr"/>
            <a:r>
              <a:rPr lang="uk-UA" sz="5400" b="1" i="1" dirty="0" smtClean="0">
                <a:solidFill>
                  <a:srgbClr val="C00000"/>
                </a:solidFill>
              </a:rPr>
              <a:t>десятковий дріб </a:t>
            </a:r>
          </a:p>
          <a:p>
            <a:pPr algn="ctr"/>
            <a:r>
              <a:rPr lang="uk-UA" sz="5400" b="1" i="1" dirty="0" smtClean="0">
                <a:solidFill>
                  <a:srgbClr val="C00000"/>
                </a:solidFill>
              </a:rPr>
              <a:t>на 10, 100, 1000, </a:t>
            </a:r>
          </a:p>
          <a:p>
            <a:pPr algn="ctr"/>
            <a:r>
              <a:rPr lang="uk-UA" sz="5400" b="1" i="1" dirty="0" smtClean="0">
                <a:solidFill>
                  <a:srgbClr val="C00000"/>
                </a:solidFill>
              </a:rPr>
              <a:t>треба кому перенести відповідно на одну, дві, три цифри вліво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6588125" y="3429000"/>
            <a:ext cx="3240459" cy="2879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6600" dirty="0" smtClean="0"/>
              <a:t>0,2532</a:t>
            </a:r>
            <a:endParaRPr lang="ru-RU" sz="6600" dirty="0"/>
          </a:p>
        </p:txBody>
      </p:sp>
      <p:graphicFrame>
        <p:nvGraphicFramePr>
          <p:cNvPr id="16400" name="Object 16"/>
          <p:cNvGraphicFramePr>
            <a:graphicFrameLocks noChangeAspect="1"/>
          </p:cNvGraphicFramePr>
          <p:nvPr/>
        </p:nvGraphicFramePr>
        <p:xfrm>
          <a:off x="868363" y="765175"/>
          <a:ext cx="4843462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Формула" r:id="rId3" imgW="723600" imgH="203040" progId="Equation.3">
                  <p:embed/>
                </p:oleObj>
              </mc:Choice>
              <mc:Fallback>
                <p:oleObj name="Формула" r:id="rId3" imgW="723600" imgH="2030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363" y="765175"/>
                        <a:ext cx="4843462" cy="151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7" name="Object 13"/>
          <p:cNvGraphicFramePr>
            <a:graphicFrameLocks noGrp="1" noChangeAspect="1"/>
          </p:cNvGraphicFramePr>
          <p:nvPr>
            <p:ph sz="half" idx="1"/>
          </p:nvPr>
        </p:nvGraphicFramePr>
        <p:xfrm>
          <a:off x="5940425" y="742950"/>
          <a:ext cx="2374900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Формула" r:id="rId5" imgW="380880" imgH="203040" progId="Equation.3">
                  <p:embed/>
                </p:oleObj>
              </mc:Choice>
              <mc:Fallback>
                <p:oleObj name="Формула" r:id="rId5" imgW="380880" imgH="2030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742950"/>
                        <a:ext cx="2374900" cy="1266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0" name="Object 2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026025" y="2592388"/>
          <a:ext cx="4699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Формула" r:id="rId7" imgW="469800" imgH="203040" progId="Equation.3">
                  <p:embed/>
                </p:oleObj>
              </mc:Choice>
              <mc:Fallback>
                <p:oleObj name="Формула" r:id="rId7" imgW="469800" imgH="20304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6025" y="2592388"/>
                        <a:ext cx="4699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AutoShape 6"/>
          <p:cNvSpPr>
            <a:spLocks noChangeArrowheads="1"/>
          </p:cNvSpPr>
          <p:nvPr/>
        </p:nvSpPr>
        <p:spPr bwMode="auto">
          <a:xfrm flipH="1">
            <a:off x="1835150" y="1916113"/>
            <a:ext cx="1081088" cy="433387"/>
          </a:xfrm>
          <a:prstGeom prst="curvedUpArrow">
            <a:avLst>
              <a:gd name="adj1" fmla="val 70019"/>
              <a:gd name="adj2" fmla="val 140027"/>
              <a:gd name="adj3" fmla="val 6875"/>
            </a:avLst>
          </a:prstGeom>
          <a:solidFill>
            <a:srgbClr val="8DEF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6401" name="Object 17"/>
          <p:cNvGraphicFramePr>
            <a:graphicFrameLocks noChangeAspect="1"/>
          </p:cNvGraphicFramePr>
          <p:nvPr/>
        </p:nvGraphicFramePr>
        <p:xfrm>
          <a:off x="406400" y="4076700"/>
          <a:ext cx="5772150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Формула" r:id="rId9" imgW="876240" imgH="203040" progId="Equation.3">
                  <p:embed/>
                </p:oleObj>
              </mc:Choice>
              <mc:Fallback>
                <p:oleObj name="Формула" r:id="rId9" imgW="876240" imgH="2030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4076700"/>
                        <a:ext cx="5772150" cy="151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2" name="Object 18"/>
          <p:cNvGraphicFramePr>
            <a:graphicFrameLocks noChangeAspect="1"/>
          </p:cNvGraphicFramePr>
          <p:nvPr/>
        </p:nvGraphicFramePr>
        <p:xfrm>
          <a:off x="6156325" y="2205038"/>
          <a:ext cx="2549525" cy="151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Формула" r:id="rId11" imgW="380880" imgH="203040" progId="Equation.3">
                  <p:embed/>
                </p:oleObj>
              </mc:Choice>
              <mc:Fallback>
                <p:oleObj name="Формула" r:id="rId11" imgW="380880" imgH="2030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2205038"/>
                        <a:ext cx="2549525" cy="1512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3" name="Object 19"/>
          <p:cNvGraphicFramePr>
            <a:graphicFrameLocks noChangeAspect="1"/>
          </p:cNvGraphicFramePr>
          <p:nvPr/>
        </p:nvGraphicFramePr>
        <p:xfrm>
          <a:off x="928688" y="2276475"/>
          <a:ext cx="5351462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Формула" r:id="rId13" imgW="799920" imgH="203040" progId="Equation.3">
                  <p:embed/>
                </p:oleObj>
              </mc:Choice>
              <mc:Fallback>
                <p:oleObj name="Формула" r:id="rId13" imgW="799920" imgH="2030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2276475"/>
                        <a:ext cx="5351462" cy="151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5" name="AutoShape 21"/>
          <p:cNvSpPr>
            <a:spLocks noChangeArrowheads="1"/>
          </p:cNvSpPr>
          <p:nvPr/>
        </p:nvSpPr>
        <p:spPr bwMode="auto">
          <a:xfrm flipH="1">
            <a:off x="1116013" y="3357563"/>
            <a:ext cx="1655762" cy="503237"/>
          </a:xfrm>
          <a:prstGeom prst="curvedUpArrow">
            <a:avLst>
              <a:gd name="adj1" fmla="val 100367"/>
              <a:gd name="adj2" fmla="val 200719"/>
              <a:gd name="adj3" fmla="val 25495"/>
            </a:avLst>
          </a:prstGeom>
          <a:solidFill>
            <a:srgbClr val="8DEF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4355976" y="1916832"/>
            <a:ext cx="576262" cy="72157"/>
          </a:xfrm>
          <a:prstGeom prst="rect">
            <a:avLst/>
          </a:prstGeom>
          <a:solidFill>
            <a:srgbClr val="8DEF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4499992" y="3429000"/>
            <a:ext cx="1008063" cy="71438"/>
          </a:xfrm>
          <a:prstGeom prst="rect">
            <a:avLst/>
          </a:prstGeom>
          <a:solidFill>
            <a:srgbClr val="8DEF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13" name="AutoShape 29"/>
          <p:cNvSpPr>
            <a:spLocks noChangeArrowheads="1"/>
          </p:cNvSpPr>
          <p:nvPr/>
        </p:nvSpPr>
        <p:spPr bwMode="auto">
          <a:xfrm flipH="1">
            <a:off x="-323850" y="5157788"/>
            <a:ext cx="2482850" cy="431800"/>
          </a:xfrm>
          <a:prstGeom prst="curvedUpArrow">
            <a:avLst>
              <a:gd name="adj1" fmla="val 254171"/>
              <a:gd name="adj2" fmla="val 400370"/>
              <a:gd name="adj3" fmla="val 33333"/>
            </a:avLst>
          </a:prstGeom>
          <a:solidFill>
            <a:srgbClr val="8DEF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14" name="Rectangle 30"/>
          <p:cNvSpPr>
            <a:spLocks noChangeArrowheads="1"/>
          </p:cNvSpPr>
          <p:nvPr/>
        </p:nvSpPr>
        <p:spPr bwMode="auto">
          <a:xfrm>
            <a:off x="3851920" y="5157192"/>
            <a:ext cx="1512888" cy="71438"/>
          </a:xfrm>
          <a:prstGeom prst="rect">
            <a:avLst/>
          </a:prstGeom>
          <a:solidFill>
            <a:srgbClr val="8DEF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 animBg="1"/>
      <p:bldP spid="16405" grpId="0" animBg="1"/>
      <p:bldP spid="16406" grpId="0" animBg="1"/>
      <p:bldP spid="16407" grpId="0" animBg="1"/>
      <p:bldP spid="16413" grpId="0" animBg="1"/>
      <p:bldP spid="164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754760" cy="692696"/>
          </a:xfrm>
        </p:spPr>
        <p:txBody>
          <a:bodyPr>
            <a:noAutofit/>
          </a:bodyPr>
          <a:lstStyle/>
          <a:p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Мета уроку: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/>
          </a:bodyPr>
          <a:lstStyle/>
          <a:p>
            <a:r>
              <a:rPr lang="uk-UA" sz="4800" b="1" i="1" dirty="0">
                <a:solidFill>
                  <a:srgbClr val="C00000"/>
                </a:solidFill>
              </a:rPr>
              <a:t>встановити правило ділення десяткового дробу на натуральне число; </a:t>
            </a:r>
            <a:endParaRPr lang="uk-UA" sz="4800" b="1" i="1" dirty="0" smtClean="0">
              <a:solidFill>
                <a:srgbClr val="C00000"/>
              </a:solidFill>
            </a:endParaRPr>
          </a:p>
          <a:p>
            <a:r>
              <a:rPr lang="uk-UA" sz="4800" b="1" i="1" dirty="0" smtClean="0">
                <a:solidFill>
                  <a:srgbClr val="0070C0"/>
                </a:solidFill>
              </a:rPr>
              <a:t>вміти  </a:t>
            </a:r>
            <a:r>
              <a:rPr lang="uk-UA" sz="4800" b="1" i="1" dirty="0">
                <a:solidFill>
                  <a:srgbClr val="0070C0"/>
                </a:solidFill>
              </a:rPr>
              <a:t>застосовувати це правило в різних ситуаціях ділення десяткового дробу на натуральне число. </a:t>
            </a:r>
            <a:endParaRPr lang="ru-RU" sz="48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419872" cy="764704"/>
          </a:xfr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b="1" i="1" dirty="0" smtClean="0">
                <a:solidFill>
                  <a:srgbClr val="002060"/>
                </a:solidFill>
              </a:rPr>
              <a:t>Повторення 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83264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b="1" i="1" dirty="0" smtClean="0"/>
              <a:t>                                     </a:t>
            </a:r>
            <a:endParaRPr lang="ru-RU" dirty="0"/>
          </a:p>
          <a:p>
            <a:pPr lvl="0"/>
            <a:r>
              <a:rPr lang="uk-UA" sz="4800" b="1" dirty="0">
                <a:solidFill>
                  <a:srgbClr val="00B050"/>
                </a:solidFill>
              </a:rPr>
              <a:t>Як </a:t>
            </a:r>
            <a:r>
              <a:rPr lang="uk-UA" sz="4800" b="1" dirty="0" smtClean="0">
                <a:solidFill>
                  <a:srgbClr val="00B050"/>
                </a:solidFill>
              </a:rPr>
              <a:t>називаються числа</a:t>
            </a:r>
            <a:endParaRPr lang="en-US" sz="4800" b="1" dirty="0" smtClean="0">
              <a:solidFill>
                <a:srgbClr val="00B050"/>
              </a:solidFill>
            </a:endParaRPr>
          </a:p>
          <a:p>
            <a:pPr marL="0" lvl="0" indent="0">
              <a:buNone/>
            </a:pP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uk-UA" sz="4800" b="1" dirty="0" smtClean="0">
                <a:solidFill>
                  <a:srgbClr val="00B050"/>
                </a:solidFill>
              </a:rPr>
              <a:t> </a:t>
            </a:r>
            <a:r>
              <a:rPr lang="uk-UA" sz="4800" b="1" i="1" dirty="0">
                <a:solidFill>
                  <a:srgbClr val="00B050"/>
                </a:solidFill>
              </a:rPr>
              <a:t>а, </a:t>
            </a:r>
            <a:r>
              <a:rPr lang="en-US" sz="4800" b="1" i="1" dirty="0">
                <a:solidFill>
                  <a:srgbClr val="00B050"/>
                </a:solidFill>
              </a:rPr>
              <a:t>b </a:t>
            </a:r>
            <a:r>
              <a:rPr lang="uk-UA" sz="4800" b="1" dirty="0">
                <a:solidFill>
                  <a:srgbClr val="00B050"/>
                </a:solidFill>
              </a:rPr>
              <a:t>і</a:t>
            </a:r>
            <a:r>
              <a:rPr lang="uk-UA" sz="4800" b="1" i="1" dirty="0">
                <a:solidFill>
                  <a:srgbClr val="00B050"/>
                </a:solidFill>
              </a:rPr>
              <a:t> с </a:t>
            </a:r>
            <a:r>
              <a:rPr lang="uk-UA" sz="4800" b="1" dirty="0">
                <a:solidFill>
                  <a:srgbClr val="00B050"/>
                </a:solidFill>
              </a:rPr>
              <a:t>у</a:t>
            </a:r>
            <a:r>
              <a:rPr lang="uk-UA" sz="4800" b="1" i="1" dirty="0">
                <a:solidFill>
                  <a:srgbClr val="00B050"/>
                </a:solidFill>
              </a:rPr>
              <a:t> </a:t>
            </a:r>
            <a:r>
              <a:rPr lang="uk-UA" sz="4800" b="1" dirty="0">
                <a:solidFill>
                  <a:srgbClr val="00B050"/>
                </a:solidFill>
              </a:rPr>
              <a:t>запису </a:t>
            </a:r>
            <a:r>
              <a:rPr lang="en-US" sz="4800" b="1" i="1" dirty="0">
                <a:solidFill>
                  <a:srgbClr val="00B050"/>
                </a:solidFill>
              </a:rPr>
              <a:t>a </a:t>
            </a:r>
            <a:r>
              <a:rPr lang="ru-RU" sz="4800" b="1" i="1" dirty="0">
                <a:solidFill>
                  <a:srgbClr val="00B050"/>
                </a:solidFill>
              </a:rPr>
              <a:t>: </a:t>
            </a:r>
            <a:r>
              <a:rPr lang="en-US" sz="4800" b="1" i="1" dirty="0">
                <a:solidFill>
                  <a:srgbClr val="00B050"/>
                </a:solidFill>
              </a:rPr>
              <a:t>b</a:t>
            </a:r>
            <a:r>
              <a:rPr lang="ru-RU" sz="4800" b="1" i="1" dirty="0">
                <a:solidFill>
                  <a:srgbClr val="00B050"/>
                </a:solidFill>
              </a:rPr>
              <a:t> = </a:t>
            </a:r>
            <a:r>
              <a:rPr lang="en-US" sz="4800" b="1" i="1" dirty="0">
                <a:solidFill>
                  <a:srgbClr val="00B050"/>
                </a:solidFill>
              </a:rPr>
              <a:t>c</a:t>
            </a:r>
            <a:r>
              <a:rPr lang="ru-RU" sz="4800" b="1" dirty="0">
                <a:solidFill>
                  <a:srgbClr val="00B050"/>
                </a:solidFill>
              </a:rPr>
              <a:t>?</a:t>
            </a:r>
          </a:p>
          <a:p>
            <a:pPr lvl="0"/>
            <a:r>
              <a:rPr lang="uk-UA" sz="4800" b="1" dirty="0">
                <a:solidFill>
                  <a:srgbClr val="00B0F0"/>
                </a:solidFill>
              </a:rPr>
              <a:t>Як перевірити правильність рівності </a:t>
            </a:r>
            <a:r>
              <a:rPr lang="uk-UA" sz="4800" b="1" i="1" dirty="0">
                <a:solidFill>
                  <a:srgbClr val="00B0F0"/>
                </a:solidFill>
              </a:rPr>
              <a:t>а </a:t>
            </a:r>
            <a:r>
              <a:rPr lang="ru-RU" sz="4800" b="1" dirty="0">
                <a:solidFill>
                  <a:srgbClr val="00B0F0"/>
                </a:solidFill>
              </a:rPr>
              <a:t>: </a:t>
            </a:r>
            <a:r>
              <a:rPr lang="en-US" sz="4800" b="1" i="1" dirty="0">
                <a:solidFill>
                  <a:srgbClr val="00B0F0"/>
                </a:solidFill>
              </a:rPr>
              <a:t>b</a:t>
            </a:r>
            <a:r>
              <a:rPr lang="ru-RU" sz="4800" b="1" i="1" dirty="0">
                <a:solidFill>
                  <a:srgbClr val="00B0F0"/>
                </a:solidFill>
              </a:rPr>
              <a:t> = </a:t>
            </a:r>
            <a:r>
              <a:rPr lang="uk-UA" sz="4800" b="1" i="1" dirty="0">
                <a:solidFill>
                  <a:srgbClr val="00B0F0"/>
                </a:solidFill>
              </a:rPr>
              <a:t>с</a:t>
            </a:r>
            <a:r>
              <a:rPr lang="ru-RU" sz="4800" b="1" dirty="0">
                <a:solidFill>
                  <a:srgbClr val="00B0F0"/>
                </a:solidFill>
              </a:rPr>
              <a:t>?</a:t>
            </a:r>
          </a:p>
          <a:p>
            <a:pPr lvl="0"/>
            <a:r>
              <a:rPr lang="uk-UA" sz="4800" b="1" dirty="0">
                <a:solidFill>
                  <a:schemeClr val="accent2">
                    <a:lumMod val="75000"/>
                  </a:schemeClr>
                </a:solidFill>
              </a:rPr>
              <a:t>Як знайти невідомий множник?</a:t>
            </a:r>
            <a:endParaRPr lang="ru-RU" sz="48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uk-UA" sz="4800" b="1" dirty="0">
                <a:solidFill>
                  <a:srgbClr val="7030A0"/>
                </a:solidFill>
              </a:rPr>
              <a:t>Як знайти невідоме ділене?</a:t>
            </a:r>
            <a:endParaRPr lang="ru-RU" sz="4800" b="1" dirty="0">
              <a:solidFill>
                <a:srgbClr val="7030A0"/>
              </a:solidFill>
            </a:endParaRPr>
          </a:p>
          <a:p>
            <a:pPr lvl="0"/>
            <a:r>
              <a:rPr lang="uk-UA" sz="4800" b="1" dirty="0">
                <a:solidFill>
                  <a:schemeClr val="tx2">
                    <a:lumMod val="75000"/>
                  </a:schemeClr>
                </a:solidFill>
              </a:rPr>
              <a:t>Як знайти невідомий дільник?</a:t>
            </a:r>
            <a:endParaRPr lang="ru-RU" sz="48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79912" y="0"/>
            <a:ext cx="5364088" cy="83671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i="1" dirty="0" smtClean="0">
                <a:solidFill>
                  <a:srgbClr val="FFFF00"/>
                </a:solidFill>
              </a:rPr>
              <a:t>Запитання до класу</a:t>
            </a:r>
            <a:endParaRPr lang="ru-RU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5766" y="0"/>
            <a:ext cx="3435638" cy="764704"/>
          </a:xfr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b="1" i="1" dirty="0" smtClean="0">
                <a:solidFill>
                  <a:srgbClr val="002060"/>
                </a:solidFill>
              </a:rPr>
              <a:t>Повторення 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b="1" i="1" dirty="0" smtClean="0"/>
              <a:t>                                      </a:t>
            </a:r>
            <a:endParaRPr lang="ru-RU" dirty="0"/>
          </a:p>
          <a:p>
            <a:pPr lvl="0"/>
            <a:r>
              <a:rPr lang="uk-UA" sz="4400" b="1" i="1" dirty="0" smtClean="0">
                <a:solidFill>
                  <a:srgbClr val="0070C0"/>
                </a:solidFill>
              </a:rPr>
              <a:t>Як </a:t>
            </a:r>
            <a:r>
              <a:rPr lang="uk-UA" sz="4400" b="1" i="1" dirty="0">
                <a:solidFill>
                  <a:srgbClr val="0070C0"/>
                </a:solidFill>
              </a:rPr>
              <a:t>дізнатись, у скільки разів число а більше за число </a:t>
            </a:r>
            <a:r>
              <a:rPr lang="en-US" sz="4400" b="1" i="1" dirty="0">
                <a:solidFill>
                  <a:srgbClr val="0070C0"/>
                </a:solidFill>
              </a:rPr>
              <a:t>b</a:t>
            </a:r>
            <a:r>
              <a:rPr lang="ru-RU" sz="4400" b="1" i="1" dirty="0">
                <a:solidFill>
                  <a:srgbClr val="0070C0"/>
                </a:solidFill>
              </a:rPr>
              <a:t>?</a:t>
            </a:r>
          </a:p>
          <a:p>
            <a:pPr lvl="0"/>
            <a:r>
              <a:rPr lang="uk-UA" sz="4400" b="1" i="1" dirty="0">
                <a:solidFill>
                  <a:srgbClr val="00B050"/>
                </a:solidFill>
              </a:rPr>
              <a:t>Чому дорівнює частка: </a:t>
            </a:r>
            <a:endParaRPr lang="en-US" sz="4400" b="1" i="1" dirty="0" smtClean="0">
              <a:solidFill>
                <a:srgbClr val="00B050"/>
              </a:solidFill>
            </a:endParaRPr>
          </a:p>
          <a:p>
            <a:pPr marL="0" lvl="0" indent="0">
              <a:buNone/>
            </a:pPr>
            <a:r>
              <a:rPr lang="en-US" sz="4400" b="1" i="1" dirty="0">
                <a:solidFill>
                  <a:srgbClr val="00B050"/>
                </a:solidFill>
              </a:rPr>
              <a:t> </a:t>
            </a:r>
            <a:r>
              <a:rPr lang="en-US" sz="4400" b="1" i="1" dirty="0" smtClean="0">
                <a:solidFill>
                  <a:srgbClr val="00B050"/>
                </a:solidFill>
              </a:rPr>
              <a:t>    </a:t>
            </a:r>
            <a:r>
              <a:rPr lang="uk-UA" sz="4400" b="1" i="1" dirty="0" smtClean="0">
                <a:solidFill>
                  <a:srgbClr val="00B050"/>
                </a:solidFill>
              </a:rPr>
              <a:t>а </a:t>
            </a:r>
            <a:r>
              <a:rPr lang="ru-RU" sz="4400" b="1" i="1" dirty="0">
                <a:solidFill>
                  <a:srgbClr val="00B050"/>
                </a:solidFill>
              </a:rPr>
              <a:t>: 1</a:t>
            </a:r>
            <a:r>
              <a:rPr lang="uk-UA" sz="4400" b="1" i="1" dirty="0">
                <a:solidFill>
                  <a:srgbClr val="00B050"/>
                </a:solidFill>
              </a:rPr>
              <a:t>; </a:t>
            </a:r>
            <a:r>
              <a:rPr lang="en-US" sz="4400" b="1" i="1" dirty="0" smtClean="0">
                <a:solidFill>
                  <a:srgbClr val="00B050"/>
                </a:solidFill>
              </a:rPr>
              <a:t> </a:t>
            </a:r>
            <a:r>
              <a:rPr lang="uk-UA" sz="4400" b="1" i="1" dirty="0" smtClean="0">
                <a:solidFill>
                  <a:srgbClr val="00B050"/>
                </a:solidFill>
              </a:rPr>
              <a:t>а </a:t>
            </a:r>
            <a:r>
              <a:rPr lang="uk-UA" sz="4400" b="1" i="1" dirty="0">
                <a:solidFill>
                  <a:srgbClr val="00B050"/>
                </a:solidFill>
              </a:rPr>
              <a:t>: а; </a:t>
            </a:r>
            <a:r>
              <a:rPr lang="ru-RU" sz="4400" b="1" i="1" dirty="0">
                <a:solidFill>
                  <a:srgbClr val="00B050"/>
                </a:solidFill>
              </a:rPr>
              <a:t>0 : </a:t>
            </a:r>
            <a:r>
              <a:rPr lang="uk-UA" sz="4400" b="1" i="1" dirty="0">
                <a:solidFill>
                  <a:srgbClr val="00B050"/>
                </a:solidFill>
              </a:rPr>
              <a:t>а?</a:t>
            </a:r>
            <a:endParaRPr lang="ru-RU" sz="4400" b="1" i="1" dirty="0">
              <a:solidFill>
                <a:srgbClr val="00B050"/>
              </a:solidFill>
            </a:endParaRPr>
          </a:p>
          <a:p>
            <a:pPr lvl="0"/>
            <a:r>
              <a:rPr lang="uk-UA" sz="4400" b="1" i="1" dirty="0">
                <a:solidFill>
                  <a:srgbClr val="7030A0"/>
                </a:solidFill>
              </a:rPr>
              <a:t>Обчисли: 0,3 </a:t>
            </a:r>
            <a:r>
              <a:rPr lang="en-US" sz="4400" b="1" i="1" dirty="0">
                <a:solidFill>
                  <a:srgbClr val="7030A0"/>
                </a:solidFill>
              </a:rPr>
              <a:t>·</a:t>
            </a:r>
            <a:r>
              <a:rPr lang="uk-UA" sz="4400" b="1" i="1" dirty="0">
                <a:solidFill>
                  <a:srgbClr val="7030A0"/>
                </a:solidFill>
              </a:rPr>
              <a:t> 4; 0,5 </a:t>
            </a:r>
            <a:r>
              <a:rPr lang="en-US" sz="4400" b="1" i="1" dirty="0">
                <a:solidFill>
                  <a:srgbClr val="7030A0"/>
                </a:solidFill>
              </a:rPr>
              <a:t>·</a:t>
            </a:r>
            <a:r>
              <a:rPr lang="uk-UA" sz="4400" b="1" i="1" dirty="0">
                <a:solidFill>
                  <a:srgbClr val="7030A0"/>
                </a:solidFill>
              </a:rPr>
              <a:t> 5; 0,5 </a:t>
            </a:r>
            <a:r>
              <a:rPr lang="en-US" sz="4400" b="1" i="1" dirty="0">
                <a:solidFill>
                  <a:srgbClr val="7030A0"/>
                </a:solidFill>
              </a:rPr>
              <a:t>·</a:t>
            </a:r>
            <a:r>
              <a:rPr lang="uk-UA" sz="4400" b="1" i="1" dirty="0">
                <a:solidFill>
                  <a:srgbClr val="7030A0"/>
                </a:solidFill>
              </a:rPr>
              <a:t> 2.</a:t>
            </a:r>
            <a:endParaRPr lang="ru-RU" sz="4400" b="1" i="1" dirty="0">
              <a:solidFill>
                <a:srgbClr val="7030A0"/>
              </a:solidFill>
            </a:endParaRPr>
          </a:p>
          <a:p>
            <a:r>
              <a:rPr lang="uk-UA" sz="4400" b="1" i="1" dirty="0"/>
              <a:t>Знайди серед чисел пари рівних: 3,1; 3,01; 3,10; 1,05; 1,5; 10,5; 1,050</a:t>
            </a:r>
            <a:r>
              <a:rPr lang="uk-UA" sz="4400" b="1" i="1" dirty="0" smtClean="0"/>
              <a:t>.</a:t>
            </a:r>
          </a:p>
          <a:p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79912" y="0"/>
            <a:ext cx="5364088" cy="83671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i="1" dirty="0" smtClean="0">
                <a:solidFill>
                  <a:srgbClr val="FFFF00"/>
                </a:solidFill>
              </a:rPr>
              <a:t>Запитання до класу</a:t>
            </a:r>
            <a:endParaRPr lang="ru-RU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923928" cy="69269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i="1" dirty="0" smtClean="0">
                <a:solidFill>
                  <a:srgbClr val="0070C0"/>
                </a:solidFill>
              </a:rPr>
              <a:t>Усні вправи: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20233"/>
            <a:ext cx="9144000" cy="5805264"/>
          </a:xfrm>
        </p:spPr>
        <p:txBody>
          <a:bodyPr>
            <a:noAutofit/>
          </a:bodyPr>
          <a:lstStyle/>
          <a:p>
            <a:pPr lvl="0"/>
            <a:r>
              <a:rPr lang="uk-UA" sz="4000" b="1" dirty="0">
                <a:solidFill>
                  <a:schemeClr val="tx2">
                    <a:lumMod val="75000"/>
                  </a:schemeClr>
                </a:solidFill>
              </a:rPr>
              <a:t>Як знайти невідомий множник у </a:t>
            </a:r>
            <a:r>
              <a:rPr lang="uk-UA" sz="4000" b="1" dirty="0" smtClean="0">
                <a:solidFill>
                  <a:schemeClr val="tx2">
                    <a:lumMod val="75000"/>
                  </a:schemeClr>
                </a:solidFill>
              </a:rPr>
              <a:t>рівнянні       </a:t>
            </a:r>
            <a:r>
              <a:rPr lang="uk-UA" sz="4000" b="1" dirty="0">
                <a:solidFill>
                  <a:schemeClr val="tx2">
                    <a:lumMod val="75000"/>
                  </a:schemeClr>
                </a:solidFill>
              </a:rPr>
              <a:t>4</a:t>
            </a:r>
            <a:r>
              <a:rPr lang="uk-UA" sz="4000" b="1" i="1" dirty="0">
                <a:solidFill>
                  <a:schemeClr val="tx2">
                    <a:lumMod val="75000"/>
                  </a:schemeClr>
                </a:solidFill>
              </a:rPr>
              <a:t>х</a:t>
            </a:r>
            <a:r>
              <a:rPr lang="ru-RU" sz="4000" b="1" i="1" dirty="0">
                <a:solidFill>
                  <a:schemeClr val="tx2">
                    <a:lumMod val="75000"/>
                  </a:schemeClr>
                </a:solidFill>
              </a:rPr>
              <a:t> = </a:t>
            </a:r>
            <a:r>
              <a:rPr lang="uk-UA" sz="4000" b="1" dirty="0">
                <a:solidFill>
                  <a:schemeClr val="tx2">
                    <a:lumMod val="75000"/>
                  </a:schemeClr>
                </a:solidFill>
              </a:rPr>
              <a:t>1,2 ? </a:t>
            </a:r>
            <a:endParaRPr lang="ru-RU" sz="4000" b="1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uk-UA" sz="4000" b="1" dirty="0">
                <a:solidFill>
                  <a:srgbClr val="FFC000"/>
                </a:solidFill>
              </a:rPr>
              <a:t>Чи є коренем цього рівняння число </a:t>
            </a:r>
            <a:r>
              <a:rPr lang="uk-UA" sz="4000" b="1" dirty="0" smtClean="0">
                <a:solidFill>
                  <a:srgbClr val="FFC000"/>
                </a:solidFill>
              </a:rPr>
              <a:t>  0,3?    </a:t>
            </a:r>
            <a:r>
              <a:rPr lang="uk-UA" sz="4000" b="1" dirty="0">
                <a:solidFill>
                  <a:srgbClr val="FFC000"/>
                </a:solidFill>
              </a:rPr>
              <a:t>3,30?</a:t>
            </a:r>
            <a:endParaRPr lang="ru-RU" sz="4000" b="1" dirty="0">
              <a:solidFill>
                <a:srgbClr val="FFC000"/>
              </a:solidFill>
            </a:endParaRPr>
          </a:p>
          <a:p>
            <a:pPr lvl="0"/>
            <a:r>
              <a:rPr lang="uk-UA" sz="4000" b="1" dirty="0">
                <a:solidFill>
                  <a:srgbClr val="0070C0"/>
                </a:solidFill>
              </a:rPr>
              <a:t>Як знайти невідомий дільник у </a:t>
            </a:r>
            <a:r>
              <a:rPr lang="uk-UA" sz="4000" b="1" dirty="0" smtClean="0">
                <a:solidFill>
                  <a:srgbClr val="0070C0"/>
                </a:solidFill>
              </a:rPr>
              <a:t>рівнянні       2,5 </a:t>
            </a:r>
            <a:r>
              <a:rPr lang="uk-UA" sz="4000" b="1" dirty="0">
                <a:solidFill>
                  <a:srgbClr val="0070C0"/>
                </a:solidFill>
              </a:rPr>
              <a:t>: </a:t>
            </a:r>
            <a:r>
              <a:rPr lang="uk-UA" sz="4000" b="1" i="1" dirty="0">
                <a:solidFill>
                  <a:srgbClr val="0070C0"/>
                </a:solidFill>
              </a:rPr>
              <a:t>х</a:t>
            </a:r>
            <a:r>
              <a:rPr lang="ru-RU" sz="4000" b="1" i="1" dirty="0">
                <a:solidFill>
                  <a:srgbClr val="0070C0"/>
                </a:solidFill>
              </a:rPr>
              <a:t> = </a:t>
            </a:r>
            <a:r>
              <a:rPr lang="uk-UA" sz="4000" b="1" dirty="0">
                <a:solidFill>
                  <a:srgbClr val="0070C0"/>
                </a:solidFill>
              </a:rPr>
              <a:t>5? </a:t>
            </a:r>
            <a:endParaRPr lang="ru-RU" sz="4000" b="1" dirty="0">
              <a:solidFill>
                <a:srgbClr val="0070C0"/>
              </a:solidFill>
            </a:endParaRPr>
          </a:p>
          <a:p>
            <a:r>
              <a:rPr lang="uk-UA" sz="4000" b="1" dirty="0">
                <a:solidFill>
                  <a:srgbClr val="7030A0"/>
                </a:solidFill>
              </a:rPr>
              <a:t>Чи є коренем цього рівняння </a:t>
            </a:r>
            <a:r>
              <a:rPr lang="uk-UA" sz="4000" b="1" dirty="0" smtClean="0">
                <a:solidFill>
                  <a:srgbClr val="7030A0"/>
                </a:solidFill>
              </a:rPr>
              <a:t>число</a:t>
            </a:r>
            <a:r>
              <a:rPr lang="en-US" sz="4000" b="1" dirty="0" smtClean="0">
                <a:solidFill>
                  <a:srgbClr val="7030A0"/>
                </a:solidFill>
              </a:rPr>
              <a:t>     </a:t>
            </a:r>
            <a:r>
              <a:rPr lang="uk-UA" sz="4000" b="1" dirty="0" smtClean="0">
                <a:solidFill>
                  <a:srgbClr val="7030A0"/>
                </a:solidFill>
              </a:rPr>
              <a:t>5; </a:t>
            </a:r>
            <a:r>
              <a:rPr lang="uk-UA" sz="4000" b="1" dirty="0">
                <a:solidFill>
                  <a:srgbClr val="7030A0"/>
                </a:solidFill>
              </a:rPr>
              <a:t>0,5; 0,05?</a:t>
            </a:r>
            <a:endParaRPr lang="ru-RU" sz="4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804248" cy="634082"/>
          </a:xfrm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uk-UA" sz="4000" b="1" i="1" dirty="0" smtClean="0">
                <a:solidFill>
                  <a:srgbClr val="C00000"/>
                </a:solidFill>
              </a:rPr>
              <a:t>План вивчення теми:</a:t>
            </a:r>
            <a:endParaRPr lang="ru-RU" sz="40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rmAutofit/>
          </a:bodyPr>
          <a:lstStyle/>
          <a:p>
            <a:r>
              <a:rPr lang="uk-UA" sz="4400" b="1" dirty="0" smtClean="0">
                <a:solidFill>
                  <a:srgbClr val="0070C0"/>
                </a:solidFill>
              </a:rPr>
              <a:t>Правила ділення десяткового дробу на натуральне число</a:t>
            </a:r>
          </a:p>
          <a:p>
            <a:pPr>
              <a:buNone/>
            </a:pPr>
            <a:endParaRPr lang="uk-UA" sz="4400" b="1" dirty="0" smtClean="0">
              <a:solidFill>
                <a:srgbClr val="0070C0"/>
              </a:solidFill>
            </a:endParaRPr>
          </a:p>
          <a:p>
            <a:r>
              <a:rPr lang="uk-UA" sz="4400" b="1" dirty="0" smtClean="0">
                <a:solidFill>
                  <a:srgbClr val="002060"/>
                </a:solidFill>
              </a:rPr>
              <a:t>Приклади ділення десяткового дробу на натуральне число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39370"/>
          </a:xfr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rgbClr val="0070C0"/>
                </a:solidFill>
              </a:rPr>
              <a:t>Правила </a:t>
            </a:r>
            <a:r>
              <a:rPr lang="uk-UA" b="1" i="1" dirty="0">
                <a:solidFill>
                  <a:srgbClr val="0070C0"/>
                </a:solidFill>
              </a:rPr>
              <a:t>ділення десяткового дробу на натуральне число</a:t>
            </a:r>
            <a:br>
              <a:rPr lang="uk-UA" b="1" i="1" dirty="0">
                <a:solidFill>
                  <a:srgbClr val="0070C0"/>
                </a:solidFill>
              </a:rPr>
            </a:br>
            <a:endParaRPr lang="ru-RU" i="1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484784"/>
            <a:ext cx="3851920" cy="537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5297" y="1146372"/>
            <a:ext cx="4218703" cy="5718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rgbClr val="0070C0"/>
                </a:solidFill>
              </a:rPr>
              <a:t>Правила </a:t>
            </a:r>
            <a:r>
              <a:rPr lang="uk-UA" b="1" i="1" dirty="0">
                <a:solidFill>
                  <a:srgbClr val="0070C0"/>
                </a:solidFill>
              </a:rPr>
              <a:t>ділення десяткового дробу на натуральне число</a:t>
            </a:r>
            <a:br>
              <a:rPr lang="uk-UA" b="1" i="1" dirty="0">
                <a:solidFill>
                  <a:srgbClr val="0070C0"/>
                </a:solidFill>
              </a:rPr>
            </a:br>
            <a:endParaRPr lang="ru-RU" b="1" i="1" dirty="0"/>
          </a:p>
        </p:txBody>
      </p:sp>
      <p:pic>
        <p:nvPicPr>
          <p:cNvPr id="7" name="Рисунок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68760"/>
            <a:ext cx="3923928" cy="558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11552" y="1143000"/>
            <a:ext cx="4032448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</a:rPr>
              <a:t>Правила </a:t>
            </a:r>
            <a:r>
              <a:rPr lang="uk-UA" b="1" dirty="0">
                <a:solidFill>
                  <a:srgbClr val="0070C0"/>
                </a:solidFill>
              </a:rPr>
              <a:t>ділення десяткового дробу на натуральне число</a:t>
            </a:r>
            <a:br>
              <a:rPr lang="uk-UA" b="1" dirty="0">
                <a:solidFill>
                  <a:srgbClr val="0070C0"/>
                </a:solidFill>
              </a:rPr>
            </a:br>
            <a:endParaRPr lang="ru-RU" dirty="0"/>
          </a:p>
        </p:txBody>
      </p:sp>
      <p:pic>
        <p:nvPicPr>
          <p:cNvPr id="7" name="Рисунок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68760"/>
            <a:ext cx="3923928" cy="558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15608" y="1143000"/>
            <a:ext cx="3528392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</TotalTime>
  <Words>282</Words>
  <Application>Microsoft Office PowerPoint</Application>
  <PresentationFormat>Экран (4:3)</PresentationFormat>
  <Paragraphs>47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 3</vt:lpstr>
      <vt:lpstr>Грань</vt:lpstr>
      <vt:lpstr>Формула</vt:lpstr>
      <vt:lpstr>Ділення  десяткового дробу  на  натуральне число</vt:lpstr>
      <vt:lpstr>Мета уроку:</vt:lpstr>
      <vt:lpstr>Повторення </vt:lpstr>
      <vt:lpstr>Повторення </vt:lpstr>
      <vt:lpstr>Усні вправи:</vt:lpstr>
      <vt:lpstr>План вивчення теми:</vt:lpstr>
      <vt:lpstr>Правила ділення десяткового дробу на натуральне число </vt:lpstr>
      <vt:lpstr>Правила ділення десяткового дробу на натуральне число </vt:lpstr>
      <vt:lpstr>Правила ділення десяткового дробу на натуральне число </vt:lpstr>
      <vt:lpstr>Правила ділення десяткового дробу на натуральне число </vt:lpstr>
      <vt:lpstr>Правила ділення десяткового дробу на натуральне число </vt:lpstr>
      <vt:lpstr>Презентация PowerPoint</vt:lpstr>
    </vt:vector>
  </TitlesOfParts>
  <Company>MultiDVD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Із святом  8 Березня!</dc:title>
  <dc:creator>Олександр</dc:creator>
  <cp:lastModifiedBy>Админ</cp:lastModifiedBy>
  <cp:revision>14</cp:revision>
  <dcterms:created xsi:type="dcterms:W3CDTF">2012-03-06T19:45:19Z</dcterms:created>
  <dcterms:modified xsi:type="dcterms:W3CDTF">2020-04-29T19:41:57Z</dcterms:modified>
</cp:coreProperties>
</file>