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8" r:id="rId4"/>
    <p:sldId id="258" r:id="rId5"/>
    <p:sldId id="265" r:id="rId6"/>
    <p:sldId id="266" r:id="rId7"/>
    <p:sldId id="264" r:id="rId8"/>
    <p:sldId id="269" r:id="rId9"/>
    <p:sldId id="272" r:id="rId10"/>
    <p:sldId id="260" r:id="rId11"/>
    <p:sldId id="271" r:id="rId12"/>
    <p:sldId id="261" r:id="rId13"/>
    <p:sldId id="270" r:id="rId14"/>
    <p:sldId id="257" r:id="rId15"/>
    <p:sldId id="262" r:id="rId16"/>
    <p:sldId id="263" r:id="rId17"/>
    <p:sldId id="259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70A9B-8358-4E7E-B17E-0313C07E3040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009AB2-443E-4E3A-8ADE-ABAF63C9B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85CA39-C460-44BE-910B-9A68359005F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7FD31F-0177-4774-9234-7072F548C88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019054-10D2-440D-B92F-1353CD1D40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Побу</a:t>
            </a: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F116B5-4D25-407F-B8AF-7728FFF33E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7527E7-085F-441B-828B-22A276ECF5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072A-98F6-4DE4-B221-EC4B5CD818E8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57C6-F04D-4A21-A083-8F0ACB2BC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7EE8-20D9-4CF6-BE24-3E6BBDCDDEA1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0F6E-F352-4573-A7C8-A33FF6519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AF68-2712-4CB3-916C-F4F9ECA62A2C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9250-7FAF-4A8F-95C0-E0AD0EAFF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96A3-D33F-4052-8386-AE29B033EF6C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AF96-426F-4048-B41A-EE3AE6379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ADCB2-AF7D-4107-94A6-47E7AF7188B5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CB14-5048-4A59-B31D-36DBDD248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297E-FCE2-4C32-AA49-E7D9B1A888FF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5A17-3E72-46EA-9A74-138117517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CB45-B00F-4444-BDA5-22324AD8EFF6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9C1C-7DE8-4B0F-96BC-C5DCD1F15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97C4-D77A-4615-B371-D60C1A03AF81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7E52-E220-4AB6-9F38-AF0982F8B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30414-F72D-4226-9B0E-1A1CF11B85D5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6DFF-9539-40B6-A9FF-9D7EEF27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982D-E010-438D-A14D-59B3B3743977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82A1-5B86-4412-936C-39310C8B4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42B5-F8F8-41D2-87F4-38A533A71914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548A-6420-499D-B3F7-07F97EE2E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3DB975-8581-4545-AD2E-9FD312A81A31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7C0327-FC6D-4890-990C-F4A7B1336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55650" y="836613"/>
            <a:ext cx="7772400" cy="2520950"/>
          </a:xfrm>
        </p:spPr>
        <p:txBody>
          <a:bodyPr/>
          <a:lstStyle/>
          <a:p>
            <a:r>
              <a:rPr lang="uk-UA" b="1" smtClean="0"/>
              <a:t>Добовий і річний хід температури</a:t>
            </a:r>
            <a:endParaRPr lang="ru-RU" b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69850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42988" y="6092825"/>
            <a:ext cx="6985000" cy="576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1403350" y="6196013"/>
            <a:ext cx="612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+13°</a:t>
            </a:r>
            <a:endParaRPr lang="ru-RU">
              <a:latin typeface="Calibri" pitchFamily="34" charset="0"/>
            </a:endParaRP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2049463" y="6196013"/>
            <a:ext cx="49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+9°</a:t>
            </a:r>
            <a:endParaRPr lang="ru-RU">
              <a:latin typeface="Calibri" pitchFamily="34" charset="0"/>
            </a:endParaRP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2771775" y="6199188"/>
            <a:ext cx="49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+9°</a:t>
            </a:r>
            <a:endParaRPr lang="ru-RU">
              <a:latin typeface="Calibri" pitchFamily="34" charset="0"/>
            </a:endParaRP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3492500" y="6207125"/>
            <a:ext cx="612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+16°</a:t>
            </a:r>
            <a:endParaRPr lang="ru-RU">
              <a:latin typeface="Calibri" pitchFamily="34" charset="0"/>
            </a:endParaRP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4229100" y="6192838"/>
            <a:ext cx="612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+22°</a:t>
            </a:r>
            <a:endParaRPr lang="ru-RU">
              <a:latin typeface="Calibri" pitchFamily="34" charset="0"/>
            </a:endParaRP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4932363" y="6210300"/>
            <a:ext cx="612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+25°</a:t>
            </a:r>
            <a:endParaRPr lang="ru-RU">
              <a:latin typeface="Calibri" pitchFamily="34" charset="0"/>
            </a:endParaRPr>
          </a:p>
        </p:txBody>
      </p:sp>
      <p:sp>
        <p:nvSpPr>
          <p:cNvPr id="26635" name="TextBox 11"/>
          <p:cNvSpPr txBox="1">
            <a:spLocks noChangeArrowheads="1"/>
          </p:cNvSpPr>
          <p:nvPr/>
        </p:nvSpPr>
        <p:spPr bwMode="auto">
          <a:xfrm>
            <a:off x="5651500" y="6192838"/>
            <a:ext cx="612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+18°</a:t>
            </a:r>
            <a:endParaRPr lang="ru-RU">
              <a:latin typeface="Calibri" pitchFamily="34" charset="0"/>
            </a:endParaRP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6299200" y="6191250"/>
            <a:ext cx="612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+15°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41325" y="93663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uk-UA" sz="3100" b="1" smtClean="0"/>
              <a:t>Побудова</a:t>
            </a:r>
            <a:r>
              <a:rPr lang="uk-UA" b="1" smtClean="0"/>
              <a:t> </a:t>
            </a:r>
            <a:r>
              <a:rPr lang="uk-UA" sz="3100" b="1" smtClean="0"/>
              <a:t>графіка добових температур</a:t>
            </a:r>
            <a:endParaRPr lang="ru-RU" sz="3100" b="1" smtClean="0"/>
          </a:p>
        </p:txBody>
      </p:sp>
      <p:graphicFrame>
        <p:nvGraphicFramePr>
          <p:cNvPr id="27650" name="Объект 3"/>
          <p:cNvGraphicFramePr>
            <a:graphicFrameLocks noGrp="1"/>
          </p:cNvGraphicFramePr>
          <p:nvPr>
            <p:ph idx="1"/>
          </p:nvPr>
        </p:nvGraphicFramePr>
        <p:xfrm>
          <a:off x="203200" y="1185863"/>
          <a:ext cx="8597900" cy="5575300"/>
        </p:xfrm>
        <a:graphic>
          <a:graphicData uri="http://schemas.openxmlformats.org/presentationml/2006/ole">
            <p:oleObj spid="_x0000_s27650" r:id="rId4" imgW="8602202" imgH="5572227" progId="Excel.Chart.8">
              <p:embed/>
            </p:oleObj>
          </a:graphicData>
        </a:graphic>
      </p:graphicFrame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19100" y="1422400"/>
            <a:ext cx="33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uk-UA" sz="3600" b="1" smtClean="0"/>
              <a:t>Графік добового ходу температур</a:t>
            </a:r>
            <a:endParaRPr lang="ru-RU" sz="3600" b="1" smtClean="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052513"/>
            <a:ext cx="2952750" cy="5694362"/>
          </a:xfrm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716338" y="2708275"/>
            <a:ext cx="5399087" cy="1323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Calibri" pitchFamily="34" charset="0"/>
              </a:rPr>
              <a:t>Проаналізуй графік і зроби висновок:</a:t>
            </a:r>
          </a:p>
          <a:p>
            <a:endParaRPr lang="uk-UA" sz="2000" b="1">
              <a:latin typeface="Calibri" pitchFamily="34" charset="0"/>
            </a:endParaRPr>
          </a:p>
          <a:p>
            <a:r>
              <a:rPr lang="uk-UA" sz="2000" b="1">
                <a:latin typeface="Calibri" pitchFamily="34" charset="0"/>
              </a:rPr>
              <a:t>1. Коли протягом доби найвищі температури.</a:t>
            </a:r>
          </a:p>
          <a:p>
            <a:r>
              <a:rPr lang="uk-UA" sz="2000" b="1">
                <a:latin typeface="Calibri" pitchFamily="34" charset="0"/>
              </a:rPr>
              <a:t>2. Коли протягом доби найнижчі температури</a:t>
            </a:r>
            <a:r>
              <a:rPr lang="uk-UA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4925"/>
          </a:xfrm>
          <a:solidFill>
            <a:srgbClr val="FFFF00"/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4000" b="1" smtClean="0">
                <a:solidFill>
                  <a:srgbClr val="FF0000"/>
                </a:solidFill>
              </a:rPr>
              <a:t>Амплітуда коливання температур (А) </a:t>
            </a:r>
            <a:r>
              <a:rPr lang="uk-UA" sz="4000" b="1" smtClean="0"/>
              <a:t>- це різниця між найвищою і найнижчою температурами повітря.</a:t>
            </a:r>
          </a:p>
          <a:p>
            <a:pPr marL="0" indent="0" algn="ctr">
              <a:buFont typeface="Arial" charset="0"/>
              <a:buNone/>
            </a:pPr>
            <a:r>
              <a:rPr lang="uk-UA" sz="4400" b="1" smtClean="0">
                <a:solidFill>
                  <a:srgbClr val="FF0000"/>
                </a:solidFill>
              </a:rPr>
              <a:t>А = </a:t>
            </a:r>
            <a:r>
              <a:rPr lang="en-US" sz="5400" b="1" smtClean="0">
                <a:solidFill>
                  <a:srgbClr val="FF0000"/>
                </a:solidFill>
              </a:rPr>
              <a:t>t - </a:t>
            </a:r>
            <a:r>
              <a:rPr lang="en-US" b="1" smtClean="0">
                <a:solidFill>
                  <a:srgbClr val="FF0000"/>
                </a:solidFill>
              </a:rPr>
              <a:t>t</a:t>
            </a:r>
            <a:endParaRPr lang="ru-RU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2486025"/>
          </a:xfrm>
          <a:solidFill>
            <a:srgbClr val="FF99FF"/>
          </a:solidFill>
        </p:spPr>
        <p:txBody>
          <a:bodyPr/>
          <a:lstStyle/>
          <a:p>
            <a:endParaRPr lang="en-US" smtClean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42913" y="3683000"/>
            <a:ext cx="8229600" cy="2416175"/>
          </a:xfrm>
          <a:solidFill>
            <a:srgbClr val="FFCC99"/>
          </a:solidFill>
        </p:spPr>
        <p:txBody>
          <a:bodyPr/>
          <a:lstStyle/>
          <a:p>
            <a:endParaRPr lang="en-US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3068638"/>
            <a:ext cx="8207375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5516563"/>
            <a:ext cx="8207375" cy="5762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42913" y="5307013"/>
            <a:ext cx="8243887" cy="428625"/>
          </a:xfrm>
          <a:custGeom>
            <a:avLst/>
            <a:gdLst>
              <a:gd name="connsiteX0" fmla="*/ 41564 w 8243455"/>
              <a:gd name="connsiteY0" fmla="*/ 180109 h 429491"/>
              <a:gd name="connsiteX1" fmla="*/ 152400 w 8243455"/>
              <a:gd name="connsiteY1" fmla="*/ 110836 h 429491"/>
              <a:gd name="connsiteX2" fmla="*/ 221673 w 8243455"/>
              <a:gd name="connsiteY2" fmla="*/ 83127 h 429491"/>
              <a:gd name="connsiteX3" fmla="*/ 332510 w 8243455"/>
              <a:gd name="connsiteY3" fmla="*/ 55418 h 429491"/>
              <a:gd name="connsiteX4" fmla="*/ 609600 w 8243455"/>
              <a:gd name="connsiteY4" fmla="*/ 69273 h 429491"/>
              <a:gd name="connsiteX5" fmla="*/ 637310 w 8243455"/>
              <a:gd name="connsiteY5" fmla="*/ 96982 h 429491"/>
              <a:gd name="connsiteX6" fmla="*/ 720437 w 8243455"/>
              <a:gd name="connsiteY6" fmla="*/ 152400 h 429491"/>
              <a:gd name="connsiteX7" fmla="*/ 845128 w 8243455"/>
              <a:gd name="connsiteY7" fmla="*/ 193964 h 429491"/>
              <a:gd name="connsiteX8" fmla="*/ 886691 w 8243455"/>
              <a:gd name="connsiteY8" fmla="*/ 207818 h 429491"/>
              <a:gd name="connsiteX9" fmla="*/ 928255 w 8243455"/>
              <a:gd name="connsiteY9" fmla="*/ 221673 h 429491"/>
              <a:gd name="connsiteX10" fmla="*/ 1122219 w 8243455"/>
              <a:gd name="connsiteY10" fmla="*/ 193964 h 429491"/>
              <a:gd name="connsiteX11" fmla="*/ 1163782 w 8243455"/>
              <a:gd name="connsiteY11" fmla="*/ 180109 h 429491"/>
              <a:gd name="connsiteX12" fmla="*/ 1205346 w 8243455"/>
              <a:gd name="connsiteY12" fmla="*/ 152400 h 429491"/>
              <a:gd name="connsiteX13" fmla="*/ 1246910 w 8243455"/>
              <a:gd name="connsiteY13" fmla="*/ 110836 h 429491"/>
              <a:gd name="connsiteX14" fmla="*/ 1371600 w 8243455"/>
              <a:gd name="connsiteY14" fmla="*/ 69273 h 429491"/>
              <a:gd name="connsiteX15" fmla="*/ 1413164 w 8243455"/>
              <a:gd name="connsiteY15" fmla="*/ 55418 h 429491"/>
              <a:gd name="connsiteX16" fmla="*/ 1690255 w 8243455"/>
              <a:gd name="connsiteY16" fmla="*/ 83127 h 429491"/>
              <a:gd name="connsiteX17" fmla="*/ 1731819 w 8243455"/>
              <a:gd name="connsiteY17" fmla="*/ 110836 h 429491"/>
              <a:gd name="connsiteX18" fmla="*/ 1773382 w 8243455"/>
              <a:gd name="connsiteY18" fmla="*/ 124691 h 429491"/>
              <a:gd name="connsiteX19" fmla="*/ 1814946 w 8243455"/>
              <a:gd name="connsiteY19" fmla="*/ 166254 h 429491"/>
              <a:gd name="connsiteX20" fmla="*/ 1898073 w 8243455"/>
              <a:gd name="connsiteY20" fmla="*/ 193964 h 429491"/>
              <a:gd name="connsiteX21" fmla="*/ 2147455 w 8243455"/>
              <a:gd name="connsiteY21" fmla="*/ 166254 h 429491"/>
              <a:gd name="connsiteX22" fmla="*/ 2230582 w 8243455"/>
              <a:gd name="connsiteY22" fmla="*/ 138545 h 429491"/>
              <a:gd name="connsiteX23" fmla="*/ 2396837 w 8243455"/>
              <a:gd name="connsiteY23" fmla="*/ 55418 h 429491"/>
              <a:gd name="connsiteX24" fmla="*/ 2438400 w 8243455"/>
              <a:gd name="connsiteY24" fmla="*/ 41564 h 429491"/>
              <a:gd name="connsiteX25" fmla="*/ 2687782 w 8243455"/>
              <a:gd name="connsiteY25" fmla="*/ 55418 h 429491"/>
              <a:gd name="connsiteX26" fmla="*/ 2812473 w 8243455"/>
              <a:gd name="connsiteY26" fmla="*/ 124691 h 429491"/>
              <a:gd name="connsiteX27" fmla="*/ 2854037 w 8243455"/>
              <a:gd name="connsiteY27" fmla="*/ 166254 h 429491"/>
              <a:gd name="connsiteX28" fmla="*/ 2895600 w 8243455"/>
              <a:gd name="connsiteY28" fmla="*/ 180109 h 429491"/>
              <a:gd name="connsiteX29" fmla="*/ 2992582 w 8243455"/>
              <a:gd name="connsiteY29" fmla="*/ 207818 h 429491"/>
              <a:gd name="connsiteX30" fmla="*/ 3200400 w 8243455"/>
              <a:gd name="connsiteY30" fmla="*/ 193964 h 429491"/>
              <a:gd name="connsiteX31" fmla="*/ 3228110 w 8243455"/>
              <a:gd name="connsiteY31" fmla="*/ 166254 h 429491"/>
              <a:gd name="connsiteX32" fmla="*/ 3269673 w 8243455"/>
              <a:gd name="connsiteY32" fmla="*/ 152400 h 429491"/>
              <a:gd name="connsiteX33" fmla="*/ 3311237 w 8243455"/>
              <a:gd name="connsiteY33" fmla="*/ 124691 h 429491"/>
              <a:gd name="connsiteX34" fmla="*/ 3352800 w 8243455"/>
              <a:gd name="connsiteY34" fmla="*/ 110836 h 429491"/>
              <a:gd name="connsiteX35" fmla="*/ 3422073 w 8243455"/>
              <a:gd name="connsiteY35" fmla="*/ 69273 h 429491"/>
              <a:gd name="connsiteX36" fmla="*/ 3685310 w 8243455"/>
              <a:gd name="connsiteY36" fmla="*/ 83127 h 429491"/>
              <a:gd name="connsiteX37" fmla="*/ 3726873 w 8243455"/>
              <a:gd name="connsiteY37" fmla="*/ 96982 h 429491"/>
              <a:gd name="connsiteX38" fmla="*/ 3837710 w 8243455"/>
              <a:gd name="connsiteY38" fmla="*/ 138545 h 429491"/>
              <a:gd name="connsiteX39" fmla="*/ 3893128 w 8243455"/>
              <a:gd name="connsiteY39" fmla="*/ 180109 h 429491"/>
              <a:gd name="connsiteX40" fmla="*/ 3948546 w 8243455"/>
              <a:gd name="connsiteY40" fmla="*/ 193964 h 429491"/>
              <a:gd name="connsiteX41" fmla="*/ 4059382 w 8243455"/>
              <a:gd name="connsiteY41" fmla="*/ 221673 h 429491"/>
              <a:gd name="connsiteX42" fmla="*/ 4350328 w 8243455"/>
              <a:gd name="connsiteY42" fmla="*/ 207818 h 429491"/>
              <a:gd name="connsiteX43" fmla="*/ 4391891 w 8243455"/>
              <a:gd name="connsiteY43" fmla="*/ 193964 h 429491"/>
              <a:gd name="connsiteX44" fmla="*/ 4419600 w 8243455"/>
              <a:gd name="connsiteY44" fmla="*/ 166254 h 429491"/>
              <a:gd name="connsiteX45" fmla="*/ 4585855 w 8243455"/>
              <a:gd name="connsiteY45" fmla="*/ 83127 h 429491"/>
              <a:gd name="connsiteX46" fmla="*/ 4627419 w 8243455"/>
              <a:gd name="connsiteY46" fmla="*/ 69273 h 429491"/>
              <a:gd name="connsiteX47" fmla="*/ 4876800 w 8243455"/>
              <a:gd name="connsiteY47" fmla="*/ 55418 h 429491"/>
              <a:gd name="connsiteX48" fmla="*/ 4959928 w 8243455"/>
              <a:gd name="connsiteY48" fmla="*/ 110836 h 429491"/>
              <a:gd name="connsiteX49" fmla="*/ 5056910 w 8243455"/>
              <a:gd name="connsiteY49" fmla="*/ 152400 h 429491"/>
              <a:gd name="connsiteX50" fmla="*/ 5098473 w 8243455"/>
              <a:gd name="connsiteY50" fmla="*/ 180109 h 429491"/>
              <a:gd name="connsiteX51" fmla="*/ 5195455 w 8243455"/>
              <a:gd name="connsiteY51" fmla="*/ 207818 h 429491"/>
              <a:gd name="connsiteX52" fmla="*/ 5237019 w 8243455"/>
              <a:gd name="connsiteY52" fmla="*/ 221673 h 429491"/>
              <a:gd name="connsiteX53" fmla="*/ 5361710 w 8243455"/>
              <a:gd name="connsiteY53" fmla="*/ 207818 h 429491"/>
              <a:gd name="connsiteX54" fmla="*/ 5403273 w 8243455"/>
              <a:gd name="connsiteY54" fmla="*/ 180109 h 429491"/>
              <a:gd name="connsiteX55" fmla="*/ 5458691 w 8243455"/>
              <a:gd name="connsiteY55" fmla="*/ 166254 h 429491"/>
              <a:gd name="connsiteX56" fmla="*/ 5583382 w 8243455"/>
              <a:gd name="connsiteY56" fmla="*/ 96982 h 429491"/>
              <a:gd name="connsiteX57" fmla="*/ 5694219 w 8243455"/>
              <a:gd name="connsiteY57" fmla="*/ 13854 h 429491"/>
              <a:gd name="connsiteX58" fmla="*/ 5818910 w 8243455"/>
              <a:gd name="connsiteY58" fmla="*/ 27709 h 429491"/>
              <a:gd name="connsiteX59" fmla="*/ 5902037 w 8243455"/>
              <a:gd name="connsiteY59" fmla="*/ 69273 h 429491"/>
              <a:gd name="connsiteX60" fmla="*/ 5943600 w 8243455"/>
              <a:gd name="connsiteY60" fmla="*/ 83127 h 429491"/>
              <a:gd name="connsiteX61" fmla="*/ 6054437 w 8243455"/>
              <a:gd name="connsiteY61" fmla="*/ 110836 h 429491"/>
              <a:gd name="connsiteX62" fmla="*/ 6220691 w 8243455"/>
              <a:gd name="connsiteY62" fmla="*/ 152400 h 429491"/>
              <a:gd name="connsiteX63" fmla="*/ 6276110 w 8243455"/>
              <a:gd name="connsiteY63" fmla="*/ 180109 h 429491"/>
              <a:gd name="connsiteX64" fmla="*/ 6345382 w 8243455"/>
              <a:gd name="connsiteY64" fmla="*/ 193964 h 429491"/>
              <a:gd name="connsiteX65" fmla="*/ 6400800 w 8243455"/>
              <a:gd name="connsiteY65" fmla="*/ 207818 h 429491"/>
              <a:gd name="connsiteX66" fmla="*/ 6511637 w 8243455"/>
              <a:gd name="connsiteY66" fmla="*/ 235527 h 429491"/>
              <a:gd name="connsiteX67" fmla="*/ 6594764 w 8243455"/>
              <a:gd name="connsiteY67" fmla="*/ 221673 h 429491"/>
              <a:gd name="connsiteX68" fmla="*/ 6636328 w 8243455"/>
              <a:gd name="connsiteY68" fmla="*/ 180109 h 429491"/>
              <a:gd name="connsiteX69" fmla="*/ 6719455 w 8243455"/>
              <a:gd name="connsiteY69" fmla="*/ 138545 h 429491"/>
              <a:gd name="connsiteX70" fmla="*/ 6802582 w 8243455"/>
              <a:gd name="connsiteY70" fmla="*/ 96982 h 429491"/>
              <a:gd name="connsiteX71" fmla="*/ 6927273 w 8243455"/>
              <a:gd name="connsiteY71" fmla="*/ 27709 h 429491"/>
              <a:gd name="connsiteX72" fmla="*/ 7024255 w 8243455"/>
              <a:gd name="connsiteY72" fmla="*/ 41564 h 429491"/>
              <a:gd name="connsiteX73" fmla="*/ 7093528 w 8243455"/>
              <a:gd name="connsiteY73" fmla="*/ 55418 h 429491"/>
              <a:gd name="connsiteX74" fmla="*/ 7190510 w 8243455"/>
              <a:gd name="connsiteY74" fmla="*/ 69273 h 429491"/>
              <a:gd name="connsiteX75" fmla="*/ 7273637 w 8243455"/>
              <a:gd name="connsiteY75" fmla="*/ 83127 h 429491"/>
              <a:gd name="connsiteX76" fmla="*/ 7398328 w 8243455"/>
              <a:gd name="connsiteY76" fmla="*/ 124691 h 429491"/>
              <a:gd name="connsiteX77" fmla="*/ 7439891 w 8243455"/>
              <a:gd name="connsiteY77" fmla="*/ 138545 h 429491"/>
              <a:gd name="connsiteX78" fmla="*/ 7495310 w 8243455"/>
              <a:gd name="connsiteY78" fmla="*/ 152400 h 429491"/>
              <a:gd name="connsiteX79" fmla="*/ 7536873 w 8243455"/>
              <a:gd name="connsiteY79" fmla="*/ 180109 h 429491"/>
              <a:gd name="connsiteX80" fmla="*/ 7689273 w 8243455"/>
              <a:gd name="connsiteY80" fmla="*/ 180109 h 429491"/>
              <a:gd name="connsiteX81" fmla="*/ 7772400 w 8243455"/>
              <a:gd name="connsiteY81" fmla="*/ 138545 h 429491"/>
              <a:gd name="connsiteX82" fmla="*/ 7800110 w 8243455"/>
              <a:gd name="connsiteY82" fmla="*/ 110836 h 429491"/>
              <a:gd name="connsiteX83" fmla="*/ 7855528 w 8243455"/>
              <a:gd name="connsiteY83" fmla="*/ 96982 h 429491"/>
              <a:gd name="connsiteX84" fmla="*/ 7938655 w 8243455"/>
              <a:gd name="connsiteY84" fmla="*/ 41564 h 429491"/>
              <a:gd name="connsiteX85" fmla="*/ 7966364 w 8243455"/>
              <a:gd name="connsiteY85" fmla="*/ 13854 h 429491"/>
              <a:gd name="connsiteX86" fmla="*/ 8007928 w 8243455"/>
              <a:gd name="connsiteY86" fmla="*/ 0 h 429491"/>
              <a:gd name="connsiteX87" fmla="*/ 8215746 w 8243455"/>
              <a:gd name="connsiteY87" fmla="*/ 41564 h 429491"/>
              <a:gd name="connsiteX88" fmla="*/ 8243455 w 8243455"/>
              <a:gd name="connsiteY88" fmla="*/ 83127 h 429491"/>
              <a:gd name="connsiteX89" fmla="*/ 8215746 w 8243455"/>
              <a:gd name="connsiteY89" fmla="*/ 124691 h 429491"/>
              <a:gd name="connsiteX90" fmla="*/ 8188037 w 8243455"/>
              <a:gd name="connsiteY90" fmla="*/ 221673 h 429491"/>
              <a:gd name="connsiteX91" fmla="*/ 8146473 w 8243455"/>
              <a:gd name="connsiteY91" fmla="*/ 235527 h 429491"/>
              <a:gd name="connsiteX92" fmla="*/ 8035637 w 8243455"/>
              <a:gd name="connsiteY92" fmla="*/ 277091 h 429491"/>
              <a:gd name="connsiteX93" fmla="*/ 7952510 w 8243455"/>
              <a:gd name="connsiteY93" fmla="*/ 304800 h 429491"/>
              <a:gd name="connsiteX94" fmla="*/ 7910946 w 8243455"/>
              <a:gd name="connsiteY94" fmla="*/ 332509 h 429491"/>
              <a:gd name="connsiteX95" fmla="*/ 7786255 w 8243455"/>
              <a:gd name="connsiteY95" fmla="*/ 346364 h 429491"/>
              <a:gd name="connsiteX96" fmla="*/ 7703128 w 8243455"/>
              <a:gd name="connsiteY96" fmla="*/ 374073 h 429491"/>
              <a:gd name="connsiteX97" fmla="*/ 7564582 w 8243455"/>
              <a:gd name="connsiteY97" fmla="*/ 401782 h 429491"/>
              <a:gd name="connsiteX98" fmla="*/ 7481455 w 8243455"/>
              <a:gd name="connsiteY98" fmla="*/ 429491 h 429491"/>
              <a:gd name="connsiteX99" fmla="*/ 734291 w 8243455"/>
              <a:gd name="connsiteY99" fmla="*/ 415636 h 429491"/>
              <a:gd name="connsiteX100" fmla="*/ 692728 w 8243455"/>
              <a:gd name="connsiteY100" fmla="*/ 401782 h 429491"/>
              <a:gd name="connsiteX101" fmla="*/ 595746 w 8243455"/>
              <a:gd name="connsiteY101" fmla="*/ 387927 h 429491"/>
              <a:gd name="connsiteX102" fmla="*/ 554182 w 8243455"/>
              <a:gd name="connsiteY102" fmla="*/ 374073 h 429491"/>
              <a:gd name="connsiteX103" fmla="*/ 471055 w 8243455"/>
              <a:gd name="connsiteY103" fmla="*/ 360218 h 429491"/>
              <a:gd name="connsiteX104" fmla="*/ 415637 w 8243455"/>
              <a:gd name="connsiteY104" fmla="*/ 346364 h 429491"/>
              <a:gd name="connsiteX105" fmla="*/ 318655 w 8243455"/>
              <a:gd name="connsiteY105" fmla="*/ 304800 h 429491"/>
              <a:gd name="connsiteX106" fmla="*/ 0 w 8243455"/>
              <a:gd name="connsiteY106" fmla="*/ 277091 h 429491"/>
              <a:gd name="connsiteX107" fmla="*/ 55419 w 8243455"/>
              <a:gd name="connsiteY107" fmla="*/ 235527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243455" h="429491">
                <a:moveTo>
                  <a:pt x="41564" y="180109"/>
                </a:moveTo>
                <a:cubicBezTo>
                  <a:pt x="254160" y="95071"/>
                  <a:pt x="-5331" y="209418"/>
                  <a:pt x="152400" y="110836"/>
                </a:cubicBezTo>
                <a:cubicBezTo>
                  <a:pt x="173489" y="97655"/>
                  <a:pt x="198387" y="91859"/>
                  <a:pt x="221673" y="83127"/>
                </a:cubicBezTo>
                <a:cubicBezTo>
                  <a:pt x="270358" y="64871"/>
                  <a:pt x="273457" y="67229"/>
                  <a:pt x="332510" y="55418"/>
                </a:cubicBezTo>
                <a:cubicBezTo>
                  <a:pt x="424873" y="60036"/>
                  <a:pt x="517969" y="56778"/>
                  <a:pt x="609600" y="69273"/>
                </a:cubicBezTo>
                <a:cubicBezTo>
                  <a:pt x="622543" y="71038"/>
                  <a:pt x="626860" y="89145"/>
                  <a:pt x="637310" y="96982"/>
                </a:cubicBezTo>
                <a:cubicBezTo>
                  <a:pt x="663952" y="116963"/>
                  <a:pt x="688844" y="141869"/>
                  <a:pt x="720437" y="152400"/>
                </a:cubicBezTo>
                <a:lnTo>
                  <a:pt x="845128" y="193964"/>
                </a:lnTo>
                <a:lnTo>
                  <a:pt x="886691" y="207818"/>
                </a:lnTo>
                <a:lnTo>
                  <a:pt x="928255" y="221673"/>
                </a:lnTo>
                <a:cubicBezTo>
                  <a:pt x="1038648" y="210633"/>
                  <a:pt x="1041097" y="217142"/>
                  <a:pt x="1122219" y="193964"/>
                </a:cubicBezTo>
                <a:cubicBezTo>
                  <a:pt x="1136261" y="189952"/>
                  <a:pt x="1150720" y="186640"/>
                  <a:pt x="1163782" y="180109"/>
                </a:cubicBezTo>
                <a:cubicBezTo>
                  <a:pt x="1178675" y="172662"/>
                  <a:pt x="1192554" y="163060"/>
                  <a:pt x="1205346" y="152400"/>
                </a:cubicBezTo>
                <a:cubicBezTo>
                  <a:pt x="1220398" y="139857"/>
                  <a:pt x="1229782" y="120351"/>
                  <a:pt x="1246910" y="110836"/>
                </a:cubicBezTo>
                <a:cubicBezTo>
                  <a:pt x="1246915" y="110833"/>
                  <a:pt x="1350815" y="76201"/>
                  <a:pt x="1371600" y="69273"/>
                </a:cubicBezTo>
                <a:lnTo>
                  <a:pt x="1413164" y="55418"/>
                </a:lnTo>
                <a:cubicBezTo>
                  <a:pt x="1414634" y="55516"/>
                  <a:pt x="1630863" y="60855"/>
                  <a:pt x="1690255" y="83127"/>
                </a:cubicBezTo>
                <a:cubicBezTo>
                  <a:pt x="1705846" y="88974"/>
                  <a:pt x="1716926" y="103389"/>
                  <a:pt x="1731819" y="110836"/>
                </a:cubicBezTo>
                <a:cubicBezTo>
                  <a:pt x="1744881" y="117367"/>
                  <a:pt x="1759528" y="120073"/>
                  <a:pt x="1773382" y="124691"/>
                </a:cubicBezTo>
                <a:cubicBezTo>
                  <a:pt x="1787237" y="138545"/>
                  <a:pt x="1797818" y="156739"/>
                  <a:pt x="1814946" y="166254"/>
                </a:cubicBezTo>
                <a:cubicBezTo>
                  <a:pt x="1840478" y="180439"/>
                  <a:pt x="1898073" y="193964"/>
                  <a:pt x="1898073" y="193964"/>
                </a:cubicBezTo>
                <a:cubicBezTo>
                  <a:pt x="1981200" y="184727"/>
                  <a:pt x="2064954" y="180004"/>
                  <a:pt x="2147455" y="166254"/>
                </a:cubicBezTo>
                <a:cubicBezTo>
                  <a:pt x="2176265" y="161452"/>
                  <a:pt x="2206280" y="154746"/>
                  <a:pt x="2230582" y="138545"/>
                </a:cubicBezTo>
                <a:cubicBezTo>
                  <a:pt x="2338011" y="66926"/>
                  <a:pt x="2282118" y="93658"/>
                  <a:pt x="2396837" y="55418"/>
                </a:cubicBezTo>
                <a:lnTo>
                  <a:pt x="2438400" y="41564"/>
                </a:lnTo>
                <a:cubicBezTo>
                  <a:pt x="2521527" y="46182"/>
                  <a:pt x="2604902" y="47525"/>
                  <a:pt x="2687782" y="55418"/>
                </a:cubicBezTo>
                <a:cubicBezTo>
                  <a:pt x="2726293" y="59086"/>
                  <a:pt x="2796199" y="108417"/>
                  <a:pt x="2812473" y="124691"/>
                </a:cubicBezTo>
                <a:cubicBezTo>
                  <a:pt x="2826328" y="138545"/>
                  <a:pt x="2837734" y="155386"/>
                  <a:pt x="2854037" y="166254"/>
                </a:cubicBezTo>
                <a:cubicBezTo>
                  <a:pt x="2866188" y="174355"/>
                  <a:pt x="2881558" y="176097"/>
                  <a:pt x="2895600" y="180109"/>
                </a:cubicBezTo>
                <a:cubicBezTo>
                  <a:pt x="3017401" y="214910"/>
                  <a:pt x="2892909" y="174594"/>
                  <a:pt x="2992582" y="207818"/>
                </a:cubicBezTo>
                <a:cubicBezTo>
                  <a:pt x="3061855" y="203200"/>
                  <a:pt x="3132030" y="206029"/>
                  <a:pt x="3200400" y="193964"/>
                </a:cubicBezTo>
                <a:cubicBezTo>
                  <a:pt x="3213264" y="191694"/>
                  <a:pt x="3216909" y="172975"/>
                  <a:pt x="3228110" y="166254"/>
                </a:cubicBezTo>
                <a:cubicBezTo>
                  <a:pt x="3240633" y="158740"/>
                  <a:pt x="3255819" y="157018"/>
                  <a:pt x="3269673" y="152400"/>
                </a:cubicBezTo>
                <a:cubicBezTo>
                  <a:pt x="3283528" y="143164"/>
                  <a:pt x="3296344" y="132138"/>
                  <a:pt x="3311237" y="124691"/>
                </a:cubicBezTo>
                <a:cubicBezTo>
                  <a:pt x="3324299" y="118160"/>
                  <a:pt x="3340277" y="118350"/>
                  <a:pt x="3352800" y="110836"/>
                </a:cubicBezTo>
                <a:cubicBezTo>
                  <a:pt x="3447884" y="53786"/>
                  <a:pt x="3304340" y="108517"/>
                  <a:pt x="3422073" y="69273"/>
                </a:cubicBezTo>
                <a:cubicBezTo>
                  <a:pt x="3509819" y="73891"/>
                  <a:pt x="3597804" y="75172"/>
                  <a:pt x="3685310" y="83127"/>
                </a:cubicBezTo>
                <a:cubicBezTo>
                  <a:pt x="3699854" y="84449"/>
                  <a:pt x="3713199" y="91854"/>
                  <a:pt x="3726873" y="96982"/>
                </a:cubicBezTo>
                <a:cubicBezTo>
                  <a:pt x="3859366" y="146667"/>
                  <a:pt x="3743391" y="107107"/>
                  <a:pt x="3837710" y="138545"/>
                </a:cubicBezTo>
                <a:cubicBezTo>
                  <a:pt x="3856183" y="152400"/>
                  <a:pt x="3872475" y="169782"/>
                  <a:pt x="3893128" y="180109"/>
                </a:cubicBezTo>
                <a:cubicBezTo>
                  <a:pt x="3910159" y="188625"/>
                  <a:pt x="3930237" y="188733"/>
                  <a:pt x="3948546" y="193964"/>
                </a:cubicBezTo>
                <a:cubicBezTo>
                  <a:pt x="4047945" y="222364"/>
                  <a:pt x="3918556" y="193507"/>
                  <a:pt x="4059382" y="221673"/>
                </a:cubicBezTo>
                <a:cubicBezTo>
                  <a:pt x="4156364" y="217055"/>
                  <a:pt x="4253571" y="215881"/>
                  <a:pt x="4350328" y="207818"/>
                </a:cubicBezTo>
                <a:cubicBezTo>
                  <a:pt x="4364881" y="206605"/>
                  <a:pt x="4379368" y="201478"/>
                  <a:pt x="4391891" y="193964"/>
                </a:cubicBezTo>
                <a:cubicBezTo>
                  <a:pt x="4403092" y="187243"/>
                  <a:pt x="4409150" y="174091"/>
                  <a:pt x="4419600" y="166254"/>
                </a:cubicBezTo>
                <a:cubicBezTo>
                  <a:pt x="4505540" y="101798"/>
                  <a:pt x="4489982" y="115084"/>
                  <a:pt x="4585855" y="83127"/>
                </a:cubicBezTo>
                <a:lnTo>
                  <a:pt x="4627419" y="69273"/>
                </a:lnTo>
                <a:cubicBezTo>
                  <a:pt x="4716549" y="9852"/>
                  <a:pt x="4694892" y="12107"/>
                  <a:pt x="4876800" y="55418"/>
                </a:cubicBezTo>
                <a:cubicBezTo>
                  <a:pt x="4909197" y="63131"/>
                  <a:pt x="4928335" y="100304"/>
                  <a:pt x="4959928" y="110836"/>
                </a:cubicBezTo>
                <a:cubicBezTo>
                  <a:pt x="5006555" y="126379"/>
                  <a:pt x="5008977" y="125010"/>
                  <a:pt x="5056910" y="152400"/>
                </a:cubicBezTo>
                <a:cubicBezTo>
                  <a:pt x="5071367" y="160661"/>
                  <a:pt x="5083580" y="172662"/>
                  <a:pt x="5098473" y="180109"/>
                </a:cubicBezTo>
                <a:cubicBezTo>
                  <a:pt x="5120623" y="191184"/>
                  <a:pt x="5174734" y="201898"/>
                  <a:pt x="5195455" y="207818"/>
                </a:cubicBezTo>
                <a:cubicBezTo>
                  <a:pt x="5209497" y="211830"/>
                  <a:pt x="5223164" y="217055"/>
                  <a:pt x="5237019" y="221673"/>
                </a:cubicBezTo>
                <a:cubicBezTo>
                  <a:pt x="5278583" y="217055"/>
                  <a:pt x="5321139" y="217961"/>
                  <a:pt x="5361710" y="207818"/>
                </a:cubicBezTo>
                <a:cubicBezTo>
                  <a:pt x="5377864" y="203780"/>
                  <a:pt x="5387968" y="186668"/>
                  <a:pt x="5403273" y="180109"/>
                </a:cubicBezTo>
                <a:cubicBezTo>
                  <a:pt x="5420775" y="172608"/>
                  <a:pt x="5440218" y="170872"/>
                  <a:pt x="5458691" y="166254"/>
                </a:cubicBezTo>
                <a:cubicBezTo>
                  <a:pt x="5553970" y="102735"/>
                  <a:pt x="5510226" y="121367"/>
                  <a:pt x="5583382" y="96982"/>
                </a:cubicBezTo>
                <a:cubicBezTo>
                  <a:pt x="5677379" y="34318"/>
                  <a:pt x="5642962" y="65113"/>
                  <a:pt x="5694219" y="13854"/>
                </a:cubicBezTo>
                <a:cubicBezTo>
                  <a:pt x="5735783" y="18472"/>
                  <a:pt x="5777660" y="20834"/>
                  <a:pt x="5818910" y="27709"/>
                </a:cubicBezTo>
                <a:cubicBezTo>
                  <a:pt x="5871143" y="36415"/>
                  <a:pt x="5854167" y="45338"/>
                  <a:pt x="5902037" y="69273"/>
                </a:cubicBezTo>
                <a:cubicBezTo>
                  <a:pt x="5915099" y="75804"/>
                  <a:pt x="5929511" y="79285"/>
                  <a:pt x="5943600" y="83127"/>
                </a:cubicBezTo>
                <a:cubicBezTo>
                  <a:pt x="5980341" y="93147"/>
                  <a:pt x="6018309" y="98793"/>
                  <a:pt x="6054437" y="110836"/>
                </a:cubicBezTo>
                <a:cubicBezTo>
                  <a:pt x="6164214" y="147428"/>
                  <a:pt x="6108754" y="133743"/>
                  <a:pt x="6220691" y="152400"/>
                </a:cubicBezTo>
                <a:cubicBezTo>
                  <a:pt x="6239164" y="161636"/>
                  <a:pt x="6256517" y="173578"/>
                  <a:pt x="6276110" y="180109"/>
                </a:cubicBezTo>
                <a:cubicBezTo>
                  <a:pt x="6298450" y="187556"/>
                  <a:pt x="6322395" y="188856"/>
                  <a:pt x="6345382" y="193964"/>
                </a:cubicBezTo>
                <a:cubicBezTo>
                  <a:pt x="6363970" y="198095"/>
                  <a:pt x="6382491" y="202587"/>
                  <a:pt x="6400800" y="207818"/>
                </a:cubicBezTo>
                <a:cubicBezTo>
                  <a:pt x="6500210" y="236221"/>
                  <a:pt x="6370792" y="207359"/>
                  <a:pt x="6511637" y="235527"/>
                </a:cubicBezTo>
                <a:cubicBezTo>
                  <a:pt x="6539346" y="230909"/>
                  <a:pt x="6569094" y="233082"/>
                  <a:pt x="6594764" y="221673"/>
                </a:cubicBezTo>
                <a:cubicBezTo>
                  <a:pt x="6612669" y="213715"/>
                  <a:pt x="6621276" y="192652"/>
                  <a:pt x="6636328" y="180109"/>
                </a:cubicBezTo>
                <a:cubicBezTo>
                  <a:pt x="6695884" y="130479"/>
                  <a:pt x="6656971" y="169787"/>
                  <a:pt x="6719455" y="138545"/>
                </a:cubicBezTo>
                <a:cubicBezTo>
                  <a:pt x="6826880" y="84833"/>
                  <a:pt x="6698117" y="131803"/>
                  <a:pt x="6802582" y="96982"/>
                </a:cubicBezTo>
                <a:cubicBezTo>
                  <a:pt x="6897861" y="33463"/>
                  <a:pt x="6854117" y="52096"/>
                  <a:pt x="6927273" y="27709"/>
                </a:cubicBezTo>
                <a:cubicBezTo>
                  <a:pt x="6959600" y="32327"/>
                  <a:pt x="6992044" y="36195"/>
                  <a:pt x="7024255" y="41564"/>
                </a:cubicBezTo>
                <a:cubicBezTo>
                  <a:pt x="7047483" y="45435"/>
                  <a:pt x="7070300" y="51547"/>
                  <a:pt x="7093528" y="55418"/>
                </a:cubicBezTo>
                <a:cubicBezTo>
                  <a:pt x="7125739" y="60787"/>
                  <a:pt x="7158234" y="64308"/>
                  <a:pt x="7190510" y="69273"/>
                </a:cubicBezTo>
                <a:cubicBezTo>
                  <a:pt x="7218275" y="73544"/>
                  <a:pt x="7245928" y="78509"/>
                  <a:pt x="7273637" y="83127"/>
                </a:cubicBezTo>
                <a:lnTo>
                  <a:pt x="7398328" y="124691"/>
                </a:lnTo>
                <a:cubicBezTo>
                  <a:pt x="7412182" y="129309"/>
                  <a:pt x="7425723" y="135003"/>
                  <a:pt x="7439891" y="138545"/>
                </a:cubicBezTo>
                <a:lnTo>
                  <a:pt x="7495310" y="152400"/>
                </a:lnTo>
                <a:cubicBezTo>
                  <a:pt x="7509164" y="161636"/>
                  <a:pt x="7521980" y="172662"/>
                  <a:pt x="7536873" y="180109"/>
                </a:cubicBezTo>
                <a:cubicBezTo>
                  <a:pt x="7593257" y="208301"/>
                  <a:pt x="7616216" y="189241"/>
                  <a:pt x="7689273" y="180109"/>
                </a:cubicBezTo>
                <a:cubicBezTo>
                  <a:pt x="7733174" y="165475"/>
                  <a:pt x="7734031" y="169240"/>
                  <a:pt x="7772400" y="138545"/>
                </a:cubicBezTo>
                <a:cubicBezTo>
                  <a:pt x="7782600" y="130385"/>
                  <a:pt x="7788427" y="116678"/>
                  <a:pt x="7800110" y="110836"/>
                </a:cubicBezTo>
                <a:cubicBezTo>
                  <a:pt x="7817141" y="102321"/>
                  <a:pt x="7837055" y="101600"/>
                  <a:pt x="7855528" y="96982"/>
                </a:cubicBezTo>
                <a:cubicBezTo>
                  <a:pt x="7883237" y="78509"/>
                  <a:pt x="7915107" y="65113"/>
                  <a:pt x="7938655" y="41564"/>
                </a:cubicBezTo>
                <a:cubicBezTo>
                  <a:pt x="7947891" y="32327"/>
                  <a:pt x="7955163" y="20575"/>
                  <a:pt x="7966364" y="13854"/>
                </a:cubicBezTo>
                <a:cubicBezTo>
                  <a:pt x="7978887" y="6340"/>
                  <a:pt x="7994073" y="4618"/>
                  <a:pt x="8007928" y="0"/>
                </a:cubicBezTo>
                <a:cubicBezTo>
                  <a:pt x="8084113" y="6349"/>
                  <a:pt x="8159850" y="-14332"/>
                  <a:pt x="8215746" y="41564"/>
                </a:cubicBezTo>
                <a:cubicBezTo>
                  <a:pt x="8227520" y="53338"/>
                  <a:pt x="8234219" y="69273"/>
                  <a:pt x="8243455" y="83127"/>
                </a:cubicBezTo>
                <a:cubicBezTo>
                  <a:pt x="8234219" y="96982"/>
                  <a:pt x="8222305" y="109386"/>
                  <a:pt x="8215746" y="124691"/>
                </a:cubicBezTo>
                <a:cubicBezTo>
                  <a:pt x="8215478" y="125317"/>
                  <a:pt x="8194775" y="214935"/>
                  <a:pt x="8188037" y="221673"/>
                </a:cubicBezTo>
                <a:cubicBezTo>
                  <a:pt x="8177710" y="232000"/>
                  <a:pt x="8160328" y="230909"/>
                  <a:pt x="8146473" y="235527"/>
                </a:cubicBezTo>
                <a:cubicBezTo>
                  <a:pt x="8074143" y="283748"/>
                  <a:pt x="8137040" y="249435"/>
                  <a:pt x="8035637" y="277091"/>
                </a:cubicBezTo>
                <a:cubicBezTo>
                  <a:pt x="8007458" y="284776"/>
                  <a:pt x="7976812" y="288599"/>
                  <a:pt x="7952510" y="304800"/>
                </a:cubicBezTo>
                <a:cubicBezTo>
                  <a:pt x="7938655" y="314036"/>
                  <a:pt x="7927100" y="328470"/>
                  <a:pt x="7910946" y="332509"/>
                </a:cubicBezTo>
                <a:cubicBezTo>
                  <a:pt x="7870375" y="342652"/>
                  <a:pt x="7827819" y="341746"/>
                  <a:pt x="7786255" y="346364"/>
                </a:cubicBezTo>
                <a:cubicBezTo>
                  <a:pt x="7758546" y="355600"/>
                  <a:pt x="7731938" y="369271"/>
                  <a:pt x="7703128" y="374073"/>
                </a:cubicBezTo>
                <a:cubicBezTo>
                  <a:pt x="7646945" y="383436"/>
                  <a:pt x="7616257" y="386279"/>
                  <a:pt x="7564582" y="401782"/>
                </a:cubicBezTo>
                <a:cubicBezTo>
                  <a:pt x="7536606" y="410175"/>
                  <a:pt x="7481455" y="429491"/>
                  <a:pt x="7481455" y="429491"/>
                </a:cubicBezTo>
                <a:lnTo>
                  <a:pt x="734291" y="415636"/>
                </a:lnTo>
                <a:cubicBezTo>
                  <a:pt x="719687" y="415576"/>
                  <a:pt x="707048" y="404646"/>
                  <a:pt x="692728" y="401782"/>
                </a:cubicBezTo>
                <a:cubicBezTo>
                  <a:pt x="660707" y="395378"/>
                  <a:pt x="628073" y="392545"/>
                  <a:pt x="595746" y="387927"/>
                </a:cubicBezTo>
                <a:cubicBezTo>
                  <a:pt x="581891" y="383309"/>
                  <a:pt x="568438" y="377241"/>
                  <a:pt x="554182" y="374073"/>
                </a:cubicBezTo>
                <a:cubicBezTo>
                  <a:pt x="526760" y="367979"/>
                  <a:pt x="498601" y="365727"/>
                  <a:pt x="471055" y="360218"/>
                </a:cubicBezTo>
                <a:cubicBezTo>
                  <a:pt x="452384" y="356484"/>
                  <a:pt x="434110" y="350982"/>
                  <a:pt x="415637" y="346364"/>
                </a:cubicBezTo>
                <a:cubicBezTo>
                  <a:pt x="385590" y="331340"/>
                  <a:pt x="352636" y="311596"/>
                  <a:pt x="318655" y="304800"/>
                </a:cubicBezTo>
                <a:cubicBezTo>
                  <a:pt x="219137" y="284897"/>
                  <a:pt x="93853" y="282957"/>
                  <a:pt x="0" y="277091"/>
                </a:cubicBezTo>
                <a:cubicBezTo>
                  <a:pt x="35012" y="242080"/>
                  <a:pt x="16027" y="255224"/>
                  <a:pt x="55419" y="235527"/>
                </a:cubicBezTo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0" name="TextBox 9"/>
          <p:cNvSpPr txBox="1">
            <a:spLocks noChangeArrowheads="1"/>
          </p:cNvSpPr>
          <p:nvPr/>
        </p:nvSpPr>
        <p:spPr bwMode="auto">
          <a:xfrm>
            <a:off x="488950" y="3125788"/>
            <a:ext cx="1360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Calibri" pitchFamily="34" charset="0"/>
              </a:rPr>
              <a:t>СУХОДІЛ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1751" name="TextBox 10"/>
          <p:cNvSpPr txBox="1">
            <a:spLocks noChangeArrowheads="1"/>
          </p:cNvSpPr>
          <p:nvPr/>
        </p:nvSpPr>
        <p:spPr bwMode="auto">
          <a:xfrm>
            <a:off x="488950" y="5630863"/>
            <a:ext cx="1096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Calibri" pitchFamily="34" charset="0"/>
              </a:rPr>
              <a:t>ОКЕАН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2481263" y="188913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709863" y="1341438"/>
            <a:ext cx="457200" cy="15113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690813" y="3789363"/>
            <a:ext cx="476250" cy="143986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20900" y="3033713"/>
            <a:ext cx="1636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НАГРІВАЄТЬСЯ</a:t>
            </a:r>
          </a:p>
          <a:p>
            <a:r>
              <a:rPr lang="uk-UA" b="1">
                <a:latin typeface="Calibri" pitchFamily="34" charset="0"/>
              </a:rPr>
              <a:t>ШВИДКО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68513" y="5453063"/>
            <a:ext cx="168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НАГРІВАЄТЬСЯ </a:t>
            </a:r>
          </a:p>
          <a:p>
            <a:r>
              <a:rPr lang="uk-UA" b="1">
                <a:latin typeface="Calibri" pitchFamily="34" charset="0"/>
              </a:rPr>
              <a:t>ПОВІЛЬНО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7" name="Месяц 16"/>
          <p:cNvSpPr/>
          <p:nvPr/>
        </p:nvSpPr>
        <p:spPr>
          <a:xfrm>
            <a:off x="6227763" y="188913"/>
            <a:ext cx="457200" cy="91440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6357938" y="1341438"/>
            <a:ext cx="327025" cy="15113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6357938" y="3789363"/>
            <a:ext cx="327025" cy="14097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00688" y="3036888"/>
            <a:ext cx="2041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ОХОЛОДЖУЄТЬСЯ </a:t>
            </a:r>
          </a:p>
          <a:p>
            <a:r>
              <a:rPr lang="uk-UA" b="1">
                <a:latin typeface="Calibri" pitchFamily="34" charset="0"/>
              </a:rPr>
              <a:t>ШВИДКО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00688" y="5413375"/>
            <a:ext cx="2041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ОХОЛОДЖУЄТЬСЯ </a:t>
            </a:r>
          </a:p>
          <a:p>
            <a:r>
              <a:rPr lang="uk-UA" b="1">
                <a:latin typeface="Calibri" pitchFamily="34" charset="0"/>
              </a:rPr>
              <a:t>ПОВІЛЬНО</a:t>
            </a:r>
            <a:endParaRPr lang="ru-RU" b="1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73413" y="2390775"/>
            <a:ext cx="98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Calibri" pitchFamily="34" charset="0"/>
              </a:rPr>
              <a:t>+ 26°С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167063" y="4838700"/>
            <a:ext cx="989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Calibri" pitchFamily="34" charset="0"/>
              </a:rPr>
              <a:t>+ 22°С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75463" y="2390775"/>
            <a:ext cx="989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Calibri" pitchFamily="34" charset="0"/>
              </a:rPr>
              <a:t>+ 18°С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75463" y="4737100"/>
            <a:ext cx="989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Calibri" pitchFamily="34" charset="0"/>
              </a:rPr>
              <a:t>+ 20°С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57613" y="292100"/>
            <a:ext cx="1789112" cy="7080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latin typeface="Calibri" pitchFamily="34" charset="0"/>
              </a:rPr>
              <a:t>А = </a:t>
            </a:r>
            <a:r>
              <a:rPr lang="en-US" sz="4000" b="1">
                <a:latin typeface="Calibri" pitchFamily="34" charset="0"/>
              </a:rPr>
              <a:t>t°</a:t>
            </a:r>
            <a:r>
              <a:rPr lang="en-US" sz="2400" b="1">
                <a:latin typeface="Calibri" pitchFamily="34" charset="0"/>
              </a:rPr>
              <a:t>- t°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324225" y="1450975"/>
            <a:ext cx="2624138" cy="6461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latin typeface="Calibri" pitchFamily="34" charset="0"/>
              </a:rPr>
              <a:t>А= 26°-</a:t>
            </a:r>
            <a:r>
              <a:rPr lang="uk-UA" sz="2400" b="1">
                <a:latin typeface="Calibri" pitchFamily="34" charset="0"/>
              </a:rPr>
              <a:t>18° = </a:t>
            </a:r>
            <a:r>
              <a:rPr lang="uk-UA" sz="3200" b="1">
                <a:latin typeface="Calibri" pitchFamily="34" charset="0"/>
              </a:rPr>
              <a:t>8°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79775" y="4090988"/>
            <a:ext cx="2755900" cy="646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latin typeface="Calibri" pitchFamily="34" charset="0"/>
              </a:rPr>
              <a:t>А = 22°- </a:t>
            </a:r>
            <a:r>
              <a:rPr lang="uk-UA" sz="2400" b="1">
                <a:latin typeface="Calibri" pitchFamily="34" charset="0"/>
              </a:rPr>
              <a:t>20°=</a:t>
            </a:r>
            <a:r>
              <a:rPr lang="uk-UA" sz="3200" b="1">
                <a:latin typeface="Calibri" pitchFamily="34" charset="0"/>
              </a:rPr>
              <a:t>2°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31769" name="TextBox 30"/>
          <p:cNvSpPr txBox="1">
            <a:spLocks noChangeArrowheads="1"/>
          </p:cNvSpPr>
          <p:nvPr/>
        </p:nvSpPr>
        <p:spPr bwMode="auto">
          <a:xfrm>
            <a:off x="46038" y="25400"/>
            <a:ext cx="20240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Calibri" pitchFamily="34" charset="0"/>
              </a:rPr>
              <a:t>Добові</a:t>
            </a:r>
          </a:p>
          <a:p>
            <a:r>
              <a:rPr lang="uk-UA" sz="3200" b="1">
                <a:latin typeface="Calibri" pitchFamily="34" charset="0"/>
              </a:rPr>
              <a:t>амплітуди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Графік річного ходу температур</a:t>
            </a:r>
            <a:endParaRPr lang="ru-RU" b="1" smtClean="0"/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8229600" cy="4037013"/>
          </a:xfrm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258888" y="5661025"/>
            <a:ext cx="6119812" cy="101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Calibri" pitchFamily="34" charset="0"/>
              </a:rPr>
              <a:t>Проаналізуйте графік. Дайте відповідь на запитання:</a:t>
            </a:r>
          </a:p>
          <a:p>
            <a:r>
              <a:rPr lang="uk-UA" sz="2000" b="1">
                <a:latin typeface="Calibri" pitchFamily="34" charset="0"/>
              </a:rPr>
              <a:t>Який місяць самий холодний?</a:t>
            </a:r>
          </a:p>
          <a:p>
            <a:r>
              <a:rPr lang="uk-UA" sz="2000" b="1">
                <a:latin typeface="Calibri" pitchFamily="34" charset="0"/>
              </a:rPr>
              <a:t>Який місяць найтепліший?</a:t>
            </a: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/>
              <a:t>Зміна висоти Сонця в полудень за порами року</a:t>
            </a:r>
            <a:endParaRPr lang="ru-RU" sz="3600" b="1" dirty="0"/>
          </a:p>
        </p:txBody>
      </p:sp>
      <p:pic>
        <p:nvPicPr>
          <p:cNvPr id="3379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038" y="2276475"/>
            <a:ext cx="9064625" cy="2592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Середні температури:</a:t>
            </a:r>
            <a:endParaRPr lang="ru-RU" b="1" smtClean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uk-UA" sz="3600" b="1" smtClean="0"/>
          </a:p>
          <a:p>
            <a:pPr marL="0" indent="0">
              <a:buFont typeface="Arial" charset="0"/>
              <a:buNone/>
            </a:pPr>
            <a:r>
              <a:rPr lang="uk-UA" sz="3600" b="1" smtClean="0"/>
              <a:t>Середня добова температура</a:t>
            </a:r>
          </a:p>
          <a:p>
            <a:pPr marL="0" indent="0">
              <a:buFont typeface="Arial" charset="0"/>
              <a:buNone/>
            </a:pPr>
            <a:endParaRPr lang="ru-RU" sz="3600" b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2852738"/>
            <a:ext cx="8064500" cy="936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63688" y="2864235"/>
            <a:ext cx="4573688" cy="901016"/>
          </a:xfrm>
          <a:prstGeom prst="rect">
            <a:avLst/>
          </a:prstGeom>
          <a:blipFill rotWithShape="1">
            <a:blip r:embed="rId2"/>
            <a:stretch>
              <a:fillRect l="-3995" b="-12162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4149080"/>
            <a:ext cx="7992888" cy="93610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1042988" y="4262438"/>
            <a:ext cx="1147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latin typeface="Calibri" pitchFamily="34" charset="0"/>
              </a:rPr>
              <a:t>t°</a:t>
            </a:r>
            <a:r>
              <a:rPr lang="en-US" b="1">
                <a:latin typeface="Calibri" pitchFamily="34" charset="0"/>
              </a:rPr>
              <a:t>c</a:t>
            </a:r>
            <a:r>
              <a:rPr lang="uk-UA" b="1">
                <a:latin typeface="Calibri" pitchFamily="34" charset="0"/>
              </a:rPr>
              <a:t>.д.</a:t>
            </a:r>
            <a:r>
              <a:rPr lang="uk-UA" sz="4000" b="1">
                <a:latin typeface="Calibri" pitchFamily="34" charset="0"/>
              </a:rPr>
              <a:t>=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Середня місячна температура</a:t>
            </a:r>
            <a:endParaRPr lang="ru-RU" b="1" smtClean="0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1"/>
            <a:ext cx="8229600" cy="1468760"/>
          </a:xfrm>
          <a:blipFill rotWithShape="1">
            <a:blip r:embed="rId2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900113" y="1822450"/>
            <a:ext cx="10429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Calibri" pitchFamily="34" charset="0"/>
              </a:rPr>
              <a:t>t</a:t>
            </a:r>
            <a:r>
              <a:rPr lang="uk-UA" b="1">
                <a:latin typeface="Calibri" pitchFamily="34" charset="0"/>
              </a:rPr>
              <a:t>с.м.</a:t>
            </a:r>
            <a:r>
              <a:rPr lang="en-US" sz="4400" b="1">
                <a:latin typeface="Calibri" pitchFamily="34" charset="0"/>
              </a:rPr>
              <a:t>=</a:t>
            </a:r>
            <a:endParaRPr lang="ru-RU" sz="4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Середня річна температура</a:t>
            </a:r>
            <a:endParaRPr lang="ru-RU" b="1" smtClean="0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1"/>
            <a:ext cx="8229600" cy="1468760"/>
          </a:xfrm>
          <a:blipFill rotWithShape="1">
            <a:blip r:embed="rId2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900113" y="1822450"/>
            <a:ext cx="10429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uk-UA" b="1">
                <a:solidFill>
                  <a:srgbClr val="000000"/>
                </a:solidFill>
                <a:latin typeface="Calibri" pitchFamily="34" charset="0"/>
              </a:rPr>
              <a:t>с.м.</a:t>
            </a:r>
            <a:r>
              <a:rPr lang="en-US" sz="4400" b="1">
                <a:solidFill>
                  <a:srgbClr val="000000"/>
                </a:solidFill>
                <a:latin typeface="Calibri" pitchFamily="34" charset="0"/>
              </a:rPr>
              <a:t>=</a:t>
            </a:r>
            <a:endParaRPr lang="ru-RU" sz="44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 smtClean="0"/>
              <a:t>Прозоре повітря пропускає сонячні промені до земної поверхні. Сонячні промені нагрівають земну поверхню, а вже від нагрітої земної поверхні нагрівається повітря. Тому, </a:t>
            </a:r>
            <a:r>
              <a:rPr lang="uk-UA" sz="2400" b="1" dirty="0" smtClean="0">
                <a:solidFill>
                  <a:srgbClr val="FF0000"/>
                </a:solidFill>
              </a:rPr>
              <a:t>чим вище в гору, тим холодніше</a:t>
            </a:r>
            <a:endParaRPr lang="ru-RU" sz="2400" b="1" dirty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530350"/>
            <a:ext cx="6656388" cy="5327650"/>
          </a:xfrm>
        </p:spPr>
      </p:pic>
      <p:sp>
        <p:nvSpPr>
          <p:cNvPr id="3" name="Овал 2"/>
          <p:cNvSpPr/>
          <p:nvPr/>
        </p:nvSpPr>
        <p:spPr>
          <a:xfrm>
            <a:off x="2085975" y="6392863"/>
            <a:ext cx="461963" cy="4762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85975" y="5589588"/>
            <a:ext cx="461963" cy="4762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85975" y="4941888"/>
            <a:ext cx="461963" cy="4762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85975" y="4149725"/>
            <a:ext cx="461963" cy="4762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85975" y="3429000"/>
            <a:ext cx="461963" cy="4762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85975" y="2708275"/>
            <a:ext cx="461963" cy="4778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65338" y="1974850"/>
            <a:ext cx="460375" cy="4778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85975" y="6446838"/>
            <a:ext cx="419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24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85975" y="5643563"/>
            <a:ext cx="419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18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85975" y="4994275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12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68525" y="42021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Calibri" pitchFamily="34" charset="0"/>
              </a:rPr>
              <a:t>6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66938" y="348297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0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30425" y="2781300"/>
            <a:ext cx="37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-6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4225" y="2028825"/>
            <a:ext cx="48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-12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7200" b="1" smtClean="0"/>
              <a:t>Дякую за увагу!</a:t>
            </a:r>
            <a:endParaRPr lang="ru-RU" sz="7200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6249987"/>
          </a:xfrm>
        </p:spPr>
        <p:txBody>
          <a:bodyPr/>
          <a:lstStyle/>
          <a:p>
            <a:r>
              <a:rPr lang="uk-UA" sz="3600" b="1" smtClean="0">
                <a:solidFill>
                  <a:srgbClr val="000000"/>
                </a:solidFill>
              </a:rPr>
              <a:t>Температуру повітря вимірюють за допомогою </a:t>
            </a:r>
            <a:r>
              <a:rPr lang="uk-UA" sz="3600" b="1" smtClean="0">
                <a:solidFill>
                  <a:srgbClr val="FF0000"/>
                </a:solidFill>
              </a:rPr>
              <a:t>термометра</a:t>
            </a:r>
            <a:endParaRPr lang="ru-RU" sz="3200" smtClean="0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35854" r="35121"/>
          <a:stretch>
            <a:fillRect/>
          </a:stretch>
        </p:blipFill>
        <p:spPr>
          <a:xfrm>
            <a:off x="395288" y="404813"/>
            <a:ext cx="2278062" cy="625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5875"/>
            <a:ext cx="1809750" cy="2782888"/>
          </a:xfrm>
        </p:spPr>
      </p:pic>
      <p:sp>
        <p:nvSpPr>
          <p:cNvPr id="5" name="Прямоугольник 4"/>
          <p:cNvSpPr/>
          <p:nvPr/>
        </p:nvSpPr>
        <p:spPr>
          <a:xfrm>
            <a:off x="2339975" y="1773238"/>
            <a:ext cx="792163" cy="410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endCxn id="5" idx="1"/>
          </p:cNvCxnSpPr>
          <p:nvPr/>
        </p:nvCxnSpPr>
        <p:spPr>
          <a:xfrm>
            <a:off x="2195513" y="3824288"/>
            <a:ext cx="144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95513" y="4581525"/>
            <a:ext cx="144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513" y="5300663"/>
            <a:ext cx="144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95513" y="2349500"/>
            <a:ext cx="144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195513" y="3068638"/>
            <a:ext cx="144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30"/>
          <p:cNvSpPr txBox="1">
            <a:spLocks noChangeArrowheads="1"/>
          </p:cNvSpPr>
          <p:nvPr/>
        </p:nvSpPr>
        <p:spPr bwMode="auto">
          <a:xfrm>
            <a:off x="1893888" y="36417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9" name="TextBox 31"/>
          <p:cNvSpPr txBox="1">
            <a:spLocks noChangeArrowheads="1"/>
          </p:cNvSpPr>
          <p:nvPr/>
        </p:nvSpPr>
        <p:spPr bwMode="auto">
          <a:xfrm>
            <a:off x="1776413" y="2905125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10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20" name="TextBox 32"/>
          <p:cNvSpPr txBox="1">
            <a:spLocks noChangeArrowheads="1"/>
          </p:cNvSpPr>
          <p:nvPr/>
        </p:nvSpPr>
        <p:spPr bwMode="auto">
          <a:xfrm>
            <a:off x="1776413" y="21637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20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21" name="TextBox 33"/>
          <p:cNvSpPr txBox="1">
            <a:spLocks noChangeArrowheads="1"/>
          </p:cNvSpPr>
          <p:nvPr/>
        </p:nvSpPr>
        <p:spPr bwMode="auto">
          <a:xfrm>
            <a:off x="1649413" y="4395788"/>
            <a:ext cx="48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-10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22" name="TextBox 34"/>
          <p:cNvSpPr txBox="1">
            <a:spLocks noChangeArrowheads="1"/>
          </p:cNvSpPr>
          <p:nvPr/>
        </p:nvSpPr>
        <p:spPr bwMode="auto">
          <a:xfrm>
            <a:off x="1649413" y="5116513"/>
            <a:ext cx="48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-20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46363" y="2060575"/>
            <a:ext cx="179387" cy="3600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8" name="Прямая соединительная линия 37"/>
          <p:cNvCxnSpPr>
            <a:stCxn id="36" idx="2"/>
          </p:cNvCxnSpPr>
          <p:nvPr/>
        </p:nvCxnSpPr>
        <p:spPr>
          <a:xfrm flipV="1">
            <a:off x="2735263" y="3089275"/>
            <a:ext cx="0" cy="2571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924300" y="1785938"/>
            <a:ext cx="792163" cy="4105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30688" y="2043113"/>
            <a:ext cx="179387" cy="3600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74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749425"/>
            <a:ext cx="817563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826125" y="2060575"/>
            <a:ext cx="180975" cy="3600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3" name="Прямая соединительная линия 52"/>
          <p:cNvCxnSpPr>
            <a:endCxn id="44" idx="2"/>
          </p:cNvCxnSpPr>
          <p:nvPr/>
        </p:nvCxnSpPr>
        <p:spPr>
          <a:xfrm>
            <a:off x="4319588" y="3860800"/>
            <a:ext cx="0" cy="17827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46" idx="2"/>
          </p:cNvCxnSpPr>
          <p:nvPr/>
        </p:nvCxnSpPr>
        <p:spPr>
          <a:xfrm>
            <a:off x="5916613" y="3089275"/>
            <a:ext cx="0" cy="2571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916613" y="3860800"/>
            <a:ext cx="0" cy="10810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>
            <a:off x="4319588" y="3089275"/>
            <a:ext cx="0" cy="7715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Овальная выноска 1036"/>
          <p:cNvSpPr/>
          <p:nvPr/>
        </p:nvSpPr>
        <p:spPr>
          <a:xfrm>
            <a:off x="3419475" y="174625"/>
            <a:ext cx="2232025" cy="1293813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холодно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8" name="Выноска со стрелкой вверх 1037"/>
          <p:cNvSpPr/>
          <p:nvPr/>
        </p:nvSpPr>
        <p:spPr>
          <a:xfrm>
            <a:off x="4818063" y="5862638"/>
            <a:ext cx="2376487" cy="9144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жарко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  <p:bldP spid="10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498600"/>
          </a:xfrm>
        </p:spPr>
        <p:txBody>
          <a:bodyPr/>
          <a:lstStyle/>
          <a:p>
            <a:r>
              <a:rPr lang="uk-UA" sz="3600" b="1" smtClean="0">
                <a:solidFill>
                  <a:srgbClr val="FF0000"/>
                </a:solidFill>
              </a:rPr>
              <a:t>Термометр</a:t>
            </a:r>
            <a:r>
              <a:rPr lang="uk-UA" sz="3600" b="1" smtClean="0"/>
              <a:t> розміщають в метеобудці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36070" r="3552"/>
          <a:stretch>
            <a:fillRect/>
          </a:stretch>
        </p:blipFill>
        <p:spPr>
          <a:xfrm>
            <a:off x="179388" y="2276475"/>
            <a:ext cx="8234362" cy="4094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417638"/>
          </a:xfrm>
        </p:spPr>
        <p:txBody>
          <a:bodyPr/>
          <a:lstStyle/>
          <a:p>
            <a:r>
              <a:rPr lang="uk-UA" sz="2800" b="1" smtClean="0"/>
              <a:t>Повітря в метеобудку потрапляє, а прямі сонячні промені – ні.</a:t>
            </a:r>
            <a:br>
              <a:rPr lang="uk-UA" sz="2800" b="1" smtClean="0"/>
            </a:br>
            <a:r>
              <a:rPr lang="uk-UA" sz="2800" b="1" smtClean="0"/>
              <a:t>Метеобудка розміщена на висоті 2 м від землі.</a:t>
            </a:r>
            <a:endParaRPr lang="ru-RU" sz="2800" b="1" smtClean="0"/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133600"/>
            <a:ext cx="813593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Температуру метеорологи вимірюють 8 разів на добу</a:t>
            </a:r>
            <a:endParaRPr lang="ru-RU" b="1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628775"/>
            <a:ext cx="6773862" cy="506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/>
              <a:t>Сонячні промені протягом доби нагрівають земну поверхню нерівномірно</a:t>
            </a:r>
            <a:endParaRPr lang="ru-RU" sz="3600" b="1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84438" y="2565400"/>
            <a:ext cx="431800" cy="25923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300659">
            <a:off x="4408488" y="2354263"/>
            <a:ext cx="431800" cy="33353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3709397">
            <a:off x="6124576" y="2455862"/>
            <a:ext cx="431800" cy="39274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5157788"/>
            <a:ext cx="8135937" cy="100806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>
            <a:off x="2243138" y="1412875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5435600" y="1649413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8101013" y="2579688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84438" y="5157788"/>
            <a:ext cx="431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19475" y="5157788"/>
            <a:ext cx="6477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35488" y="5146675"/>
            <a:ext cx="9890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84438" y="5338763"/>
            <a:ext cx="465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latin typeface="Calibri" pitchFamily="34" charset="0"/>
              </a:rPr>
              <a:t>А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22663" y="5338763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latin typeface="Calibri" pitchFamily="34" charset="0"/>
              </a:rPr>
              <a:t>Б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8538" y="5338763"/>
            <a:ext cx="442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600" b="1">
                <a:latin typeface="Calibri" pitchFamily="34" charset="0"/>
              </a:rPr>
              <a:t>В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8313" y="6165850"/>
            <a:ext cx="79168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latin typeface="Calibri" pitchFamily="34" charset="0"/>
              </a:rPr>
              <a:t>Яка з ділянок нагріта краще? Коли повітря буде тепліше? 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3569" name="TextBox 16"/>
          <p:cNvSpPr txBox="1">
            <a:spLocks noChangeArrowheads="1"/>
          </p:cNvSpPr>
          <p:nvPr/>
        </p:nvSpPr>
        <p:spPr bwMode="auto">
          <a:xfrm>
            <a:off x="3276600" y="1870075"/>
            <a:ext cx="1039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12 годин</a:t>
            </a:r>
            <a:endParaRPr lang="ru-RU">
              <a:latin typeface="Calibri" pitchFamily="34" charset="0"/>
            </a:endParaRPr>
          </a:p>
        </p:txBody>
      </p:sp>
      <p:sp>
        <p:nvSpPr>
          <p:cNvPr id="23570" name="TextBox 17"/>
          <p:cNvSpPr txBox="1">
            <a:spLocks noChangeArrowheads="1"/>
          </p:cNvSpPr>
          <p:nvPr/>
        </p:nvSpPr>
        <p:spPr bwMode="auto">
          <a:xfrm>
            <a:off x="6588125" y="1851025"/>
            <a:ext cx="104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15 годин</a:t>
            </a:r>
            <a:endParaRPr lang="ru-RU">
              <a:latin typeface="Calibri" pitchFamily="34" charset="0"/>
            </a:endParaRPr>
          </a:p>
        </p:txBody>
      </p:sp>
      <p:sp>
        <p:nvSpPr>
          <p:cNvPr id="23571" name="TextBox 18"/>
          <p:cNvSpPr txBox="1">
            <a:spLocks noChangeArrowheads="1"/>
          </p:cNvSpPr>
          <p:nvPr/>
        </p:nvSpPr>
        <p:spPr bwMode="auto">
          <a:xfrm>
            <a:off x="8013700" y="1851025"/>
            <a:ext cx="104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18 годин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963"/>
          </a:xfrm>
          <a:solidFill>
            <a:srgbClr val="FFFF00"/>
          </a:solidFill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/>
              <a:t>Висновок 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600" b="1" dirty="0" smtClean="0"/>
              <a:t>Температура повітря залежить від кута падіння сонячних променів.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600" b="1" dirty="0" smtClean="0">
                <a:solidFill>
                  <a:srgbClr val="FF0000"/>
                </a:solidFill>
              </a:rPr>
              <a:t>Чим більший кут падіння сонячних променів, тим більше тепла отримує земна поверхня, і, відповідно, вищою є температура повітря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263</Words>
  <Application>Microsoft Office PowerPoint</Application>
  <PresentationFormat>Экран (4:3)</PresentationFormat>
  <Paragraphs>88</Paragraphs>
  <Slides>20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Times New Roman</vt:lpstr>
      <vt:lpstr>Тема Office</vt:lpstr>
      <vt:lpstr>Диаграмма Microsoft Excel</vt:lpstr>
      <vt:lpstr>Добовий і річний хід температури</vt:lpstr>
      <vt:lpstr>Прозоре повітря пропускає сонячні промені до земної поверхні. Сонячні промені нагрівають земну поверхню, а вже від нагрітої земної поверхні нагрівається повітря. Тому, чим вище в гору, тим холодніше</vt:lpstr>
      <vt:lpstr>Температуру повітря вимірюють за допомогою термометра</vt:lpstr>
      <vt:lpstr>Слайд 4</vt:lpstr>
      <vt:lpstr>Термометр розміщають в метеобудці</vt:lpstr>
      <vt:lpstr>Повітря в метеобудку потрапляє, а прямі сонячні промені – ні. Метеобудка розміщена на висоті 2 м від землі.</vt:lpstr>
      <vt:lpstr>Температуру метеорологи вимірюють 8 разів на добу</vt:lpstr>
      <vt:lpstr>Сонячні промені протягом доби нагрівають земну поверхню нерівномірно</vt:lpstr>
      <vt:lpstr>Слайд 9</vt:lpstr>
      <vt:lpstr>Слайд 10</vt:lpstr>
      <vt:lpstr>Побудова графіка добових температур</vt:lpstr>
      <vt:lpstr>Графік добового ходу температур</vt:lpstr>
      <vt:lpstr>Слайд 13</vt:lpstr>
      <vt:lpstr>Слайд 14</vt:lpstr>
      <vt:lpstr>Графік річного ходу температур</vt:lpstr>
      <vt:lpstr>Зміна висоти Сонця в полудень за порами року</vt:lpstr>
      <vt:lpstr>Середні температури:</vt:lpstr>
      <vt:lpstr>Середня місячна температура</vt:lpstr>
      <vt:lpstr>Середня річна температура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Добовий і річний хід температури</dc:title>
  <dc:creator>Юзер</dc:creator>
  <cp:lastModifiedBy>Сергей</cp:lastModifiedBy>
  <cp:revision>26</cp:revision>
  <dcterms:created xsi:type="dcterms:W3CDTF">2019-01-12T08:16:06Z</dcterms:created>
  <dcterms:modified xsi:type="dcterms:W3CDTF">2021-01-14T22:06:14Z</dcterms:modified>
</cp:coreProperties>
</file>