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7DCC-6FCA-468B-8192-36E6A71C683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361F9-A1C7-4504-B11B-FC69B6EDCB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club.foto.ru/gallery/images/photo/2009/08/13/1405138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valstietis.lt/var/ezwebin_site/storage/images/naudinga/mazosios-gudrybes/oras-ir-kenkejai/23035-1-lit-LT/Oras-ir-kenkejai_img_newsarticle560.jpg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7772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ГРУНТОВЕ СЕРЕДОВИЩЕ ТА </a:t>
            </a:r>
          </a:p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ПРИСТОСУВАННЯ ОРГАНІЗМІВ ДО </a:t>
            </a:r>
          </a:p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ЖИТТЯ В НЬОМУ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385630"/>
            <a:ext cx="3237691" cy="241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2065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459338"/>
            <a:ext cx="3285839" cy="239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ro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9154" y="2348880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90099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/>
              <a:t>Макроорганізми</a:t>
            </a:r>
            <a:r>
              <a:rPr lang="ru-RU" sz="2000" b="1" dirty="0"/>
              <a:t> — </a:t>
            </a:r>
            <a:r>
              <a:rPr lang="ru-RU" sz="2000" b="1" dirty="0" err="1"/>
              <a:t>великі</a:t>
            </a:r>
            <a:r>
              <a:rPr lang="ru-RU" sz="2000" b="1" dirty="0"/>
              <a:t> </a:t>
            </a:r>
            <a:r>
              <a:rPr lang="ru-RU" sz="2000" b="1" dirty="0" err="1"/>
              <a:t>комахи</a:t>
            </a:r>
            <a:r>
              <a:rPr lang="ru-RU" sz="2000" b="1" dirty="0"/>
              <a:t>, </a:t>
            </a:r>
            <a:r>
              <a:rPr lang="ru-RU" sz="2000" b="1" dirty="0" err="1"/>
              <a:t>дощові</a:t>
            </a:r>
            <a:r>
              <a:rPr lang="ru-RU" sz="2000" b="1" dirty="0"/>
              <a:t> черви, </a:t>
            </a:r>
            <a:r>
              <a:rPr lang="ru-RU" sz="2000" b="1" dirty="0" err="1"/>
              <a:t>рухливі</a:t>
            </a:r>
            <a:r>
              <a:rPr lang="ru-RU" sz="2000" b="1" dirty="0"/>
              <a:t> </a:t>
            </a:r>
            <a:r>
              <a:rPr lang="ru-RU" sz="2000" b="1" dirty="0" err="1"/>
              <a:t>членистоногі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живуть</a:t>
            </a:r>
            <a:r>
              <a:rPr lang="ru-RU" sz="2000" b="1" dirty="0" smtClean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шаром опалого </a:t>
            </a:r>
            <a:r>
              <a:rPr lang="ru-RU" sz="2000" b="1" dirty="0" err="1"/>
              <a:t>листя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ґрунтом</a:t>
            </a:r>
            <a:r>
              <a:rPr lang="ru-RU" sz="2000" b="1" dirty="0"/>
              <a:t>, </a:t>
            </a:r>
            <a:r>
              <a:rPr lang="ru-RU" sz="2000" b="1" dirty="0" err="1"/>
              <a:t>інші</a:t>
            </a:r>
            <a:r>
              <a:rPr lang="ru-RU" sz="2000" b="1" dirty="0"/>
              <a:t> </a:t>
            </a:r>
            <a:r>
              <a:rPr lang="ru-RU" sz="2000" b="1" dirty="0" err="1"/>
              <a:t>тварини</a:t>
            </a:r>
            <a:r>
              <a:rPr lang="ru-RU" sz="2000" b="1" dirty="0"/>
              <a:t>, </a:t>
            </a:r>
            <a:r>
              <a:rPr lang="ru-RU" sz="2000" b="1" dirty="0" err="1"/>
              <a:t>риючі</a:t>
            </a:r>
            <a:r>
              <a:rPr lang="ru-RU" sz="2000" b="1" dirty="0"/>
              <a:t> </a:t>
            </a:r>
            <a:r>
              <a:rPr lang="ru-RU" sz="2000" b="1" dirty="0" err="1"/>
              <a:t>ссавці</a:t>
            </a:r>
            <a:r>
              <a:rPr lang="ru-RU" sz="2000" b="1" dirty="0"/>
              <a:t> (</a:t>
            </a:r>
            <a:r>
              <a:rPr lang="ru-RU" sz="2000" b="1" dirty="0" err="1"/>
              <a:t>кроти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r>
              <a:rPr lang="ru-RU" sz="2000" b="1" dirty="0" err="1" smtClean="0"/>
              <a:t>землерийки</a:t>
            </a:r>
            <a:r>
              <a:rPr lang="ru-RU" sz="2000" b="1" dirty="0"/>
              <a:t>). </a:t>
            </a:r>
            <a:r>
              <a:rPr lang="ru-RU" sz="2000" b="1" dirty="0" err="1"/>
              <a:t>Серед</a:t>
            </a:r>
            <a:r>
              <a:rPr lang="ru-RU" sz="2000" b="1" dirty="0"/>
              <a:t> них </a:t>
            </a:r>
            <a:r>
              <a:rPr lang="ru-RU" sz="2000" b="1" dirty="0" err="1"/>
              <a:t>переважають</a:t>
            </a:r>
            <a:r>
              <a:rPr lang="ru-RU" sz="2000" b="1" dirty="0"/>
              <a:t> </a:t>
            </a:r>
            <a:r>
              <a:rPr lang="ru-RU" sz="2000" b="1" dirty="0" err="1"/>
              <a:t>дощові</a:t>
            </a:r>
            <a:r>
              <a:rPr lang="ru-RU" sz="2000" b="1" dirty="0"/>
              <a:t> </a:t>
            </a:r>
            <a:r>
              <a:rPr lang="ru-RU" sz="2000" b="1" dirty="0" err="1"/>
              <a:t>хробаки</a:t>
            </a:r>
            <a:r>
              <a:rPr lang="ru-RU" sz="2000" b="1" dirty="0"/>
              <a:t>.</a:t>
            </a:r>
          </a:p>
        </p:txBody>
      </p:sp>
      <p:pic>
        <p:nvPicPr>
          <p:cNvPr id="3" name="Рисунок 2" descr="Gde_zhivet_i_chem_pitaetsya_zemleroj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412776"/>
            <a:ext cx="326073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emlerojka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400425"/>
            <a:ext cx="2857500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emlerojk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268760"/>
            <a:ext cx="3797879" cy="249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2903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За ступенем зв’язку із середовищем проживання виділяються три групи:</a:t>
            </a:r>
            <a:endParaRPr lang="ru-RU" sz="2000" b="1" dirty="0"/>
          </a:p>
          <a:p>
            <a:r>
              <a:rPr lang="uk-UA" sz="2000" b="1" dirty="0">
                <a:solidFill>
                  <a:srgbClr val="FFFF00"/>
                </a:solidFill>
              </a:rPr>
              <a:t>— постійні мешканці ґрунту </a:t>
            </a:r>
            <a:r>
              <a:rPr lang="uk-UA" sz="2000" b="1" dirty="0"/>
              <a:t>(дощові хробаки, багато комах, із ссавців — кроти, </a:t>
            </a:r>
            <a:endParaRPr lang="uk-UA" sz="2000" b="1" dirty="0" smtClean="0"/>
          </a:p>
          <a:p>
            <a:r>
              <a:rPr lang="uk-UA" sz="2000" b="1" dirty="0" smtClean="0"/>
              <a:t>сліпаки); </a:t>
            </a:r>
            <a:endParaRPr lang="ru-RU" sz="2000" b="1" dirty="0"/>
          </a:p>
          <a:p>
            <a:r>
              <a:rPr lang="uk-UA" sz="2000" b="1" dirty="0">
                <a:solidFill>
                  <a:srgbClr val="FFFF00"/>
                </a:solidFill>
              </a:rPr>
              <a:t>— тварини, у яких частина циклу розвитку проходить в іншому середовищі, </a:t>
            </a:r>
            <a:endParaRPr lang="uk-UA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а </a:t>
            </a:r>
            <a:r>
              <a:rPr lang="uk-UA" sz="2000" b="1" dirty="0">
                <a:solidFill>
                  <a:srgbClr val="FFFF00"/>
                </a:solidFill>
              </a:rPr>
              <a:t>частина — у ґрунті.</a:t>
            </a:r>
            <a:r>
              <a:rPr lang="uk-UA" sz="2000" b="1" dirty="0"/>
              <a:t> До них належать більшість літаючих комах (саранові, жуки, </a:t>
            </a:r>
            <a:endParaRPr lang="uk-UA" sz="2000" b="1" dirty="0" smtClean="0"/>
          </a:p>
          <a:p>
            <a:r>
              <a:rPr lang="uk-UA" sz="2000" b="1" dirty="0" smtClean="0"/>
              <a:t>комарі</a:t>
            </a:r>
            <a:r>
              <a:rPr lang="uk-UA" sz="2000" b="1" dirty="0"/>
              <a:t>, капустянки, багато метеликів). Одні в ґрунті проходять фазу личинки, </a:t>
            </a:r>
            <a:endParaRPr lang="uk-UA" sz="2000" b="1" dirty="0" smtClean="0"/>
          </a:p>
          <a:p>
            <a:r>
              <a:rPr lang="uk-UA" sz="2000" b="1" dirty="0" smtClean="0"/>
              <a:t>інші </a:t>
            </a:r>
            <a:r>
              <a:rPr lang="uk-UA" sz="2000" b="1" dirty="0"/>
              <a:t>— фазу лялечки;</a:t>
            </a:r>
            <a:endParaRPr lang="ru-RU" sz="2000" b="1" dirty="0"/>
          </a:p>
          <a:p>
            <a:r>
              <a:rPr lang="uk-UA" sz="2000" b="1" dirty="0">
                <a:solidFill>
                  <a:srgbClr val="FFFF00"/>
                </a:solidFill>
              </a:rPr>
              <a:t>— тварини, що іноді використовують ґрунт як укриття чи притулок </a:t>
            </a:r>
            <a:r>
              <a:rPr lang="uk-UA" sz="2000" b="1" dirty="0"/>
              <a:t>(усі ссавці, що </a:t>
            </a:r>
            <a:endParaRPr lang="uk-UA" sz="2000" b="1" dirty="0" smtClean="0"/>
          </a:p>
          <a:p>
            <a:r>
              <a:rPr lang="uk-UA" sz="2000" b="1" dirty="0" smtClean="0"/>
              <a:t>живуть </a:t>
            </a:r>
            <a:r>
              <a:rPr lang="uk-UA" sz="2000" b="1" dirty="0"/>
              <a:t>у норах, багато комах, клопи, деякі види жуків).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140968"/>
            <a:ext cx="3131841" cy="203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apustianka_i_zakhodi_borotbi_z_shkidnikom_ovochevikh_kultur-163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869161"/>
            <a:ext cx="4730692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vichayniy-slpak-opis-ta-foto_80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3939" y="2996952"/>
            <a:ext cx="394006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4335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Зазвичай тварини ґрунтів мають обтічну компактну форму тіла, у них відсутні або </a:t>
            </a:r>
            <a:endParaRPr lang="uk-UA" sz="2000" b="1" dirty="0" smtClean="0"/>
          </a:p>
          <a:p>
            <a:r>
              <a:rPr lang="uk-UA" sz="2000" b="1" dirty="0" smtClean="0"/>
              <a:t>майже </a:t>
            </a:r>
            <a:r>
              <a:rPr lang="uk-UA" sz="2000" b="1" dirty="0"/>
              <a:t>відсутні органи зору, немає пишного хутра, добре розвинені органи чуття, </a:t>
            </a:r>
            <a:endParaRPr lang="uk-UA" sz="2000" b="1" dirty="0" smtClean="0"/>
          </a:p>
          <a:p>
            <a:r>
              <a:rPr lang="uk-UA" sz="2000" b="1" dirty="0" smtClean="0"/>
              <a:t>у </a:t>
            </a:r>
            <a:r>
              <a:rPr lang="uk-UA" sz="2000" b="1" dirty="0"/>
              <a:t>риючих тварин — </a:t>
            </a:r>
            <a:r>
              <a:rPr lang="uk-UA" sz="2000" b="1" dirty="0">
                <a:solidFill>
                  <a:srgbClr val="C00000"/>
                </a:solidFill>
              </a:rPr>
              <a:t>лапи-лижі з наростами</a:t>
            </a:r>
            <a:r>
              <a:rPr lang="uk-UA" sz="2000" b="1" dirty="0"/>
              <a:t>, з волосяним покривом. Багатьом </a:t>
            </a:r>
            <a:endParaRPr lang="uk-UA" sz="2000" b="1" dirty="0" smtClean="0"/>
          </a:p>
          <a:p>
            <a:r>
              <a:rPr lang="uk-UA" sz="2000" b="1" dirty="0" smtClean="0"/>
              <a:t>ґрунтовим </a:t>
            </a:r>
            <a:r>
              <a:rPr lang="uk-UA" sz="2000" b="1" dirty="0"/>
              <a:t>організмам притаманне </a:t>
            </a:r>
            <a:r>
              <a:rPr lang="uk-UA" sz="2000" b="1" dirty="0">
                <a:solidFill>
                  <a:srgbClr val="C00000"/>
                </a:solidFill>
              </a:rPr>
              <a:t>шкірне дихання</a:t>
            </a:r>
            <a:r>
              <a:rPr lang="uk-UA" sz="2000" b="1" dirty="0"/>
              <a:t>.</a:t>
            </a:r>
            <a:endParaRPr lang="ru-RU" sz="2000" b="1" dirty="0"/>
          </a:p>
          <a:p>
            <a:r>
              <a:rPr lang="uk-UA" sz="2000" b="1" dirty="0"/>
              <a:t>Деякі рослини пристосовані до росту в сипучих пісках пустель (саксаул, піщана </a:t>
            </a:r>
            <a:endParaRPr lang="uk-UA" sz="2000" b="1" dirty="0" smtClean="0"/>
          </a:p>
          <a:p>
            <a:r>
              <a:rPr lang="uk-UA" sz="2000" b="1" dirty="0" smtClean="0"/>
              <a:t>акація</a:t>
            </a:r>
            <a:r>
              <a:rPr lang="uk-UA" sz="2000" b="1" dirty="0"/>
              <a:t>, вівсяниця піщана тощо). Вони мають </a:t>
            </a:r>
            <a:r>
              <a:rPr lang="uk-UA" sz="2000" b="1" dirty="0">
                <a:solidFill>
                  <a:srgbClr val="C00000"/>
                </a:solidFill>
              </a:rPr>
              <a:t>придаткові корені, сплячі бруньки на 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r>
              <a:rPr lang="uk-UA" sz="2000" b="1" dirty="0" smtClean="0">
                <a:solidFill>
                  <a:srgbClr val="C00000"/>
                </a:solidFill>
              </a:rPr>
              <a:t>коренях</a:t>
            </a:r>
            <a:r>
              <a:rPr lang="uk-UA" sz="2000" b="1" dirty="0">
                <a:solidFill>
                  <a:srgbClr val="C00000"/>
                </a:solidFill>
              </a:rPr>
              <a:t>, дуже видовжений головний корінь, або утворюють кореневище</a:t>
            </a:r>
            <a:r>
              <a:rPr lang="uk-UA" sz="2000" b="1" dirty="0"/>
              <a:t>. Перші </a:t>
            </a:r>
            <a:endParaRPr lang="uk-UA" sz="2000" b="1" dirty="0" smtClean="0"/>
          </a:p>
          <a:p>
            <a:r>
              <a:rPr lang="uk-UA" sz="2000" b="1" dirty="0" smtClean="0"/>
              <a:t>починають </a:t>
            </a:r>
            <a:r>
              <a:rPr lang="uk-UA" sz="2000" b="1" dirty="0"/>
              <a:t>рости при засипанні піском, другі — за здування піску. Від занесення </a:t>
            </a:r>
            <a:endParaRPr lang="uk-UA" sz="2000" b="1" dirty="0" smtClean="0"/>
          </a:p>
          <a:p>
            <a:r>
              <a:rPr lang="uk-UA" sz="2000" b="1" dirty="0" smtClean="0"/>
              <a:t>піском </a:t>
            </a:r>
            <a:r>
              <a:rPr lang="uk-UA" sz="2000" b="1" dirty="0"/>
              <a:t>рятуються швидким зростанням, редукцією листя.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3" name="Рисунок 2" descr="saksaul-zaysan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68960"/>
            <a:ext cx="427207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1780" y="3573016"/>
            <a:ext cx="4101260" cy="307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4307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Слово </a:t>
            </a:r>
            <a:r>
              <a:rPr lang="uk-UA" sz="2000" b="1" dirty="0" smtClean="0">
                <a:solidFill>
                  <a:srgbClr val="C00000"/>
                </a:solidFill>
              </a:rPr>
              <a:t>вчителя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uk-UA" sz="2000" b="1" dirty="0"/>
              <a:t>Ґрунт є об’єднуючою частиною живої та неживої природи, природним багатством </a:t>
            </a:r>
            <a:endParaRPr lang="uk-UA" sz="2000" b="1" dirty="0" smtClean="0"/>
          </a:p>
          <a:p>
            <a:r>
              <a:rPr lang="uk-UA" sz="2000" b="1" dirty="0" smtClean="0"/>
              <a:t>планети</a:t>
            </a:r>
            <a:r>
              <a:rPr lang="uk-UA" sz="2000" b="1" dirty="0"/>
              <a:t>, домівкою для багатьох організмів, тому слід дбайливо ставитись до </a:t>
            </a:r>
            <a:endParaRPr lang="uk-UA" sz="2000" b="1" dirty="0" smtClean="0"/>
          </a:p>
          <a:p>
            <a:r>
              <a:rPr lang="uk-UA" sz="2000" b="1" dirty="0" smtClean="0"/>
              <a:t>ґрунтів.</a:t>
            </a:r>
          </a:p>
          <a:p>
            <a:endParaRPr lang="ru-RU" sz="2000" b="1" dirty="0"/>
          </a:p>
          <a:p>
            <a:r>
              <a:rPr lang="uk-UA" sz="2000" b="1" dirty="0" smtClean="0">
                <a:solidFill>
                  <a:srgbClr val="FFC000"/>
                </a:solidFill>
              </a:rPr>
              <a:t>Вправа </a:t>
            </a:r>
            <a:r>
              <a:rPr lang="uk-UA" sz="2000" b="1" dirty="0">
                <a:solidFill>
                  <a:srgbClr val="FFC000"/>
                </a:solidFill>
              </a:rPr>
              <a:t>«Згадаємо основне».</a:t>
            </a:r>
            <a:endParaRPr lang="ru-RU" sz="2000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3" name="Рисунок 2" descr="1333359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run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62377"/>
            <a:ext cx="4466629" cy="349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2060848"/>
            <a:ext cx="8843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Опрацювати параграф 42</a:t>
            </a:r>
          </a:p>
          <a:p>
            <a:r>
              <a:rPr lang="uk-UA" sz="4800" b="1" i="1" dirty="0" smtClean="0">
                <a:solidFill>
                  <a:srgbClr val="002060"/>
                </a:solidFill>
              </a:rPr>
              <a:t>Виконати завдання в зошиті на ст.80-81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32656"/>
            <a:ext cx="92525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 500 років тому в імператорському саду в центрі Пекіна було зведено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чудовий  пам’ятник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камені було написано: «Ця споруда побудована у 1421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епоху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династії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Мін». Пам’ятник являв собою квадратний майданчик 6 ´ 6 м,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складався із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насипаних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 різного кольору та походження. У центрі —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жовте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з ґрунту,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характерного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території Китаю. На сході — блакитний ґрунт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символізує заболочені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рисових полів), на заході — білі (світлі пустельні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північно-західного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Китаю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півночі — чорний ґрунт (чорнозем). Усі ці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кольорів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імператору.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—Чи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здогадались ви, що означає цей пам’ятник? (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 імператорської влади, </a:t>
            </a: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 Китаю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324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Згадаймо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родючий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літосфери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утворився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складу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гумус, вода,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Рисунок 2" descr="3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3456384" cy="230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runt-dlya-rassad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005065"/>
            <a:ext cx="3553830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0483" y="1963872"/>
            <a:ext cx="347527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8299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/>
              <a:t>Завдяки</a:t>
            </a:r>
            <a:r>
              <a:rPr lang="ru-RU" sz="2000" b="1" dirty="0"/>
              <a:t> </a:t>
            </a:r>
            <a:r>
              <a:rPr lang="ru-RU" sz="2000" b="1" dirty="0" err="1"/>
              <a:t>наявності</a:t>
            </a:r>
            <a:r>
              <a:rPr lang="ru-RU" sz="2000" b="1" dirty="0"/>
              <a:t> </a:t>
            </a:r>
            <a:r>
              <a:rPr lang="ru-RU" sz="2000" b="1" dirty="0" err="1"/>
              <a:t>вологи</a:t>
            </a:r>
            <a:r>
              <a:rPr lang="ru-RU" sz="2000" b="1" dirty="0"/>
              <a:t> у </a:t>
            </a:r>
            <a:r>
              <a:rPr lang="ru-RU" sz="2000" b="1" dirty="0" err="1"/>
              <a:t>ґрунті</a:t>
            </a:r>
            <a:r>
              <a:rPr lang="ru-RU" sz="2000" b="1" dirty="0"/>
              <a:t> </a:t>
            </a:r>
            <a:r>
              <a:rPr lang="ru-RU" sz="2000" b="1" dirty="0" err="1"/>
              <a:t>різноманітні</a:t>
            </a:r>
            <a:r>
              <a:rPr lang="ru-RU" sz="2000" b="1" dirty="0"/>
              <a:t> </a:t>
            </a:r>
            <a:r>
              <a:rPr lang="ru-RU" sz="2000" b="1" dirty="0" err="1"/>
              <a:t>організми</a:t>
            </a:r>
            <a:r>
              <a:rPr lang="ru-RU" sz="2000" b="1" dirty="0"/>
              <a:t> </a:t>
            </a:r>
            <a:r>
              <a:rPr lang="ru-RU" sz="2000" b="1" dirty="0" err="1"/>
              <a:t>можуть</a:t>
            </a:r>
            <a:r>
              <a:rPr lang="ru-RU" sz="2000" b="1" dirty="0"/>
              <a:t> </a:t>
            </a:r>
            <a:r>
              <a:rPr lang="ru-RU" sz="2000" b="1" dirty="0" err="1"/>
              <a:t>легше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переживати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посушливий</a:t>
            </a:r>
            <a:r>
              <a:rPr lang="ru-RU" sz="2000" b="1" dirty="0" smtClean="0"/>
              <a:t> </a:t>
            </a:r>
            <a:r>
              <a:rPr lang="ru-RU" sz="2000" b="1" dirty="0" err="1"/>
              <a:t>період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482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/>
              <a:t>Також</a:t>
            </a:r>
            <a:r>
              <a:rPr lang="ru-RU" sz="2000" b="1" dirty="0"/>
              <a:t> характерною </a:t>
            </a:r>
            <a:r>
              <a:rPr lang="ru-RU" sz="2000" b="1" dirty="0" err="1"/>
              <a:t>рисою</a:t>
            </a:r>
            <a:r>
              <a:rPr lang="ru-RU" sz="2000" b="1" dirty="0"/>
              <a:t> </a:t>
            </a:r>
            <a:r>
              <a:rPr lang="ru-RU" sz="2000" b="1" dirty="0" err="1"/>
              <a:t>ґрунту</a:t>
            </a:r>
            <a:r>
              <a:rPr lang="ru-RU" sz="2000" b="1" dirty="0"/>
              <a:t> як </a:t>
            </a:r>
            <a:r>
              <a:rPr lang="ru-RU" sz="2000" b="1" dirty="0" err="1"/>
              <a:t>середовища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 </a:t>
            </a:r>
            <a:r>
              <a:rPr lang="ru-RU" sz="2000" b="1" dirty="0" err="1"/>
              <a:t>є</a:t>
            </a:r>
            <a:r>
              <a:rPr lang="ru-RU" sz="2000" b="1" dirty="0"/>
              <a:t> </a:t>
            </a:r>
            <a:r>
              <a:rPr lang="ru-RU" sz="2000" b="1" dirty="0" err="1"/>
              <a:t>порівняно</a:t>
            </a:r>
            <a:r>
              <a:rPr lang="ru-RU" sz="2000" b="1" dirty="0"/>
              <a:t> </a:t>
            </a:r>
            <a:r>
              <a:rPr lang="ru-RU" sz="2000" b="1" dirty="0" err="1"/>
              <a:t>невелике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i="1" dirty="0" err="1" smtClean="0">
                <a:solidFill>
                  <a:srgbClr val="C00000"/>
                </a:solidFill>
              </a:rPr>
              <a:t>коливання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добових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і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річних</a:t>
            </a:r>
            <a:r>
              <a:rPr lang="ru-RU" sz="2000" b="1" i="1" dirty="0">
                <a:solidFill>
                  <a:srgbClr val="C00000"/>
                </a:solidFill>
              </a:rPr>
              <a:t> температур </a:t>
            </a:r>
            <a:r>
              <a:rPr lang="ru-RU" sz="2000" b="1" dirty="0"/>
              <a:t>(на </a:t>
            </a:r>
            <a:r>
              <a:rPr lang="ru-RU" sz="2000" b="1" dirty="0" err="1"/>
              <a:t>глибині</a:t>
            </a:r>
            <a:r>
              <a:rPr lang="ru-RU" sz="2000" b="1" dirty="0"/>
              <a:t> </a:t>
            </a:r>
            <a:r>
              <a:rPr lang="ru-RU" sz="2000" b="1" dirty="0" err="1"/>
              <a:t>понад</a:t>
            </a:r>
            <a:r>
              <a:rPr lang="ru-RU" sz="2000" b="1" dirty="0"/>
              <a:t> 2 м </a:t>
            </a:r>
            <a:r>
              <a:rPr lang="ru-RU" sz="2000" b="1" dirty="0" err="1"/>
              <a:t>сезонні</a:t>
            </a:r>
            <a:r>
              <a:rPr lang="ru-RU" sz="2000" b="1" dirty="0"/>
              <a:t> </a:t>
            </a:r>
            <a:r>
              <a:rPr lang="ru-RU" sz="2000" b="1" dirty="0" err="1"/>
              <a:t>коливання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температури</a:t>
            </a:r>
            <a:r>
              <a:rPr lang="ru-RU" sz="2000" b="1" dirty="0" smtClean="0"/>
              <a:t> </a:t>
            </a:r>
            <a:r>
              <a:rPr lang="ru-RU" sz="2000" b="1" dirty="0" err="1"/>
              <a:t>взагалі</a:t>
            </a:r>
            <a:r>
              <a:rPr lang="ru-RU" sz="2000" b="1" dirty="0"/>
              <a:t> </a:t>
            </a:r>
            <a:r>
              <a:rPr lang="ru-RU" sz="2000" b="1" dirty="0" err="1"/>
              <a:t>майже</a:t>
            </a:r>
            <a:r>
              <a:rPr lang="ru-RU" sz="2000" b="1" dirty="0"/>
              <a:t> не </a:t>
            </a:r>
            <a:r>
              <a:rPr lang="ru-RU" sz="2000" b="1" dirty="0" err="1"/>
              <a:t>відчуваються</a:t>
            </a:r>
            <a:r>
              <a:rPr lang="ru-RU" sz="2000" b="1" dirty="0"/>
              <a:t>).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дає</a:t>
            </a:r>
            <a:r>
              <a:rPr lang="ru-RU" sz="2000" b="1" dirty="0"/>
              <a:t> </a:t>
            </a:r>
            <a:r>
              <a:rPr lang="ru-RU" sz="2000" b="1" dirty="0" err="1"/>
              <a:t>можливість</a:t>
            </a:r>
            <a:r>
              <a:rPr lang="ru-RU" sz="2000" b="1" dirty="0"/>
              <a:t> </a:t>
            </a:r>
            <a:r>
              <a:rPr lang="ru-RU" sz="2000" b="1" dirty="0" err="1"/>
              <a:t>наземним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організмам</a:t>
            </a:r>
            <a:r>
              <a:rPr lang="ru-RU" sz="2000" b="1" dirty="0" smtClean="0"/>
              <a:t> </a:t>
            </a:r>
            <a:r>
              <a:rPr lang="ru-RU" sz="2000" b="1" dirty="0" err="1"/>
              <a:t>мігрувати</a:t>
            </a:r>
            <a:r>
              <a:rPr lang="ru-RU" sz="2000" b="1" dirty="0"/>
              <a:t> в </a:t>
            </a:r>
            <a:r>
              <a:rPr lang="ru-RU" sz="2000" b="1" dirty="0" err="1"/>
              <a:t>товщу</a:t>
            </a:r>
            <a:r>
              <a:rPr lang="ru-RU" sz="2000" b="1" dirty="0"/>
              <a:t> </a:t>
            </a:r>
            <a:r>
              <a:rPr lang="ru-RU" sz="2000" b="1" dirty="0" err="1"/>
              <a:t>ґрунту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перебувати</a:t>
            </a:r>
            <a:r>
              <a:rPr lang="ru-RU" sz="2000" b="1" dirty="0"/>
              <a:t> там в активному </a:t>
            </a:r>
            <a:r>
              <a:rPr lang="ru-RU" sz="2000" b="1" dirty="0" err="1"/>
              <a:t>стані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в </a:t>
            </a:r>
            <a:r>
              <a:rPr lang="ru-RU" sz="2000" b="1" dirty="0" err="1"/>
              <a:t>стані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заціпеніння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сплячки</a:t>
            </a:r>
            <a:r>
              <a:rPr lang="ru-RU" sz="2000" b="1" dirty="0"/>
              <a:t>) у </a:t>
            </a:r>
            <a:r>
              <a:rPr lang="ru-RU" sz="2000" b="1" dirty="0" err="1"/>
              <a:t>період</a:t>
            </a:r>
            <a:r>
              <a:rPr lang="ru-RU" sz="2000" b="1" dirty="0"/>
              <a:t> </a:t>
            </a:r>
            <a:r>
              <a:rPr lang="ru-RU" sz="2000" b="1" dirty="0" err="1"/>
              <a:t>низьких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підвищених</a:t>
            </a:r>
            <a:r>
              <a:rPr lang="ru-RU" sz="2000" b="1" dirty="0"/>
              <a:t> температур. </a:t>
            </a:r>
          </a:p>
        </p:txBody>
      </p:sp>
      <p:pic>
        <p:nvPicPr>
          <p:cNvPr id="1026" name="Picture 2" descr="http://club.foto.ru/gallery/images/photo/2009/08/13/140513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" y="2687247"/>
            <a:ext cx="3202882" cy="210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omyak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292180"/>
            <a:ext cx="3456384" cy="256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ichinka1-300x1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708919"/>
            <a:ext cx="3203848" cy="212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22117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У </a:t>
            </a:r>
            <a:r>
              <a:rPr lang="ru-RU" sz="2000" b="1" dirty="0" err="1"/>
              <a:t>ґрунті</a:t>
            </a:r>
            <a:r>
              <a:rPr lang="ru-RU" sz="2000" b="1" dirty="0"/>
              <a:t> </a:t>
            </a:r>
            <a:r>
              <a:rPr lang="ru-RU" sz="2000" b="1" dirty="0" err="1"/>
              <a:t>є</a:t>
            </a:r>
            <a:r>
              <a:rPr lang="ru-RU" sz="2000" b="1" dirty="0"/>
              <a:t> </a:t>
            </a:r>
            <a:r>
              <a:rPr lang="ru-RU" sz="2000" b="1" dirty="0" err="1"/>
              <a:t>значні</a:t>
            </a:r>
            <a:r>
              <a:rPr lang="ru-RU" sz="2000" b="1" dirty="0"/>
              <a:t> запаси </a:t>
            </a:r>
            <a:r>
              <a:rPr lang="ru-RU" sz="2000" b="1" dirty="0" err="1"/>
              <a:t>органічних</a:t>
            </a:r>
            <a:r>
              <a:rPr lang="ru-RU" sz="2000" b="1" dirty="0"/>
              <a:t> </a:t>
            </a:r>
            <a:r>
              <a:rPr lang="ru-RU" sz="2000" b="1" dirty="0" err="1"/>
              <a:t>речовин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створюють</a:t>
            </a:r>
            <a:r>
              <a:rPr lang="ru-RU" sz="2000" b="1" dirty="0"/>
              <a:t> </a:t>
            </a:r>
            <a:r>
              <a:rPr lang="ru-RU" sz="2000" b="1" dirty="0" err="1"/>
              <a:t>кормову</a:t>
            </a:r>
            <a:r>
              <a:rPr lang="ru-RU" sz="2000" b="1" dirty="0"/>
              <a:t> базу для </a:t>
            </a:r>
            <a:endParaRPr lang="ru-RU" sz="2000" b="1" dirty="0" smtClean="0"/>
          </a:p>
          <a:p>
            <a:r>
              <a:rPr lang="ru-RU" sz="2000" b="1" dirty="0" err="1" smtClean="0"/>
              <a:t>різноманітних</a:t>
            </a:r>
            <a:r>
              <a:rPr lang="ru-RU" sz="2000" b="1" dirty="0" smtClean="0"/>
              <a:t> </a:t>
            </a:r>
            <a:r>
              <a:rPr lang="ru-RU" sz="2000" b="1" dirty="0" err="1"/>
              <a:t>організмів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Ґрунт</a:t>
            </a:r>
            <a:r>
              <a:rPr lang="ru-RU" sz="2000" b="1" dirty="0"/>
              <a:t> густо заселений </a:t>
            </a:r>
            <a:r>
              <a:rPr lang="ru-RU" sz="2000" b="1" dirty="0" err="1"/>
              <a:t>різними</a:t>
            </a:r>
            <a:r>
              <a:rPr lang="ru-RU" sz="2000" b="1" dirty="0"/>
              <a:t> </a:t>
            </a:r>
            <a:r>
              <a:rPr lang="ru-RU" sz="2000" b="1" dirty="0" err="1"/>
              <a:t>тваринами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мікроорганізмами</a:t>
            </a:r>
            <a:r>
              <a:rPr lang="ru-RU" sz="2000" b="1" dirty="0"/>
              <a:t>, </a:t>
            </a:r>
            <a:r>
              <a:rPr lang="ru-RU" sz="2000" b="1" dirty="0" err="1"/>
              <a:t>хоча</a:t>
            </a:r>
            <a:r>
              <a:rPr lang="ru-RU" sz="2000" b="1" dirty="0"/>
              <a:t>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залишається</a:t>
            </a:r>
            <a:r>
              <a:rPr lang="ru-RU" sz="2000" b="1" dirty="0" smtClean="0"/>
              <a:t> при </a:t>
            </a:r>
            <a:r>
              <a:rPr lang="ru-RU" sz="2000" b="1" dirty="0" err="1"/>
              <a:t>цьому</a:t>
            </a:r>
            <a:r>
              <a:rPr lang="ru-RU" sz="2000" b="1" dirty="0"/>
              <a:t> </a:t>
            </a:r>
            <a:r>
              <a:rPr lang="ru-RU" sz="2000" b="1" dirty="0" err="1"/>
              <a:t>основним</a:t>
            </a:r>
            <a:r>
              <a:rPr lang="ru-RU" sz="2000" b="1" dirty="0"/>
              <a:t> </a:t>
            </a:r>
            <a:r>
              <a:rPr lang="ru-RU" sz="2000" b="1" dirty="0" err="1"/>
              <a:t>життєвим</a:t>
            </a:r>
            <a:r>
              <a:rPr lang="ru-RU" sz="2000" b="1" dirty="0"/>
              <a:t> субстратом для </a:t>
            </a:r>
            <a:r>
              <a:rPr lang="ru-RU" sz="2000" b="1" dirty="0" err="1"/>
              <a:t>рослин</a:t>
            </a:r>
            <a:r>
              <a:rPr lang="ru-RU" sz="2000" b="1" dirty="0"/>
              <a:t>. </a:t>
            </a:r>
            <a:r>
              <a:rPr lang="ru-RU" sz="2000" b="1" dirty="0" err="1"/>
              <a:t>Приблизно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smtClean="0">
                <a:solidFill>
                  <a:srgbClr val="FFC000"/>
                </a:solidFill>
              </a:rPr>
              <a:t>90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ru-RU" sz="2000" b="1" dirty="0">
                <a:solidFill>
                  <a:srgbClr val="FFC000"/>
                </a:solidFill>
              </a:rPr>
              <a:t>%</a:t>
            </a:r>
            <a:r>
              <a:rPr lang="ru-RU" sz="2000" b="1" dirty="0"/>
              <a:t> </a:t>
            </a:r>
            <a:r>
              <a:rPr lang="ru-RU" sz="2000" b="1" dirty="0" err="1"/>
              <a:t>видів</a:t>
            </a:r>
            <a:r>
              <a:rPr lang="ru-RU" sz="2000" b="1" dirty="0"/>
              <a:t> комах </a:t>
            </a:r>
            <a:r>
              <a:rPr lang="ru-RU" sz="2000" b="1" dirty="0" smtClean="0"/>
              <a:t>на </a:t>
            </a:r>
            <a:r>
              <a:rPr lang="ru-RU" sz="2000" b="1" dirty="0"/>
              <a:t>тих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стадіях</a:t>
            </a:r>
            <a:r>
              <a:rPr lang="ru-RU" sz="2000" b="1" dirty="0"/>
              <a:t> </a:t>
            </a:r>
            <a:r>
              <a:rPr lang="ru-RU" sz="2000" b="1" dirty="0" err="1"/>
              <a:t>свого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пов’язані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ґрунтом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 smtClean="0"/>
              <a:t>Особливо </a:t>
            </a:r>
            <a:r>
              <a:rPr lang="ru-RU" sz="2000" b="1" dirty="0" err="1"/>
              <a:t>багато</a:t>
            </a:r>
            <a:r>
              <a:rPr lang="ru-RU" sz="2000" b="1" dirty="0"/>
              <a:t> у </a:t>
            </a:r>
            <a:r>
              <a:rPr lang="ru-RU" sz="2000" b="1" dirty="0" err="1" smtClean="0"/>
              <a:t>ґрунті</a:t>
            </a:r>
            <a:r>
              <a:rPr lang="ru-RU" sz="2000" b="1" dirty="0" smtClean="0"/>
              <a:t> </a:t>
            </a:r>
            <a:r>
              <a:rPr lang="ru-RU" sz="2000" b="1" dirty="0" err="1"/>
              <a:t>найпростіших</a:t>
            </a:r>
            <a:r>
              <a:rPr lang="ru-RU" sz="2000" b="1" dirty="0"/>
              <a:t> та </a:t>
            </a:r>
            <a:r>
              <a:rPr lang="ru-RU" sz="2000" b="1" dirty="0" err="1"/>
              <a:t>червів</a:t>
            </a:r>
            <a:r>
              <a:rPr lang="ru-RU" sz="2000" b="1" dirty="0"/>
              <a:t>, </a:t>
            </a:r>
            <a:r>
              <a:rPr lang="ru-RU" sz="2000" b="1" dirty="0" err="1"/>
              <a:t>хоча</a:t>
            </a:r>
            <a:r>
              <a:rPr lang="ru-RU" sz="2000" b="1" dirty="0"/>
              <a:t> </a:t>
            </a:r>
            <a:r>
              <a:rPr lang="ru-RU" sz="2000" b="1" dirty="0" err="1"/>
              <a:t>ґрунт</a:t>
            </a:r>
            <a:r>
              <a:rPr lang="ru-RU" sz="2000" b="1" dirty="0"/>
              <a:t> став </a:t>
            </a:r>
            <a:r>
              <a:rPr lang="ru-RU" sz="2000" b="1" dirty="0" err="1"/>
              <a:t>місцем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існування</a:t>
            </a:r>
            <a:r>
              <a:rPr lang="ru-RU" sz="2000" b="1" dirty="0" smtClean="0"/>
              <a:t> </a:t>
            </a:r>
            <a:r>
              <a:rPr lang="ru-RU" sz="2000" b="1" dirty="0"/>
              <a:t>не </a:t>
            </a:r>
            <a:r>
              <a:rPr lang="ru-RU" sz="2000" b="1" dirty="0" err="1"/>
              <a:t>лише</a:t>
            </a:r>
            <a:r>
              <a:rPr lang="ru-RU" sz="2000" b="1" dirty="0"/>
              <a:t> для </a:t>
            </a:r>
            <a:r>
              <a:rPr lang="ru-RU" sz="2000" b="1" dirty="0" err="1" smtClean="0"/>
              <a:t>безхребетних</a:t>
            </a:r>
            <a:r>
              <a:rPr lang="ru-RU" sz="2000" b="1" dirty="0"/>
              <a:t>. У </a:t>
            </a:r>
            <a:r>
              <a:rPr lang="ru-RU" sz="2000" b="1" dirty="0" err="1"/>
              <a:t>земляних</a:t>
            </a:r>
            <a:r>
              <a:rPr lang="ru-RU" sz="2000" b="1" dirty="0"/>
              <a:t> </a:t>
            </a:r>
            <a:r>
              <a:rPr lang="ru-RU" sz="2000" b="1" dirty="0" err="1"/>
              <a:t>сховищах</a:t>
            </a:r>
            <a:r>
              <a:rPr lang="ru-RU" sz="2000" b="1" dirty="0"/>
              <a:t> </a:t>
            </a:r>
            <a:r>
              <a:rPr lang="ru-RU" sz="2000" b="1" dirty="0" err="1"/>
              <a:t>багато</a:t>
            </a:r>
            <a:r>
              <a:rPr lang="ru-RU" sz="2000" b="1" dirty="0"/>
              <a:t> </a:t>
            </a:r>
            <a:r>
              <a:rPr lang="ru-RU" sz="2000" b="1" dirty="0" err="1"/>
              <a:t>хребетних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виводить</a:t>
            </a:r>
            <a:r>
              <a:rPr lang="ru-RU" sz="2000" b="1" dirty="0" smtClean="0"/>
              <a:t> </a:t>
            </a:r>
            <a:r>
              <a:rPr lang="ru-RU" sz="2000" b="1" dirty="0" err="1"/>
              <a:t>нове</a:t>
            </a:r>
            <a:r>
              <a:rPr lang="ru-RU" sz="2000" b="1" dirty="0"/>
              <a:t> потомство </a:t>
            </a:r>
            <a:r>
              <a:rPr lang="ru-RU" sz="2000" b="1" dirty="0" smtClean="0"/>
              <a:t>(</a:t>
            </a:r>
            <a:r>
              <a:rPr lang="ru-RU" sz="2000" b="1" dirty="0" err="1"/>
              <a:t>земноводні</a:t>
            </a:r>
            <a:r>
              <a:rPr lang="ru-RU" sz="2000" b="1" dirty="0"/>
              <a:t>, птахи, </a:t>
            </a:r>
            <a:r>
              <a:rPr lang="ru-RU" sz="2000" b="1" dirty="0" err="1"/>
              <a:t>ссавці</a:t>
            </a:r>
            <a:r>
              <a:rPr lang="ru-RU" sz="2000" b="1" dirty="0"/>
              <a:t>).</a:t>
            </a:r>
          </a:p>
          <a:p>
            <a:endParaRPr lang="ru-RU" dirty="0"/>
          </a:p>
        </p:txBody>
      </p:sp>
      <p:pic>
        <p:nvPicPr>
          <p:cNvPr id="3" name="Рисунок 2" descr="Grunt_dlya_baklazhanov_podgotovka_i_obezzarazhivanie_pochvi_pered_visadkoj_rassadi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5"/>
            <a:ext cx="326070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naliz_pochv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462016"/>
            <a:ext cx="3593976" cy="239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-0-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7837" y="2636912"/>
            <a:ext cx="306956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4310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Кроти, утворюючи в ґрунті численні ходи, розпушують ґрунт, поліпшують його </a:t>
            </a:r>
            <a:endParaRPr lang="uk-UA" sz="2000" b="1" dirty="0" smtClean="0"/>
          </a:p>
          <a:p>
            <a:r>
              <a:rPr lang="uk-UA" sz="2000" b="1" dirty="0" smtClean="0"/>
              <a:t>фізичні </a:t>
            </a:r>
            <a:r>
              <a:rPr lang="uk-UA" sz="2000" b="1" dirty="0"/>
              <a:t>й водні властивості. У земляних нірках гніздяться берегові ластівки, </a:t>
            </a:r>
            <a:endParaRPr lang="uk-UA" sz="2000" b="1" dirty="0" smtClean="0"/>
          </a:p>
          <a:p>
            <a:r>
              <a:rPr lang="uk-UA" sz="2000" b="1" dirty="0" smtClean="0"/>
              <a:t>рибалочки</a:t>
            </a:r>
            <a:r>
              <a:rPr lang="uk-UA" sz="2000" b="1" dirty="0"/>
              <a:t>, бджолоїдки. Ґрунтові тварини, які харчуються мертвими органічними </a:t>
            </a:r>
            <a:endParaRPr lang="uk-UA" sz="2000" b="1" dirty="0" smtClean="0"/>
          </a:p>
          <a:p>
            <a:r>
              <a:rPr lang="uk-UA" sz="2000" b="1" dirty="0" smtClean="0"/>
              <a:t>речовинами</a:t>
            </a:r>
            <a:r>
              <a:rPr lang="uk-UA" sz="2000" b="1" dirty="0"/>
              <a:t>, що розкладаються, збагачують ґрунт органічними сполуками, таким </a:t>
            </a:r>
            <a:endParaRPr lang="uk-UA" sz="2000" b="1" dirty="0" smtClean="0"/>
          </a:p>
          <a:p>
            <a:r>
              <a:rPr lang="uk-UA" sz="2000" b="1" dirty="0" smtClean="0"/>
              <a:t>чином </a:t>
            </a:r>
            <a:r>
              <a:rPr lang="uk-UA" sz="2000" b="1" dirty="0"/>
              <a:t>прискорюючи розклад і загальний кругообіг речовин, поліпшують його </a:t>
            </a:r>
            <a:endParaRPr lang="uk-UA" sz="2000" b="1" dirty="0" smtClean="0"/>
          </a:p>
          <a:p>
            <a:r>
              <a:rPr lang="uk-UA" sz="2000" b="1" dirty="0" smtClean="0"/>
              <a:t>фізичні </a:t>
            </a:r>
            <a:r>
              <a:rPr lang="uk-UA" sz="2000" b="1" dirty="0"/>
              <a:t>властивості: структуру, водопроникність, аерацію — умови мінерального </a:t>
            </a:r>
            <a:r>
              <a:rPr lang="uk-UA" sz="2000" b="1" dirty="0" smtClean="0"/>
              <a:t>і</a:t>
            </a:r>
          </a:p>
          <a:p>
            <a:r>
              <a:rPr lang="uk-UA" sz="2000" b="1" dirty="0" smtClean="0"/>
              <a:t> </a:t>
            </a:r>
            <a:r>
              <a:rPr lang="uk-UA" sz="2000" b="1" dirty="0"/>
              <a:t>водного живлення, росту і кореневого дихання рослин</a:t>
            </a:r>
            <a:endParaRPr lang="ru-RU" sz="2000" b="1" dirty="0"/>
          </a:p>
        </p:txBody>
      </p:sp>
      <p:pic>
        <p:nvPicPr>
          <p:cNvPr id="3" name="Рисунок 2" descr="deefd35f4abc9f5be594d0f1522a87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3168352" cy="231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abrus-tenebrioides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0242" y="2564904"/>
            <a:ext cx="317682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roti_i_zemlerojki_kak_borotsya_s_vreditelya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429125"/>
            <a:ext cx="333375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46900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Мікроскопічні організми (бактерії, зелені водорості, гриби, найпростіші </a:t>
            </a:r>
            <a:endParaRPr lang="uk-UA" sz="2000" b="1" dirty="0" smtClean="0"/>
          </a:p>
          <a:p>
            <a:r>
              <a:rPr lang="uk-UA" sz="2000" b="1" dirty="0" smtClean="0"/>
              <a:t>одноклітинні</a:t>
            </a:r>
            <a:r>
              <a:rPr lang="uk-UA" sz="2000" b="1" dirty="0"/>
              <a:t>). </a:t>
            </a:r>
            <a:endParaRPr lang="uk-UA" sz="2000" b="1" dirty="0" smtClean="0"/>
          </a:p>
          <a:p>
            <a:r>
              <a:rPr lang="uk-UA" sz="2000" b="1" dirty="0" smtClean="0"/>
              <a:t>Ці </a:t>
            </a:r>
            <a:r>
              <a:rPr lang="uk-UA" sz="2000" b="1" dirty="0"/>
              <a:t>організми не можна побачити неозброєним оком, вони існують у порах ґрунту. </a:t>
            </a:r>
            <a:endParaRPr lang="uk-UA" sz="2000" b="1" dirty="0" smtClean="0"/>
          </a:p>
          <a:p>
            <a:r>
              <a:rPr lang="uk-UA" sz="2000" b="1" dirty="0" smtClean="0"/>
              <a:t>Деякі </a:t>
            </a:r>
            <a:r>
              <a:rPr lang="uk-UA" sz="2000" b="1" dirty="0"/>
              <a:t>з них дихають киснем, інші — </a:t>
            </a:r>
            <a:r>
              <a:rPr lang="uk-UA" sz="2000" b="1" dirty="0" err="1"/>
              <a:t>безкиснево</a:t>
            </a:r>
            <a:r>
              <a:rPr lang="uk-UA" sz="2000" b="1" dirty="0"/>
              <a:t>. Їхньою особливістю є те, що вони </a:t>
            </a:r>
            <a:endParaRPr lang="uk-UA" sz="2000" b="1" dirty="0" smtClean="0"/>
          </a:p>
          <a:p>
            <a:r>
              <a:rPr lang="uk-UA" sz="2000" b="1" dirty="0" smtClean="0"/>
              <a:t>можуть </a:t>
            </a:r>
            <a:r>
              <a:rPr lang="uk-UA" sz="2000" b="1" dirty="0"/>
              <a:t>висихати, а з відновленням достатньої вологості знову оживають. </a:t>
            </a:r>
            <a:endParaRPr lang="uk-UA" sz="2000" b="1" dirty="0" smtClean="0"/>
          </a:p>
          <a:p>
            <a:r>
              <a:rPr lang="uk-UA" sz="2000" b="1" dirty="0" smtClean="0"/>
              <a:t>Мікроорганізми </a:t>
            </a:r>
            <a:r>
              <a:rPr lang="uk-UA" sz="2000" b="1" dirty="0"/>
              <a:t>є поживою для тварин.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3" name="Рисунок 2" descr="Vodorosl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03694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3106" y="4265712"/>
            <a:ext cx="355089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valstietis.lt/var/ezwebin_site/storage/images/naudinga/mazosios-gudrybes/oras-ir-kenkejai/23035-1-lit-LT/Oras-ir-kenkejai_img_newsarticle560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627784" y="2060848"/>
            <a:ext cx="33284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54671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Дрібні організми, які легко витягуються з ґрунту і самостійно рухаються (нематоди, </a:t>
            </a:r>
            <a:endParaRPr lang="uk-UA" sz="2000" b="1" dirty="0" smtClean="0"/>
          </a:p>
          <a:p>
            <a:r>
              <a:rPr lang="uk-UA" sz="2000" b="1" dirty="0" smtClean="0"/>
              <a:t>кліщі</a:t>
            </a:r>
            <a:r>
              <a:rPr lang="uk-UA" sz="2000" b="1" dirty="0"/>
              <a:t>, дрібні личинки комах, </a:t>
            </a:r>
            <a:r>
              <a:rPr lang="uk-UA" sz="2000" b="1" dirty="0" err="1"/>
              <a:t>ногохвостки</a:t>
            </a:r>
            <a:r>
              <a:rPr lang="uk-UA" sz="2000" b="1" dirty="0"/>
              <a:t> тощо). Вони дуже численні, харчуються </a:t>
            </a:r>
            <a:endParaRPr lang="uk-UA" sz="2000" b="1" dirty="0" smtClean="0"/>
          </a:p>
          <a:p>
            <a:r>
              <a:rPr lang="uk-UA" sz="2000" b="1" dirty="0" smtClean="0"/>
              <a:t>мікроорганізмами</a:t>
            </a:r>
            <a:r>
              <a:rPr lang="uk-UA" sz="2000" b="1" dirty="0"/>
              <a:t>. Користуються природними порожнинами в ґрунті, самі не </a:t>
            </a:r>
            <a:endParaRPr lang="uk-UA" sz="2000" b="1" dirty="0" smtClean="0"/>
          </a:p>
          <a:p>
            <a:r>
              <a:rPr lang="uk-UA" sz="2000" b="1" dirty="0"/>
              <a:t>р</a:t>
            </a:r>
            <a:r>
              <a:rPr lang="uk-UA" sz="2000" b="1" dirty="0" smtClean="0"/>
              <a:t>иють собі </a:t>
            </a:r>
            <a:r>
              <a:rPr lang="uk-UA" sz="2000" b="1" dirty="0"/>
              <a:t>ходів. При зниженні вологості йдуть углиб. Мають пристосування від </a:t>
            </a:r>
            <a:endParaRPr lang="uk-UA" sz="2000" b="1" dirty="0" smtClean="0"/>
          </a:p>
          <a:p>
            <a:r>
              <a:rPr lang="uk-UA" sz="2000" b="1" dirty="0" smtClean="0"/>
              <a:t>висихання</a:t>
            </a:r>
            <a:r>
              <a:rPr lang="uk-UA" sz="2000" b="1" dirty="0"/>
              <a:t>: захисні лусочки, суцільний товстий панцир. При наводненні ґрунту ці </a:t>
            </a:r>
            <a:endParaRPr lang="uk-UA" sz="2000" b="1" dirty="0" smtClean="0"/>
          </a:p>
          <a:p>
            <a:r>
              <a:rPr lang="uk-UA" sz="2000" b="1" dirty="0" smtClean="0"/>
              <a:t>організми </a:t>
            </a:r>
            <a:r>
              <a:rPr lang="uk-UA" sz="2000" b="1" dirty="0"/>
              <a:t>перечікують у бульбашках ґрунтового повітря. У таких організмів немає </a:t>
            </a:r>
            <a:endParaRPr lang="uk-UA" sz="2000" b="1" dirty="0" smtClean="0"/>
          </a:p>
          <a:p>
            <a:r>
              <a:rPr lang="uk-UA" sz="2000" b="1" dirty="0" smtClean="0"/>
              <a:t>спеціальних </a:t>
            </a:r>
            <a:r>
              <a:rPr lang="uk-UA" sz="2000" b="1" dirty="0"/>
              <a:t>пристосувань до риття ґрунту. Вони повзають по стінках ґрунтових </a:t>
            </a:r>
            <a:endParaRPr lang="uk-UA" sz="2000" b="1" dirty="0" smtClean="0"/>
          </a:p>
          <a:p>
            <a:r>
              <a:rPr lang="uk-UA" sz="2000" b="1" dirty="0" smtClean="0"/>
              <a:t>порожнин </a:t>
            </a:r>
            <a:r>
              <a:rPr lang="uk-UA" sz="2000" b="1" dirty="0"/>
              <a:t>за допомогою кінцівок або звиваючись. Насичене водяними парами </a:t>
            </a:r>
            <a:endParaRPr lang="uk-UA" sz="2000" b="1" dirty="0" smtClean="0"/>
          </a:p>
          <a:p>
            <a:r>
              <a:rPr lang="uk-UA" sz="2000" b="1" dirty="0" smtClean="0"/>
              <a:t>ґрунтове </a:t>
            </a:r>
            <a:r>
              <a:rPr lang="uk-UA" sz="2000" b="1" dirty="0"/>
              <a:t>повітря дозволяє їм дихати через покриви. Такі тварини дуже чутливі </a:t>
            </a:r>
            <a:r>
              <a:rPr lang="uk-UA" sz="2000" b="1" dirty="0" smtClean="0"/>
              <a:t>до</a:t>
            </a:r>
          </a:p>
          <a:p>
            <a:r>
              <a:rPr lang="uk-UA" sz="2000" b="1" dirty="0" smtClean="0"/>
              <a:t> </a:t>
            </a:r>
            <a:r>
              <a:rPr lang="uk-UA" sz="2000" b="1" dirty="0"/>
              <a:t>висихання.</a:t>
            </a:r>
            <a:endParaRPr lang="ru-RU" sz="2000" b="1" dirty="0"/>
          </a:p>
          <a:p>
            <a:endParaRPr lang="ru-RU" b="1" dirty="0"/>
          </a:p>
        </p:txBody>
      </p:sp>
      <p:pic>
        <p:nvPicPr>
          <p:cNvPr id="3" name="Рисунок 2" descr="968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3672408" cy="307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emko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55295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metod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824537" cy="233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уговий-клі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80928"/>
            <a:ext cx="3024336" cy="314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ntb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1975" y="548680"/>
            <a:ext cx="408403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7917" y="3789040"/>
            <a:ext cx="5028051" cy="282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824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</dc:creator>
  <cp:lastModifiedBy>Админ</cp:lastModifiedBy>
  <cp:revision>22</cp:revision>
  <dcterms:created xsi:type="dcterms:W3CDTF">2018-04-18T09:51:03Z</dcterms:created>
  <dcterms:modified xsi:type="dcterms:W3CDTF">2020-04-30T17:32:23Z</dcterms:modified>
</cp:coreProperties>
</file>