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256" r:id="rId3"/>
    <p:sldId id="295" r:id="rId4"/>
    <p:sldId id="298" r:id="rId5"/>
    <p:sldId id="299" r:id="rId6"/>
    <p:sldId id="300" r:id="rId7"/>
    <p:sldId id="302" r:id="rId8"/>
    <p:sldId id="309" r:id="rId9"/>
    <p:sldId id="312" r:id="rId10"/>
    <p:sldId id="310" r:id="rId11"/>
    <p:sldId id="313" r:id="rId12"/>
    <p:sldId id="311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6" autoAdjust="0"/>
    <p:restoredTop sz="94660"/>
  </p:normalViewPr>
  <p:slideViewPr>
    <p:cSldViewPr>
      <p:cViewPr>
        <p:scale>
          <a:sx n="76" d="100"/>
          <a:sy n="76" d="100"/>
        </p:scale>
        <p:origin x="-1026" y="-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ABC15F1-9434-4AE0-A7A1-EB60C86085B3}" type="datetimeFigureOut">
              <a:rPr lang="ru-RU"/>
              <a:pPr>
                <a:defRPr/>
              </a:pPr>
              <a:t>14.01.2021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A050FC0-56EC-4736-BD7E-CBE4FBCEB7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 smtClean="0"/>
            </a:lvl1pPr>
          </a:lstStyle>
          <a:p>
            <a:pPr>
              <a:defRPr/>
            </a:pPr>
            <a:fld id="{6587D466-28C6-4FF6-9172-B242599162A7}" type="datetimeFigureOut">
              <a:rPr lang="ru-RU"/>
              <a:pPr>
                <a:defRPr/>
              </a:pPr>
              <a:t>14.01.2021</a:t>
            </a:fld>
            <a:endParaRPr lang="ru-RU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AA1612B-22A3-493B-9720-1FBD97439B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F0B00-2044-46C7-A0C9-11BD642007EB}" type="datetimeFigureOut">
              <a:rPr lang="ru-RU"/>
              <a:pPr>
                <a:defRPr/>
              </a:pPr>
              <a:t>14.01.2021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328E0-2FAE-41ED-A34C-1EE1CB52A4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A4DB1-393A-4F09-8C33-580BF3A6473D}" type="datetimeFigureOut">
              <a:rPr lang="ru-RU"/>
              <a:pPr>
                <a:defRPr/>
              </a:pPr>
              <a:t>14.01.2021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ABE53-63B7-4298-A66B-50198E05AC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7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8C5E4E4-4FEF-4862-8600-B58A13D817CF}" type="datetimeFigureOut">
              <a:rPr lang="uk-UA"/>
              <a:pPr>
                <a:defRPr/>
              </a:pPr>
              <a:t>14.01.2021</a:t>
            </a:fld>
            <a:endParaRPr lang="uk-UA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E39F51F-65C1-4E57-BCAC-C2A537E4DD5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0A37490-018B-49E9-9CEB-E8A4EBFDCCE0}" type="datetimeFigureOut">
              <a:rPr lang="uk-UA"/>
              <a:pPr>
                <a:defRPr/>
              </a:pPr>
              <a:t>14.01.2021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B1AEA8A-6BD6-482B-A868-83F1ECBE542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6D31B1B-2A23-448E-89DE-891F31666DCA}" type="datetimeFigureOut">
              <a:rPr lang="uk-UA"/>
              <a:pPr>
                <a:defRPr/>
              </a:pPr>
              <a:t>14.01.2021</a:t>
            </a:fld>
            <a:endParaRPr lang="uk-UA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31C2270-3AA9-430C-8A00-845B07FAAB9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64AFD98-70E4-4FF1-BAE9-D6EC1458B3F8}" type="datetimeFigureOut">
              <a:rPr lang="uk-UA"/>
              <a:pPr>
                <a:defRPr/>
              </a:pPr>
              <a:t>14.01.2021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68350C-052C-42CC-85BD-1C8486A8527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39923F9-E0E7-4F45-8CFF-AA4E829E78FC}" type="datetimeFigureOut">
              <a:rPr lang="uk-UA"/>
              <a:pPr>
                <a:defRPr/>
              </a:pPr>
              <a:t>14.01.2021</a:t>
            </a:fld>
            <a:endParaRPr lang="uk-U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E9AACB4-447B-4F6E-A9B9-C499CD6B16A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90EBA40-6609-45CE-87F6-61D296B93386}" type="datetimeFigureOut">
              <a:rPr lang="uk-UA"/>
              <a:pPr>
                <a:defRPr/>
              </a:pPr>
              <a:t>14.01.2021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C025B7B-05B3-48A6-97A6-52927D50DB5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ECF7720-CB46-4F24-8205-704C3CF7264C}" type="datetimeFigureOut">
              <a:rPr lang="uk-UA"/>
              <a:pPr>
                <a:defRPr/>
              </a:pPr>
              <a:t>14.01.2021</a:t>
            </a:fld>
            <a:endParaRPr lang="uk-U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48CF5FF-4667-45B8-A493-278F45711D4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17"/>
          <p:cNvSpPr/>
          <p:nvPr/>
        </p:nvSpPr>
        <p:spPr>
          <a:xfrm rot="5400000">
            <a:off x="433388" y="-433388"/>
            <a:ext cx="6858000" cy="77247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CA3F08E-7FA5-4749-9621-3DB7090B3570}" type="datetimeFigureOut">
              <a:rPr lang="uk-UA"/>
              <a:pPr>
                <a:defRPr/>
              </a:pPr>
              <a:t>14.01.2021</a:t>
            </a:fld>
            <a:endParaRPr lang="uk-UA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242852"/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242852"/>
                </a:solidFill>
                <a:latin typeface="+mn-lt"/>
              </a:defRPr>
            </a:lvl1pPr>
          </a:lstStyle>
          <a:p>
            <a:pPr>
              <a:defRPr/>
            </a:pPr>
            <a:fld id="{52EC691E-64CE-404B-8A49-87348E53833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8E0B8-4AF4-4090-A74F-C484C234FBC9}" type="datetimeFigureOut">
              <a:rPr lang="ru-RU"/>
              <a:pPr>
                <a:defRPr/>
              </a:pPr>
              <a:t>14.01.2021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582E8-A2AD-4D99-9FC1-1AC35BCF25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F0DF8F3-8F73-455F-9A73-5BF64F7D6106}" type="datetimeFigureOut">
              <a:rPr lang="uk-UA"/>
              <a:pPr>
                <a:defRPr/>
              </a:pPr>
              <a:t>14.01.2021</a:t>
            </a:fld>
            <a:endParaRPr lang="uk-UA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A3EBD8A-DD69-4E29-A72B-E73B88C35A2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2A766F7-AD72-453D-AC24-81CB42B54E3F}" type="datetimeFigureOut">
              <a:rPr lang="uk-UA"/>
              <a:pPr>
                <a:defRPr/>
              </a:pPr>
              <a:t>14.01.2021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AB0FEEB-7CD0-496F-8ECC-A99F6E2460A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6800686-7AFB-41A6-94C5-34778C39B861}" type="datetimeFigureOut">
              <a:rPr lang="uk-UA"/>
              <a:pPr>
                <a:defRPr/>
              </a:pPr>
              <a:t>14.01.2021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A734F2E-120C-4E36-86A6-95D88E45C4E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D4650-24A8-450C-9A94-3C94EB309F04}" type="datetimeFigureOut">
              <a:rPr lang="ru-RU"/>
              <a:pPr>
                <a:defRPr/>
              </a:pPr>
              <a:t>14.01.2021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1D7A5-6CBB-406E-B2F7-1BCD842770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DEECB-B5F0-4D86-BDA2-0D49E5B778DC}" type="datetimeFigureOut">
              <a:rPr lang="ru-RU"/>
              <a:pPr>
                <a:defRPr/>
              </a:pPr>
              <a:t>14.01.2021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85717-A2EA-4318-8B7E-8B55CA35C4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CF74F-E9FB-4EEF-8FD6-2F0916C4B7E6}" type="datetimeFigureOut">
              <a:rPr lang="ru-RU"/>
              <a:pPr>
                <a:defRPr/>
              </a:pPr>
              <a:t>14.01.2021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AFD8B-43E0-4D19-A707-071629FE44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D9A60-793D-47C9-8720-6E5163A135F0}" type="datetimeFigureOut">
              <a:rPr lang="ru-RU"/>
              <a:pPr>
                <a:defRPr/>
              </a:pPr>
              <a:t>14.01.2021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EE026-3555-400E-AC41-50FDA1CC54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2575C-E170-4F90-9EB3-E133C460E49B}" type="datetimeFigureOut">
              <a:rPr lang="ru-RU"/>
              <a:pPr>
                <a:defRPr/>
              </a:pPr>
              <a:t>14.01.2021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124B5-03F3-49F2-8ADB-CD15322C4A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D9DA3-D85A-4A58-A4B5-5A78E2A5CECB}" type="datetimeFigureOut">
              <a:rPr lang="ru-RU"/>
              <a:pPr>
                <a:defRPr/>
              </a:pPr>
              <a:t>14.01.2021</a:t>
            </a:fld>
            <a:endParaRPr lang="ru-RU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DB67B-2B8A-4535-9AC3-A71BC651F9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FF8A2-1C02-499C-AE76-DBBFF376C243}" type="datetimeFigureOut">
              <a:rPr lang="ru-RU"/>
              <a:pPr>
                <a:defRPr/>
              </a:pPr>
              <a:t>14.01.2021</a:t>
            </a:fld>
            <a:endParaRPr lang="ru-RU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FF54F-FA68-41D5-883B-455F272650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36FB17-BE73-407E-9138-4CA21776A918}" type="datetimeFigureOut">
              <a:rPr lang="ru-RU"/>
              <a:pPr>
                <a:defRPr/>
              </a:pPr>
              <a:t>14.01.2021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BF1FD9-9850-42F2-B47C-459B63F128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96" r:id="rId8"/>
    <p:sldLayoutId id="2147483697" r:id="rId9"/>
    <p:sldLayoutId id="2147483688" r:id="rId10"/>
    <p:sldLayoutId id="214748368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3575050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1588" y="5051425"/>
            <a:ext cx="9145588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31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100138"/>
            <a:ext cx="7521575" cy="357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613" y="5870575"/>
            <a:ext cx="2176462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1EED8AFE-8A07-4CDD-AFFD-F306746CD1CC}" type="datetimeFigureOut">
              <a:rPr lang="uk-UA"/>
              <a:pPr>
                <a:defRPr/>
              </a:pPr>
              <a:t>14.01.2021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8E8A5E83-F19B-494B-90F8-C117126D196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Font typeface="Arial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5300" b="1" dirty="0">
                <a:solidFill>
                  <a:schemeClr val="accent3">
                    <a:lumMod val="75000"/>
                  </a:schemeClr>
                </a:solidFill>
              </a:rPr>
              <a:t>Тема</a:t>
            </a:r>
            <a:r>
              <a:rPr lang="uk-UA" sz="5300" b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r>
              <a:rPr lang="uk-UA" sz="5300" b="1" i="1" cap="all" dirty="0">
                <a:ln w="1905"/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uk-UA" sz="5400" b="1" i="1" cap="all" dirty="0">
                <a:ln w="1905"/>
                <a:solidFill>
                  <a:srgbClr val="297F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Громадянське </a:t>
            </a:r>
            <a:r>
              <a:rPr lang="uk-UA" sz="5400" b="1" i="1" cap="all" dirty="0" smtClean="0">
                <a:ln w="1905"/>
                <a:solidFill>
                  <a:srgbClr val="297F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суспільство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626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entury Gothic" pitchFamily="34" charset="0"/>
              <a:buAutoNum type="arabicPeriod"/>
            </a:pPr>
            <a:endParaRPr lang="en-US" smtClean="0">
              <a:solidFill>
                <a:schemeClr val="tx1"/>
              </a:solidFill>
            </a:endParaRP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2492375"/>
            <a:ext cx="3910012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608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" y="581025"/>
            <a:ext cx="8153400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1027113"/>
            <a:ext cx="6951662" cy="817562"/>
          </a:xfrm>
        </p:spPr>
        <p:txBody>
          <a:bodyPr/>
          <a:lstStyle/>
          <a:p>
            <a:endParaRPr lang="en-US" b="1" smtClean="0"/>
          </a:p>
        </p:txBody>
      </p:sp>
      <p:sp>
        <p:nvSpPr>
          <p:cNvPr id="4710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smtClean="0">
                <a:latin typeface="Cambria-Italic"/>
              </a:rPr>
              <a:t>Які проблеми стоять на шляху розвитку громадянського суспільства в Україні? Складіть перелік у робочий зошит.</a:t>
            </a:r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3789363"/>
            <a:ext cx="1938337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4076700"/>
            <a:ext cx="26479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prstClr val="black"/>
                </a:solidFill>
                <a:ea typeface="+mn-ea"/>
                <a:cs typeface="+mn-cs"/>
              </a:rPr>
              <a:t>План вивчення</a:t>
            </a:r>
            <a:r>
              <a:rPr lang="ru-RU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indent="-342900" eaLnBrk="0" hangingPunct="0">
              <a:spcBef>
                <a:spcPts val="800"/>
              </a:spcBef>
              <a:buClrTx/>
              <a:buSzTx/>
              <a:buFont typeface="Arial" charset="0"/>
              <a:buAutoNum type="arabicPeriod"/>
              <a:defRPr/>
            </a:pPr>
            <a:r>
              <a:rPr lang="uk-UA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Поняття громадянського суспільства. Еволюція уявлень про громадянське суспільство.</a:t>
            </a:r>
          </a:p>
          <a:p>
            <a:pPr indent="-342900" eaLnBrk="0" hangingPunct="0">
              <a:spcBef>
                <a:spcPts val="800"/>
              </a:spcBef>
              <a:buClrTx/>
              <a:buSzTx/>
              <a:buFont typeface="Arial" charset="0"/>
              <a:buAutoNum type="arabicPeriod"/>
              <a:defRPr/>
            </a:pPr>
            <a:r>
              <a:rPr lang="uk-UA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Суть, атрибути і функції громадянського суспільства.</a:t>
            </a:r>
          </a:p>
          <a:p>
            <a:pPr indent="-342900" eaLnBrk="0" hangingPunct="0">
              <a:spcBef>
                <a:spcPts val="800"/>
              </a:spcBef>
              <a:buClrTx/>
              <a:buSzTx/>
              <a:buFont typeface="Arial" charset="0"/>
              <a:buAutoNum type="arabicPeriod"/>
              <a:defRPr/>
            </a:pPr>
            <a:r>
              <a:rPr lang="uk-UA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Роль  </a:t>
            </a:r>
            <a:r>
              <a:rPr lang="uk-UA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громадян у становленні й функціонуванні громадянського суспільства.</a:t>
            </a:r>
          </a:p>
          <a:p>
            <a:pPr indent="-342900" eaLnBrk="0" hangingPunct="0">
              <a:spcBef>
                <a:spcPts val="800"/>
              </a:spcBef>
              <a:buClrTx/>
              <a:buSzTx/>
              <a:buFont typeface="Arial" charset="0"/>
              <a:buAutoNum type="arabicPeriod"/>
              <a:defRPr/>
            </a:pPr>
            <a:r>
              <a:rPr lang="uk-UA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Громадянське суспільство та правова держава.</a:t>
            </a:r>
            <a:endParaRPr lang="uk-UA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 eaLnBrk="0" hangingPunct="0">
              <a:spcBef>
                <a:spcPts val="800"/>
              </a:spcBef>
              <a:buClrTx/>
              <a:buSzTx/>
              <a:buFont typeface="Arial" charset="0"/>
              <a:buAutoNum type="arabicPeriod"/>
              <a:defRPr/>
            </a:pPr>
            <a:endParaRPr lang="ru-RU" sz="1600" b="1" dirty="0">
              <a:solidFill>
                <a:prstClr val="black"/>
              </a:solidFill>
              <a:latin typeface="Franklin Gothic Book"/>
            </a:endParaRPr>
          </a:p>
          <a:p>
            <a:pPr indent="-274320"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8888" y="1027113"/>
            <a:ext cx="6808787" cy="6731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Ідея громадянського суспільства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188" y="1700213"/>
            <a:ext cx="3851275" cy="4106862"/>
          </a:xfrm>
        </p:spPr>
        <p:txBody>
          <a:bodyPr rtlCol="0">
            <a:normAutofit lnSpcReduction="10000"/>
          </a:bodyPr>
          <a:lstStyle/>
          <a:p>
            <a:pPr marL="365760" indent="-256032" algn="just" fontAlgn="auto">
              <a:spcBef>
                <a:spcPts val="800"/>
              </a:spcBef>
              <a:spcAft>
                <a:spcPts val="0"/>
              </a:spcAft>
              <a:buClrTx/>
              <a:buSzTx/>
              <a:buFont typeface="Wingdings 3"/>
              <a:buChar char=""/>
              <a:defRPr/>
            </a:pPr>
            <a:r>
              <a:rPr lang="uk-UA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з’явилася </a:t>
            </a:r>
            <a:r>
              <a:rPr lang="uk-UA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Новий час на противагу всевладдю держави. </a:t>
            </a:r>
          </a:p>
          <a:p>
            <a:pPr marL="109728" indent="0" algn="just" fontAlgn="auto">
              <a:spcBef>
                <a:spcPts val="8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defRPr/>
            </a:pPr>
            <a:endParaRPr lang="uk-UA" sz="2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 algn="just" fontAlgn="auto">
              <a:spcBef>
                <a:spcPts val="800"/>
              </a:spcBef>
              <a:spcAft>
                <a:spcPts val="0"/>
              </a:spcAft>
              <a:buClrTx/>
              <a:buSzTx/>
              <a:buFont typeface="Wingdings 3"/>
              <a:buChar char=""/>
              <a:defRPr/>
            </a:pPr>
            <a:r>
              <a:rPr lang="uk-UA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Концепцію громадянського </a:t>
            </a:r>
            <a:r>
              <a:rPr lang="uk-UA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суспільства розробив </a:t>
            </a:r>
            <a:r>
              <a:rPr lang="uk-UA" sz="2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Г. Ф. Гегель</a:t>
            </a:r>
            <a:r>
              <a:rPr lang="uk-UA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який визначав громадянське суспільство як зв’язок (спілкування) осіб через систему потреб і розподіл праці, правосуддя, зовнішній порядок.</a:t>
            </a:r>
          </a:p>
          <a:p>
            <a:pPr indent="-274320"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1747" name="Объект 4"/>
          <p:cNvSpPr>
            <a:spLocks noGrp="1"/>
          </p:cNvSpPr>
          <p:nvPr>
            <p:ph sz="quarter" idx="14"/>
          </p:nvPr>
        </p:nvSpPr>
        <p:spPr>
          <a:xfrm>
            <a:off x="4645025" y="2312988"/>
            <a:ext cx="3419475" cy="3494087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31748" name="AutoShape 2" descr="Картинки по запросу гегель"/>
          <p:cNvSpPr>
            <a:spLocks noChangeAspect="1" noChangeArrowheads="1"/>
          </p:cNvSpPr>
          <p:nvPr/>
        </p:nvSpPr>
        <p:spPr bwMode="auto">
          <a:xfrm>
            <a:off x="155575" y="-914400"/>
            <a:ext cx="13906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entury Gothic" pitchFamily="34" charset="0"/>
            </a:endParaRPr>
          </a:p>
        </p:txBody>
      </p:sp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2287588"/>
            <a:ext cx="2398713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800" b="1" cap="all" dirty="0">
                <a:ln w="1905"/>
                <a:solidFill>
                  <a:srgbClr val="297F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Громадянське суспільство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indent="-342900" fontAlgn="auto">
              <a:spcBef>
                <a:spcPts val="8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defRPr/>
            </a:pPr>
            <a:r>
              <a:rPr lang="uk-UA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-   </a:t>
            </a:r>
            <a:r>
              <a:rPr lang="uk-UA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вся сукупність міжособистісних, сімейних, громадських, культурних, релігійних відносин, які розвиваються поза рамками і без втручання держави, а також розгалужена система незалежних від держави суспільних інститутів, що реалізують повсякденні індивідуальні та колективні потреби</a:t>
            </a:r>
            <a:r>
              <a:rPr lang="uk-UA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</a:t>
            </a:r>
          </a:p>
          <a:p>
            <a:pPr indent="-342900" fontAlgn="auto">
              <a:spcBef>
                <a:spcPts val="8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defRPr/>
            </a:pPr>
            <a:r>
              <a:rPr lang="uk-UA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-    Це спільнота, яка складається з вільних, незалежних, рівноправних громадян.</a:t>
            </a:r>
            <a:endParaRPr lang="uk-UA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indent="-274320"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800" b="1" cap="all" dirty="0">
                <a:ln w="1905"/>
                <a:solidFill>
                  <a:srgbClr val="297F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Характерні ознаки </a:t>
            </a:r>
            <a:br>
              <a:rPr lang="uk-UA" sz="2800" b="1" cap="all" dirty="0">
                <a:ln w="1905"/>
                <a:solidFill>
                  <a:srgbClr val="297F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uk-UA" sz="2800" b="1" cap="all" dirty="0">
                <a:ln w="1905"/>
                <a:solidFill>
                  <a:srgbClr val="297F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громадянського суспільства:</a:t>
            </a:r>
            <a:br>
              <a:rPr lang="uk-UA" sz="2800" b="1" cap="all" dirty="0">
                <a:ln w="1905"/>
                <a:solidFill>
                  <a:srgbClr val="297F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indent="-342900" fontAlgn="auto">
              <a:spcBef>
                <a:spcPts val="8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  <a:r>
              <a:rPr lang="uk-UA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 Наявність  </a:t>
            </a:r>
            <a:r>
              <a:rPr lang="uk-UA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у  суспільстві вільних власників засобів виробництва.</a:t>
            </a:r>
          </a:p>
          <a:p>
            <a:pPr indent="-342900" fontAlgn="auto">
              <a:spcBef>
                <a:spcPts val="8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defRPr/>
            </a:pPr>
            <a:r>
              <a:rPr lang="uk-UA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2.  Розвиненість  і  розгалуженість  демократії.</a:t>
            </a:r>
          </a:p>
          <a:p>
            <a:pPr indent="-342900" fontAlgn="auto">
              <a:spcBef>
                <a:spcPts val="8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defRPr/>
            </a:pPr>
            <a:r>
              <a:rPr lang="uk-UA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3.  Правова  захищеність  громадян,  рівність  усіх  перед законом.</a:t>
            </a:r>
          </a:p>
          <a:p>
            <a:pPr indent="-342900" fontAlgn="auto">
              <a:spcBef>
                <a:spcPts val="8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defRPr/>
            </a:pPr>
            <a:r>
              <a:rPr lang="uk-UA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4.  Високий  рівень  громадянської  культури.</a:t>
            </a:r>
          </a:p>
          <a:p>
            <a:pPr indent="-274320"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СТРУКТУРА </a:t>
            </a:r>
            <a:r>
              <a:rPr lang="uk-UA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ГРОМАДЯНСЬКОГО  СУСПІЛЬСТВА</a:t>
            </a:r>
            <a:endParaRPr lang="uk-UA" b="1" dirty="0">
              <a:ln w="1905"/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68313" y="1052513"/>
          <a:ext cx="8496300" cy="3748087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068664"/>
                <a:gridCol w="6427636"/>
              </a:tblGrid>
              <a:tr h="720123">
                <a:tc>
                  <a:txBody>
                    <a:bodyPr/>
                    <a:lstStyle/>
                    <a:p>
                      <a:pPr algn="ctr"/>
                      <a:r>
                        <a:rPr lang="uk-UA" sz="18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Економічна система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  </a:t>
                      </a:r>
                      <a:r>
                        <a:rPr lang="ru-RU" sz="1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Сукупність</a:t>
                      </a: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 </a:t>
                      </a:r>
                      <a:r>
                        <a:rPr lang="ru-RU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економічних</a:t>
                      </a: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 </a:t>
                      </a:r>
                      <a:r>
                        <a:rPr lang="ru-RU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інститутів</a:t>
                      </a: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 та </a:t>
                      </a:r>
                      <a:r>
                        <a:rPr lang="ru-RU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відносин</a:t>
                      </a: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, </a:t>
                      </a:r>
                      <a:r>
                        <a:rPr lang="ru-RU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які</a:t>
                      </a: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 </a:t>
                      </a: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  </a:t>
                      </a:r>
                      <a:r>
                        <a:rPr lang="ru-RU" sz="1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становлять</a:t>
                      </a: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 </a:t>
                      </a:r>
                      <a:r>
                        <a:rPr lang="ru-RU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матеріальну</a:t>
                      </a: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 основу </a:t>
                      </a:r>
                      <a:r>
                        <a:rPr lang="ru-RU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життя</a:t>
                      </a: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 </a:t>
                      </a:r>
                      <a:r>
                        <a:rPr lang="ru-RU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суспільства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</a:endParaRPr>
                    </a:p>
                  </a:txBody>
                  <a:tcPr marL="0" marR="0" marT="0" marB="0"/>
                </a:tc>
              </a:tr>
              <a:tr h="720123">
                <a:tc>
                  <a:txBody>
                    <a:bodyPr/>
                    <a:lstStyle/>
                    <a:p>
                      <a:pPr algn="ctr"/>
                      <a:r>
                        <a:rPr lang="uk-UA" sz="18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Політична система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  </a:t>
                      </a:r>
                      <a:r>
                        <a:rPr lang="ru-RU" sz="1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Сукупність</a:t>
                      </a: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 </a:t>
                      </a:r>
                      <a:r>
                        <a:rPr lang="ru-RU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інститутів</a:t>
                      </a: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 та </a:t>
                      </a:r>
                      <a:r>
                        <a:rPr lang="ru-RU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відносин</a:t>
                      </a: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, у рамках </a:t>
                      </a:r>
                      <a:r>
                        <a:rPr lang="ru-RU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яких</a:t>
                      </a: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 проходить </a:t>
                      </a:r>
                      <a:r>
                        <a:rPr lang="ru-RU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політичне</a:t>
                      </a: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 </a:t>
                      </a:r>
                      <a:r>
                        <a:rPr lang="ru-RU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життя</a:t>
                      </a: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 та </a:t>
                      </a:r>
                      <a:r>
                        <a:rPr lang="ru-RU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здійснюється</a:t>
                      </a: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 </a:t>
                      </a:r>
                      <a:r>
                        <a:rPr lang="ru-RU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державна</a:t>
                      </a: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 </a:t>
                      </a:r>
                      <a:r>
                        <a:rPr lang="ru-RU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влада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</a:endParaRPr>
                    </a:p>
                  </a:txBody>
                  <a:tcPr marL="0" marR="0" marT="0" marB="0"/>
                </a:tc>
              </a:tr>
              <a:tr h="548673">
                <a:tc>
                  <a:txBody>
                    <a:bodyPr/>
                    <a:lstStyle/>
                    <a:p>
                      <a:pPr algn="ctr"/>
                      <a:r>
                        <a:rPr lang="uk-UA" sz="18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Соціальна система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  </a:t>
                      </a:r>
                      <a:r>
                        <a:rPr lang="ru-RU" sz="1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Сукупність</a:t>
                      </a: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 </a:t>
                      </a:r>
                      <a:r>
                        <a:rPr lang="ru-RU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класів</a:t>
                      </a: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, </a:t>
                      </a:r>
                      <a:r>
                        <a:rPr lang="ru-RU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соціальних</a:t>
                      </a: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 </a:t>
                      </a:r>
                      <a:r>
                        <a:rPr lang="ru-RU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груп</a:t>
                      </a: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 та </a:t>
                      </a:r>
                      <a:r>
                        <a:rPr lang="ru-RU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відносин</a:t>
                      </a: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 </a:t>
                      </a:r>
                      <a:r>
                        <a:rPr lang="ru-RU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між</a:t>
                      </a: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 ними</a:t>
                      </a:r>
                    </a:p>
                  </a:txBody>
                  <a:tcPr marL="0" marR="0" marT="0" marB="0"/>
                </a:tc>
              </a:tr>
              <a:tr h="823009">
                <a:tc>
                  <a:txBody>
                    <a:bodyPr/>
                    <a:lstStyle/>
                    <a:p>
                      <a:pPr algn="ctr"/>
                      <a:r>
                        <a:rPr lang="uk-UA" sz="18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Інформаційна </a:t>
                      </a:r>
                      <a:r>
                        <a:rPr lang="uk-UA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система</a:t>
                      </a:r>
                      <a:endParaRPr lang="uk-UA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uk-U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  Сукупність </a:t>
                      </a:r>
                      <a:r>
                        <a:rPr lang="uk-UA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інформації, засобів масової інформації, підприємств, громадян, організацій, які здійснюють інформаційну діяльність</a:t>
                      </a:r>
                    </a:p>
                  </a:txBody>
                  <a:tcPr marL="0" marR="0" marT="0" marB="0"/>
                </a:tc>
              </a:tr>
              <a:tr h="936160">
                <a:tc>
                  <a:txBody>
                    <a:bodyPr/>
                    <a:lstStyle/>
                    <a:p>
                      <a:pPr algn="ctr"/>
                      <a:r>
                        <a:rPr lang="uk-UA" sz="18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Духовно-культурна система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  </a:t>
                      </a:r>
                      <a:r>
                        <a:rPr lang="ru-RU" sz="1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Сукупність</a:t>
                      </a: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 </a:t>
                      </a:r>
                      <a:r>
                        <a:rPr lang="ru-RU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нематеріальних</a:t>
                      </a: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, </a:t>
                      </a:r>
                      <a:r>
                        <a:rPr lang="ru-RU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духовно-культурних</a:t>
                      </a: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 благ, </a:t>
                      </a:r>
                      <a:r>
                        <a:rPr lang="ru-RU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відносин</a:t>
                      </a: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 з приводу них, </a:t>
                      </a:r>
                      <a:r>
                        <a:rPr lang="ru-RU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інститутів</a:t>
                      </a: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, через </a:t>
                      </a:r>
                      <a:r>
                        <a:rPr lang="ru-RU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які</a:t>
                      </a: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 </a:t>
                      </a:r>
                      <a:r>
                        <a:rPr lang="ru-RU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реалізуються</a:t>
                      </a: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 </a:t>
                      </a:r>
                      <a:r>
                        <a:rPr lang="ru-RU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ці</a:t>
                      </a: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 </a:t>
                      </a:r>
                      <a:r>
                        <a:rPr lang="ru-RU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відносини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3010" name="Объект 2"/>
          <p:cNvSpPr>
            <a:spLocks noGrp="1"/>
          </p:cNvSpPr>
          <p:nvPr>
            <p:ph idx="1"/>
          </p:nvPr>
        </p:nvSpPr>
        <p:spPr>
          <a:xfrm>
            <a:off x="539750" y="1844675"/>
            <a:ext cx="7993063" cy="3987800"/>
          </a:xfrm>
        </p:spPr>
        <p:txBody>
          <a:bodyPr/>
          <a:lstStyle/>
          <a:p>
            <a:r>
              <a:rPr lang="ru-RU" smtClean="0">
                <a:latin typeface="Cambria" pitchFamily="18" charset="0"/>
              </a:rPr>
              <a:t>Формування та розвиток громадянського суспільства неминуче призводить до трансформування держави </a:t>
            </a:r>
            <a:r>
              <a:rPr lang="ru-RU" i="1" smtClean="0">
                <a:latin typeface="Cambria-Italic"/>
              </a:rPr>
              <a:t>у правову державу.</a:t>
            </a:r>
            <a:endParaRPr lang="ru-RU" smtClean="0"/>
          </a:p>
        </p:txBody>
      </p:sp>
      <p:pic>
        <p:nvPicPr>
          <p:cNvPr id="43011" name="Picture 2" descr="Картинки по запросу громадянське суспільств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3838" y="2997200"/>
            <a:ext cx="4181475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403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875" y="681038"/>
            <a:ext cx="7334250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marL="342900" indent="-27432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rgbClr val="001AE6"/>
                </a:solidFill>
                <a:latin typeface="Cambria-Bold"/>
                <a:ea typeface="+mn-ea"/>
                <a:cs typeface="+mn-cs"/>
              </a:rPr>
              <a:t>Основними</a:t>
            </a:r>
            <a:r>
              <a:rPr lang="ru-RU" sz="2800" b="1" dirty="0">
                <a:solidFill>
                  <a:srgbClr val="001AE6"/>
                </a:solidFill>
                <a:latin typeface="Cambria-Bold"/>
                <a:ea typeface="+mn-ea"/>
                <a:cs typeface="+mn-cs"/>
              </a:rPr>
              <a:t> </a:t>
            </a:r>
            <a:r>
              <a:rPr lang="ru-RU" sz="2800" b="1" dirty="0" err="1">
                <a:solidFill>
                  <a:srgbClr val="001AE6"/>
                </a:solidFill>
                <a:latin typeface="Cambria-Bold"/>
                <a:ea typeface="+mn-ea"/>
                <a:cs typeface="+mn-cs"/>
              </a:rPr>
              <a:t>ознаками</a:t>
            </a:r>
            <a:r>
              <a:rPr lang="ru-RU" sz="2800" b="1" dirty="0">
                <a:solidFill>
                  <a:srgbClr val="001AE6"/>
                </a:solidFill>
                <a:latin typeface="Cambria-Bold"/>
                <a:ea typeface="+mn-ea"/>
                <a:cs typeface="+mn-cs"/>
              </a:rPr>
              <a:t> </a:t>
            </a:r>
            <a:r>
              <a:rPr lang="ru-RU" sz="2800" b="1" dirty="0" err="1">
                <a:solidFill>
                  <a:srgbClr val="001AE6"/>
                </a:solidFill>
                <a:latin typeface="Cambria-Bold"/>
                <a:ea typeface="+mn-ea"/>
                <a:cs typeface="+mn-cs"/>
              </a:rPr>
              <a:t>правової</a:t>
            </a:r>
            <a:r>
              <a:rPr lang="ru-RU" sz="2800" b="1" dirty="0">
                <a:solidFill>
                  <a:srgbClr val="001AE6"/>
                </a:solidFill>
                <a:latin typeface="Cambria-Bold"/>
                <a:ea typeface="+mn-ea"/>
                <a:cs typeface="+mn-cs"/>
              </a:rPr>
              <a:t> </a:t>
            </a:r>
            <a:r>
              <a:rPr lang="ru-RU" sz="2800" b="1" dirty="0" err="1">
                <a:solidFill>
                  <a:srgbClr val="001AE6"/>
                </a:solidFill>
                <a:latin typeface="Cambria-Bold"/>
                <a:ea typeface="+mn-ea"/>
                <a:cs typeface="+mn-cs"/>
              </a:rPr>
              <a:t>держави</a:t>
            </a:r>
            <a:r>
              <a:rPr lang="ru-RU" sz="2800" b="1" dirty="0">
                <a:solidFill>
                  <a:srgbClr val="001AE6"/>
                </a:solidFill>
                <a:latin typeface="Cambria-Bold"/>
                <a:ea typeface="+mn-ea"/>
                <a:cs typeface="+mn-cs"/>
              </a:rPr>
              <a:t> є:</a:t>
            </a:r>
            <a:br>
              <a:rPr lang="ru-RU" sz="2800" b="1" dirty="0">
                <a:solidFill>
                  <a:srgbClr val="001AE6"/>
                </a:solidFill>
                <a:latin typeface="Cambria-Bold"/>
                <a:ea typeface="+mn-ea"/>
                <a:cs typeface="+mn-cs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ru-RU" dirty="0" err="1" smtClean="0">
                <a:solidFill>
                  <a:srgbClr val="000000"/>
                </a:solidFill>
                <a:latin typeface="Cambria"/>
              </a:rPr>
              <a:t>суверенітет</a:t>
            </a:r>
            <a:r>
              <a:rPr lang="ru-RU" dirty="0" smtClean="0">
                <a:solidFill>
                  <a:srgbClr val="000000"/>
                </a:solidFill>
                <a:latin typeface="Cambria"/>
              </a:rPr>
              <a:t> </a:t>
            </a:r>
            <a:r>
              <a:rPr lang="ru-RU" dirty="0">
                <a:solidFill>
                  <a:srgbClr val="000000"/>
                </a:solidFill>
                <a:latin typeface="Cambria"/>
              </a:rPr>
              <a:t>народу, </a:t>
            </a:r>
            <a:r>
              <a:rPr lang="ru-RU" dirty="0" err="1">
                <a:solidFill>
                  <a:srgbClr val="000000"/>
                </a:solidFill>
                <a:latin typeface="Cambria"/>
              </a:rPr>
              <a:t>який</a:t>
            </a:r>
            <a:r>
              <a:rPr lang="ru-RU" dirty="0">
                <a:solidFill>
                  <a:srgbClr val="000000"/>
                </a:solidFill>
                <a:latin typeface="Cambria"/>
              </a:rPr>
              <a:t> є </a:t>
            </a:r>
            <a:r>
              <a:rPr lang="ru-RU" dirty="0" err="1">
                <a:solidFill>
                  <a:srgbClr val="000000"/>
                </a:solidFill>
                <a:latin typeface="Cambria"/>
              </a:rPr>
              <a:t>джерелом</a:t>
            </a:r>
            <a:r>
              <a:rPr lang="ru-RU" dirty="0">
                <a:solidFill>
                  <a:srgbClr val="000000"/>
                </a:solidFill>
                <a:latin typeface="Cambri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mbria"/>
              </a:rPr>
              <a:t>влади</a:t>
            </a:r>
            <a:r>
              <a:rPr lang="ru-RU" dirty="0">
                <a:solidFill>
                  <a:srgbClr val="000000"/>
                </a:solidFill>
                <a:latin typeface="Cambria"/>
              </a:rPr>
              <a:t>;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Cambria"/>
              </a:rPr>
              <a:t>верховенство права;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ru-RU" dirty="0" err="1">
                <a:solidFill>
                  <a:srgbClr val="000000"/>
                </a:solidFill>
                <a:latin typeface="Cambria"/>
              </a:rPr>
              <a:t>рівність</a:t>
            </a:r>
            <a:r>
              <a:rPr lang="ru-RU" dirty="0">
                <a:solidFill>
                  <a:srgbClr val="000000"/>
                </a:solidFill>
                <a:latin typeface="Cambri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mbria"/>
              </a:rPr>
              <a:t>усіх</a:t>
            </a:r>
            <a:r>
              <a:rPr lang="ru-RU" dirty="0">
                <a:solidFill>
                  <a:srgbClr val="000000"/>
                </a:solidFill>
                <a:latin typeface="Cambri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mbria"/>
              </a:rPr>
              <a:t>громадян</a:t>
            </a:r>
            <a:r>
              <a:rPr lang="ru-RU" dirty="0">
                <a:solidFill>
                  <a:srgbClr val="000000"/>
                </a:solidFill>
                <a:latin typeface="Cambria"/>
              </a:rPr>
              <a:t> перед законом;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ru-RU" dirty="0" err="1">
                <a:solidFill>
                  <a:srgbClr val="000000"/>
                </a:solidFill>
                <a:latin typeface="Cambria"/>
              </a:rPr>
              <a:t>однакова</a:t>
            </a:r>
            <a:r>
              <a:rPr lang="ru-RU" dirty="0">
                <a:solidFill>
                  <a:srgbClr val="000000"/>
                </a:solidFill>
                <a:latin typeface="Cambria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Cambria"/>
              </a:rPr>
              <a:t>взаємна</a:t>
            </a:r>
            <a:r>
              <a:rPr lang="ru-RU" dirty="0">
                <a:solidFill>
                  <a:srgbClr val="000000"/>
                </a:solidFill>
                <a:latin typeface="Cambri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mbria"/>
              </a:rPr>
              <a:t>відповідальність</a:t>
            </a:r>
            <a:r>
              <a:rPr lang="ru-RU" dirty="0">
                <a:solidFill>
                  <a:srgbClr val="000000"/>
                </a:solidFill>
                <a:latin typeface="Cambri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mbria"/>
              </a:rPr>
              <a:t>держави</a:t>
            </a:r>
            <a:r>
              <a:rPr lang="ru-RU" dirty="0">
                <a:solidFill>
                  <a:srgbClr val="000000"/>
                </a:solidFill>
                <a:latin typeface="Cambria"/>
              </a:rPr>
              <a:t> та особи перед законом;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ru-RU" dirty="0" err="1">
                <a:solidFill>
                  <a:srgbClr val="000000"/>
                </a:solidFill>
                <a:latin typeface="Cambria"/>
              </a:rPr>
              <a:t>визнання</a:t>
            </a:r>
            <a:r>
              <a:rPr lang="ru-RU" dirty="0">
                <a:solidFill>
                  <a:srgbClr val="000000"/>
                </a:solidFill>
                <a:latin typeface="Cambria"/>
              </a:rPr>
              <a:t> прав </a:t>
            </a:r>
            <a:r>
              <a:rPr lang="ru-RU" dirty="0" err="1">
                <a:solidFill>
                  <a:srgbClr val="000000"/>
                </a:solidFill>
                <a:latin typeface="Cambria"/>
              </a:rPr>
              <a:t>людини</a:t>
            </a:r>
            <a:r>
              <a:rPr lang="ru-RU" dirty="0">
                <a:solidFill>
                  <a:srgbClr val="000000"/>
                </a:solidFill>
                <a:latin typeface="Cambri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mbria"/>
              </a:rPr>
              <a:t>вищою</a:t>
            </a:r>
            <a:r>
              <a:rPr lang="ru-RU" dirty="0">
                <a:solidFill>
                  <a:srgbClr val="000000"/>
                </a:solidFill>
                <a:latin typeface="Cambri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mbria"/>
              </a:rPr>
              <a:t>соціальною</a:t>
            </a:r>
            <a:r>
              <a:rPr lang="ru-RU" dirty="0">
                <a:solidFill>
                  <a:srgbClr val="000000"/>
                </a:solidFill>
                <a:latin typeface="Cambri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mbria"/>
              </a:rPr>
              <a:t>цінністю</a:t>
            </a:r>
            <a:r>
              <a:rPr lang="ru-RU" dirty="0">
                <a:solidFill>
                  <a:srgbClr val="000000"/>
                </a:solidFill>
                <a:latin typeface="Cambria"/>
              </a:rPr>
              <a:t>;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ru-RU" dirty="0" err="1">
                <a:solidFill>
                  <a:srgbClr val="000000"/>
                </a:solidFill>
                <a:latin typeface="Cambria"/>
              </a:rPr>
              <a:t>поділ</a:t>
            </a:r>
            <a:r>
              <a:rPr lang="ru-RU" dirty="0">
                <a:solidFill>
                  <a:srgbClr val="000000"/>
                </a:solidFill>
                <a:latin typeface="Cambri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mbria"/>
              </a:rPr>
              <a:t>влади</a:t>
            </a:r>
            <a:r>
              <a:rPr lang="ru-RU" dirty="0">
                <a:solidFill>
                  <a:srgbClr val="000000"/>
                </a:solidFill>
                <a:latin typeface="Cambria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Cambria"/>
              </a:rPr>
              <a:t>законодавчу</a:t>
            </a:r>
            <a:r>
              <a:rPr lang="ru-RU" dirty="0">
                <a:solidFill>
                  <a:srgbClr val="000000"/>
                </a:solidFill>
                <a:latin typeface="Cambria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Cambria"/>
              </a:rPr>
              <a:t>виконавчу</a:t>
            </a:r>
            <a:r>
              <a:rPr lang="ru-RU" dirty="0">
                <a:solidFill>
                  <a:srgbClr val="000000"/>
                </a:solidFill>
                <a:latin typeface="Cambria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Cambria"/>
              </a:rPr>
              <a:t>судову</a:t>
            </a:r>
            <a:r>
              <a:rPr lang="ru-RU" dirty="0">
                <a:solidFill>
                  <a:srgbClr val="000000"/>
                </a:solidFill>
                <a:latin typeface="Cambria"/>
              </a:rPr>
              <a:t>;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ru-RU" dirty="0" err="1">
                <a:solidFill>
                  <a:srgbClr val="000000"/>
                </a:solidFill>
                <a:latin typeface="Cambria"/>
              </a:rPr>
              <a:t>високі</a:t>
            </a:r>
            <a:r>
              <a:rPr lang="ru-RU" dirty="0">
                <a:solidFill>
                  <a:srgbClr val="000000"/>
                </a:solidFill>
                <a:latin typeface="Cambri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mbria"/>
              </a:rPr>
              <a:t>правова</a:t>
            </a:r>
            <a:r>
              <a:rPr lang="ru-RU" dirty="0">
                <a:solidFill>
                  <a:srgbClr val="000000"/>
                </a:solidFill>
                <a:latin typeface="Cambria"/>
              </a:rPr>
              <a:t> культура та </a:t>
            </a:r>
            <a:r>
              <a:rPr lang="ru-RU" dirty="0" err="1">
                <a:solidFill>
                  <a:srgbClr val="000000"/>
                </a:solidFill>
                <a:latin typeface="Cambria"/>
              </a:rPr>
              <a:t>правова</a:t>
            </a:r>
            <a:r>
              <a:rPr lang="ru-RU" dirty="0">
                <a:solidFill>
                  <a:srgbClr val="000000"/>
                </a:solidFill>
                <a:latin typeface="Cambri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mbria"/>
              </a:rPr>
              <a:t>свідомість</a:t>
            </a:r>
            <a:r>
              <a:rPr lang="ru-RU" dirty="0">
                <a:solidFill>
                  <a:srgbClr val="000000"/>
                </a:solidFill>
                <a:latin typeface="Cambri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mbria"/>
              </a:rPr>
              <a:t>громадян</a:t>
            </a:r>
            <a:r>
              <a:rPr lang="ru-RU" dirty="0">
                <a:solidFill>
                  <a:srgbClr val="000000"/>
                </a:solidFill>
                <a:latin typeface="Cambria"/>
              </a:rPr>
              <a:t>;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ru-RU" dirty="0" err="1">
                <a:solidFill>
                  <a:srgbClr val="000000"/>
                </a:solidFill>
                <a:latin typeface="Cambria"/>
              </a:rPr>
              <a:t>наявність</a:t>
            </a:r>
            <a:r>
              <a:rPr lang="ru-RU" dirty="0">
                <a:solidFill>
                  <a:srgbClr val="000000"/>
                </a:solidFill>
                <a:latin typeface="Cambri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mbria"/>
              </a:rPr>
              <a:t>ефективної</a:t>
            </a:r>
            <a:r>
              <a:rPr lang="ru-RU" dirty="0">
                <a:solidFill>
                  <a:srgbClr val="000000"/>
                </a:solidFill>
                <a:latin typeface="Cambri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mbria"/>
              </a:rPr>
              <a:t>правоохоронної</a:t>
            </a:r>
            <a:r>
              <a:rPr lang="ru-RU" dirty="0">
                <a:solidFill>
                  <a:srgbClr val="000000"/>
                </a:solidFill>
                <a:latin typeface="Cambri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mbria"/>
              </a:rPr>
              <a:t>системи</a:t>
            </a:r>
            <a:r>
              <a:rPr lang="ru-RU" dirty="0">
                <a:solidFill>
                  <a:srgbClr val="000000"/>
                </a:solidFill>
                <a:latin typeface="Cambria"/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Остин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.thmxASDFGH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1558</TotalTime>
  <Words>291</Words>
  <Application>Microsoft Office PowerPoint</Application>
  <PresentationFormat>Экран (4:3)</PresentationFormat>
  <Paragraphs>40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Шаблон оформления</vt:lpstr>
      </vt:variant>
      <vt:variant>
        <vt:i4>16</vt:i4>
      </vt:variant>
      <vt:variant>
        <vt:lpstr>Заголовки слайдов</vt:lpstr>
      </vt:variant>
      <vt:variant>
        <vt:i4>11</vt:i4>
      </vt:variant>
    </vt:vector>
  </HeadingPairs>
  <TitlesOfParts>
    <vt:vector size="39" baseType="lpstr">
      <vt:lpstr>Century Gothic</vt:lpstr>
      <vt:lpstr>Arial</vt:lpstr>
      <vt:lpstr>Wingdings 2</vt:lpstr>
      <vt:lpstr>Calibri</vt:lpstr>
      <vt:lpstr>Franklin Gothic Medium</vt:lpstr>
      <vt:lpstr>Franklin Gothic Book</vt:lpstr>
      <vt:lpstr>Wingdings</vt:lpstr>
      <vt:lpstr>Cambria</vt:lpstr>
      <vt:lpstr>Times New Roman</vt:lpstr>
      <vt:lpstr>Wingdings 3</vt:lpstr>
      <vt:lpstr>Cambria-Italic</vt:lpstr>
      <vt:lpstr>Cambria-Bold</vt:lpstr>
      <vt:lpstr>Остин</vt:lpstr>
      <vt:lpstr>Тема1.thmxASDFGH</vt:lpstr>
      <vt:lpstr>Остин</vt:lpstr>
      <vt:lpstr>Остин</vt:lpstr>
      <vt:lpstr>Остин</vt:lpstr>
      <vt:lpstr>Тема1.thmxASDFGH</vt:lpstr>
      <vt:lpstr>Тема1.thmxASDFGH</vt:lpstr>
      <vt:lpstr>Тема1.thmxASDFGH</vt:lpstr>
      <vt:lpstr>Тема1.thmxASDFGH</vt:lpstr>
      <vt:lpstr>Тема1.thmxASDFGH</vt:lpstr>
      <vt:lpstr>Тема1.thmxASDFGH</vt:lpstr>
      <vt:lpstr>Тема1.thmxASDFGH</vt:lpstr>
      <vt:lpstr>Тема1.thmxASDFGH</vt:lpstr>
      <vt:lpstr>Тема1.thmxASDFGH</vt:lpstr>
      <vt:lpstr>Тема1.thmxASDFGH</vt:lpstr>
      <vt:lpstr>Тема1.thmxASDFGH</vt:lpstr>
      <vt:lpstr>Тема. ГРОМАДЯНСЬКЕ СУСПІЛЬСТВО</vt:lpstr>
      <vt:lpstr>План вивчення </vt:lpstr>
      <vt:lpstr>Ідея громадянського суспільства</vt:lpstr>
      <vt:lpstr>ГРОМАДЯНСЬКЕ СУСПІЛЬСТВО </vt:lpstr>
      <vt:lpstr>ХАРАКТЕРНІ ОЗНАКИ  ГРОМАДЯНСЬКОГО СУСПІЛЬСТВА: </vt:lpstr>
      <vt:lpstr>СТРУКТУРА  ГРОМАДЯНСЬКОГО  СУСПІЛЬСТВА</vt:lpstr>
      <vt:lpstr>Слайд 7</vt:lpstr>
      <vt:lpstr>Слайд 8</vt:lpstr>
      <vt:lpstr>Основними ознаками правової держави є: 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Тема. Стереотипи та упередження</dc:title>
  <dc:creator>User</dc:creator>
  <cp:lastModifiedBy>Сергей</cp:lastModifiedBy>
  <cp:revision>93</cp:revision>
  <dcterms:created xsi:type="dcterms:W3CDTF">2018-03-01T18:15:59Z</dcterms:created>
  <dcterms:modified xsi:type="dcterms:W3CDTF">2021-01-14T21:42:07Z</dcterms:modified>
</cp:coreProperties>
</file>