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7" r:id="rId4"/>
    <p:sldId id="278" r:id="rId5"/>
    <p:sldId id="292" r:id="rId6"/>
    <p:sldId id="279" r:id="rId7"/>
    <p:sldId id="280" r:id="rId8"/>
    <p:sldId id="281" r:id="rId9"/>
    <p:sldId id="261" r:id="rId10"/>
    <p:sldId id="273" r:id="rId11"/>
    <p:sldId id="284" r:id="rId12"/>
    <p:sldId id="291" r:id="rId13"/>
    <p:sldId id="267" r:id="rId14"/>
    <p:sldId id="28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9830-FF19-4D46-BDD9-BAE244CCABBB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7282-675C-40F3-A7BF-0474F089F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CA56-1B62-4E8C-92A2-0CBBB846187B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73B14-F352-43C4-ACC3-24E9575F0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96FF-BBB5-4C7A-B7C4-8662A0B261BD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CD11-5971-4AAF-9872-1FBB34C27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6A093-E0E9-4A2B-B089-67AF6026D699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83B4-0D78-46A5-B084-33964BECA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DD7F-CE77-45F9-8A38-08D996862170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4740-AC46-4F0C-9C2B-2AB8F7423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FA823-D15B-497C-99A8-21A03999A73D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36A8-607E-44C1-B233-E92822B29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F2ED-94D4-4884-A589-F03FC90367BC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7010-27E0-45DD-8B48-1926DE099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45C7-AC79-4150-BD24-B4A633AA7C42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7B8E1-408D-4740-B56E-F8B27A8B4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45827-3642-4CCF-AB5D-2EC6EF317F2E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3A16-3BAC-482D-B7F0-5CC76FE9C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98E0-07F9-4953-9EB1-2CA7B1A1F36D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15AB-19E4-4E11-9005-93A73693B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E70E0-9821-4E31-8CCB-637B064D4E73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5FE85-A440-47AD-A8D6-D4FA53B06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81B409-FA9A-4B93-8700-88CD24814BC3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6AC4F-1458-4803-9F4E-FFB26E0A7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38" y="3857625"/>
            <a:ext cx="7172325" cy="1200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atin typeface="+mn-lt"/>
                <a:cs typeface="+mn-cs"/>
              </a:rPr>
              <a:t>Громадянська</a:t>
            </a:r>
            <a:r>
              <a:rPr lang="ru-RU" sz="3600" b="1" dirty="0">
                <a:latin typeface="+mn-lt"/>
                <a:cs typeface="+mn-cs"/>
              </a:rPr>
              <a:t>  участь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  <a:cs typeface="+mn-cs"/>
              </a:rPr>
              <a:t> </a:t>
            </a:r>
            <a:r>
              <a:rPr lang="ru-RU" sz="3600" b="1" dirty="0">
                <a:latin typeface="+mn-lt"/>
                <a:cs typeface="+mn-cs"/>
              </a:rPr>
              <a:t>                             у </a:t>
            </a:r>
            <a:r>
              <a:rPr lang="ru-RU" sz="3600" b="1" dirty="0" err="1">
                <a:latin typeface="+mn-lt"/>
                <a:cs typeface="+mn-cs"/>
              </a:rPr>
              <a:t>житті</a:t>
            </a:r>
            <a:r>
              <a:rPr lang="ru-RU" sz="3600" b="1" dirty="0">
                <a:latin typeface="+mn-lt"/>
                <a:cs typeface="+mn-cs"/>
              </a:rPr>
              <a:t>  </a:t>
            </a:r>
            <a:r>
              <a:rPr lang="ru-RU" sz="3600" b="1" dirty="0" err="1">
                <a:latin typeface="+mn-lt"/>
                <a:cs typeface="+mn-cs"/>
              </a:rPr>
              <a:t>сусп</a:t>
            </a:r>
            <a:r>
              <a:rPr lang="uk-UA" sz="3600" b="1" dirty="0">
                <a:latin typeface="+mn-lt"/>
                <a:cs typeface="+mn-cs"/>
              </a:rPr>
              <a:t>і</a:t>
            </a:r>
            <a:r>
              <a:rPr lang="ru-RU" sz="3600" b="1" dirty="0" err="1">
                <a:latin typeface="+mn-lt"/>
                <a:cs typeface="+mn-cs"/>
              </a:rPr>
              <a:t>льства</a:t>
            </a:r>
            <a:endParaRPr lang="ru-RU" sz="3600" b="1" dirty="0"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8" y="5286375"/>
            <a:ext cx="184150" cy="396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endParaRPr lang="en-US" sz="2000">
              <a:latin typeface="Calibri" pitchFamily="34" charset="0"/>
            </a:endParaRPr>
          </a:p>
        </p:txBody>
      </p:sp>
      <p:pic>
        <p:nvPicPr>
          <p:cNvPr id="7" name="Рисунок 6" descr="Перевірте свої знання про громадянське суспільство - вікторина від ...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00034" y="285728"/>
            <a:ext cx="47863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1785938" y="285750"/>
            <a:ext cx="5802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Calibri" pitchFamily="34" charset="0"/>
              </a:rPr>
              <a:t>Активна громадянська позиція</a:t>
            </a:r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357188" y="928688"/>
            <a:ext cx="76438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  <a:cs typeface="Times New Roman" pitchFamily="18" charset="0"/>
              </a:rPr>
              <a:t>У переломні та кризові періоди життя суспільства особливого поширення набувають різноманітні акції протесту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 Мітинги,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демонстрації,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страйки,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бойкоти,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акції громадянської  непокори. 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4357688" y="4929188"/>
            <a:ext cx="4429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solidFill>
                  <a:srgbClr val="292B2C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Виявом протестної поведінки стали «Помаранчева  революція»  2004 р.     в Україні та Революція гідності        2013 -2014 років, що спричинила  зміну політичної влади в країні.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23557" name="Рисунок 5" descr="https://from-ua.com/upload/articles/2017/11/21/medium/1511270914_b0b1758bffa03abc0a9a2c416ad869a6c2a27a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143125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3500438" y="1714500"/>
            <a:ext cx="5154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День гідності і свободи. Київ, 26 листопада 2016 р.</a:t>
            </a:r>
            <a:endParaRPr lang="ru-RU">
              <a:latin typeface="Calibri" pitchFamily="34" charset="0"/>
            </a:endParaRPr>
          </a:p>
        </p:txBody>
      </p:sp>
      <p:pic>
        <p:nvPicPr>
          <p:cNvPr id="23559" name="Picture 2" descr="https://upload.wikimedia.org/wikipedia/commons/thumb/3/3f/SState_flag_of_Ukraine_carried_by_a_protester_to_the_heart_of_developing_clashes_in_Kyiv%2C_Ukraine._Events_of_February_18%2C_2014.jpg/250px-SState_flag_of_Ukraine_carried_by_a_protester_to_the_heart_of_developing_clashes_in_Kyiv%2C_Ukraine._Events_of_February_18%2C_2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405188"/>
            <a:ext cx="38068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Прямоугольник 8"/>
          <p:cNvSpPr>
            <a:spLocks noChangeArrowheads="1"/>
          </p:cNvSpPr>
          <p:nvPr/>
        </p:nvSpPr>
        <p:spPr bwMode="auto">
          <a:xfrm>
            <a:off x="428625" y="6072188"/>
            <a:ext cx="3700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Барикадні  бої  18 лютого 2014 року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813" y="1500188"/>
          <a:ext cx="7715250" cy="4891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5000660"/>
              </a:tblGrid>
              <a:tr h="982273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    Якості особистості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Відповідальність,</a:t>
                      </a:r>
                      <a:r>
                        <a:rPr lang="uk-UA" sz="2000" baseline="0" dirty="0" smtClean="0">
                          <a:solidFill>
                            <a:schemeClr val="tx1"/>
                          </a:solidFill>
                        </a:rPr>
                        <a:t> гідність, рішучість, наполегливість, витриманість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82273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sz="2000" dirty="0" smtClean="0"/>
                        <a:t>  </a:t>
                      </a:r>
                      <a:r>
                        <a:rPr lang="uk-UA" sz="2000" b="1" dirty="0" err="1" smtClean="0"/>
                        <a:t>Особистістна</a:t>
                      </a:r>
                      <a:r>
                        <a:rPr lang="uk-UA" sz="2000" b="1" dirty="0" smtClean="0"/>
                        <a:t> позиція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sz="2000" b="1" dirty="0" smtClean="0"/>
                        <a:t>                            Активна</a:t>
                      </a:r>
                      <a:endParaRPr lang="ru-RU" sz="2000" b="1" dirty="0"/>
                    </a:p>
                  </a:txBody>
                  <a:tcPr/>
                </a:tc>
              </a:tr>
              <a:tr h="982273">
                <a:tc>
                  <a:txBody>
                    <a:bodyPr/>
                    <a:lstStyle/>
                    <a:p>
                      <a:pPr algn="l"/>
                      <a:endParaRPr lang="uk-UA" sz="2000" b="1" dirty="0" smtClean="0"/>
                    </a:p>
                    <a:p>
                      <a:pPr algn="l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Соціально – </a:t>
                      </a:r>
                      <a:r>
                        <a:rPr lang="uk-UA" sz="2000" b="1" dirty="0" err="1" smtClean="0"/>
                        <a:t>цінністні</a:t>
                      </a:r>
                      <a:r>
                        <a:rPr lang="uk-UA" sz="2000" b="1" dirty="0" smtClean="0"/>
                        <a:t>        орієнтації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Демократичний устрій суспільства. Соціальний захист, свобода, незалежність, культура соціально – політичних відносин, пошана до закону, суверенітет особи, готовність до захисту прав і свобод, патріотизм, державність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2273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2000" b="1" dirty="0" err="1" smtClean="0"/>
                        <a:t>Індиівідуальні</a:t>
                      </a:r>
                      <a:r>
                        <a:rPr lang="uk-UA" sz="2000" b="1" dirty="0" smtClean="0"/>
                        <a:t>      </a:t>
                      </a:r>
                      <a:r>
                        <a:rPr lang="uk-UA" sz="2000" b="1" baseline="0" dirty="0" smtClean="0"/>
                        <a:t> способи дій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sz="2000" b="1" dirty="0" smtClean="0"/>
                        <a:t>          Цілеспрямованість, ініціативність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928670"/>
            <a:ext cx="771530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Громадянськість особистості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313" y="285750"/>
            <a:ext cx="4159250" cy="584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atin typeface="+mn-lt"/>
                <a:cs typeface="+mn-cs"/>
              </a:rPr>
              <a:t>Повторюємо матеріал</a:t>
            </a:r>
            <a:endParaRPr lang="ru-RU" sz="3200" b="1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1187450" y="260350"/>
            <a:ext cx="688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Як стати кращим громадянином</a:t>
            </a:r>
            <a:r>
              <a:rPr lang="en-US" sz="24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9 кроків</a:t>
            </a:r>
            <a:endParaRPr lang="ru-RU" sz="2400">
              <a:latin typeface="Calibri" pitchFamily="34" charset="0"/>
            </a:endParaRPr>
          </a:p>
        </p:txBody>
      </p:sp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539750" y="836613"/>
          <a:ext cx="8353425" cy="5730875"/>
        </p:xfrm>
        <a:graphic>
          <a:graphicData uri="http://schemas.openxmlformats.org/drawingml/2006/table">
            <a:tbl>
              <a:tblPr/>
              <a:tblGrid>
                <a:gridCol w="2784475"/>
                <a:gridCol w="2784475"/>
                <a:gridCol w="2784475"/>
              </a:tblGrid>
              <a:tr h="249872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1. Бути  свідомим та   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спостережливим,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помічати, що  є           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порушенням закону 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чи порядку                          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AAC9"/>
                        </a:gs>
                        <a:gs pos="50000">
                          <a:srgbClr val="C2CBDC"/>
                        </a:gs>
                        <a:gs pos="100000">
                          <a:srgbClr val="E2E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Бути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небайдужим до того, що відбувається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навколо нас, зокрема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несправедливості,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проблем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AAC9"/>
                        </a:gs>
                        <a:gs pos="50000">
                          <a:srgbClr val="C2CBDC"/>
                        </a:gs>
                        <a:gs pos="100000">
                          <a:srgbClr val="E2E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Бути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активним – діяти правомірно та посильно, щоб усунути  негаразди та правопорушення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AAC9"/>
                        </a:gs>
                        <a:gs pos="50000">
                          <a:srgbClr val="C2CBDC"/>
                        </a:gs>
                        <a:gs pos="100000">
                          <a:srgbClr val="E2E5ED"/>
                        </a:gs>
                      </a:gsLst>
                      <a:lin ang="5400000" scaled="1"/>
                    </a:gradFill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Бути відповідальним за свої дії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CA2BB"/>
                        </a:gs>
                        <a:gs pos="50000">
                          <a:srgbClr val="CCC7D4"/>
                        </a:gs>
                        <a:gs pos="100000">
                          <a:srgbClr val="E6E3EA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Дотримуватись правил та законів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CA2BB"/>
                        </a:gs>
                        <a:gs pos="50000">
                          <a:srgbClr val="CCC7D4"/>
                        </a:gs>
                        <a:gs pos="100000">
                          <a:srgbClr val="E6E3EA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 Поважати права та власність інших людей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CA2BB"/>
                        </a:gs>
                        <a:gs pos="50000">
                          <a:srgbClr val="CCC7D4"/>
                        </a:gs>
                        <a:gs pos="100000">
                          <a:srgbClr val="E6E3EA"/>
                        </a:gs>
                      </a:gsLst>
                      <a:lin ang="16200000" scaled="1"/>
                    </a:gradFill>
                  </a:tcPr>
                </a:tc>
              </a:tr>
              <a:tr h="219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 Бути чесним та гідним довіри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AAC9"/>
                        </a:gs>
                        <a:gs pos="50000">
                          <a:srgbClr val="C2CBDC"/>
                        </a:gs>
                        <a:gs pos="100000">
                          <a:srgbClr val="E2E5ED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8. Бути ініціативним в громадських справах, волонтером, щоб змінити світ на краще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AAC9"/>
                        </a:gs>
                        <a:gs pos="50000">
                          <a:srgbClr val="C2CBDC"/>
                        </a:gs>
                        <a:gs pos="100000">
                          <a:srgbClr val="E2E5ED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9. Дізнаватися про світ навколо. Знати оточення, залучати людей до спільних корисних дій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AAC9"/>
                        </a:gs>
                        <a:gs pos="50000">
                          <a:srgbClr val="C2CBDC"/>
                        </a:gs>
                        <a:gs pos="100000">
                          <a:srgbClr val="E2E5ED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71813" y="214313"/>
            <a:ext cx="2105025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atin typeface="+mn-lt"/>
                <a:cs typeface="+mn-cs"/>
              </a:rPr>
              <a:t>Висновки</a:t>
            </a:r>
            <a:endParaRPr lang="ru-RU" sz="3600" b="1" dirty="0">
              <a:latin typeface="+mn-lt"/>
              <a:cs typeface="+mn-cs"/>
            </a:endParaRP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1500188" y="1000125"/>
            <a:ext cx="7215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«Не політики будують суспільство, а саме пересічні українці, з середовища яких політики і виростають. Активна громадянська позиція, як і патріотизм – це здобуток суспільного й родинного виховання та просвіти».   Письменник і видавець Іван Малкович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323850" y="2565400"/>
            <a:ext cx="8143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У статті 29-ій «Загальної декларації прав людини» зазначено, що кожна людина має обов’язки перед суспільством, у якому тільки й можливий вільний і повний розвиток її особистості. Громадянин, який хоче жити в демократичному суспільстві, завжди засвідчує свою громадянську позицію. </a:t>
            </a:r>
          </a:p>
        </p:txBody>
      </p:sp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357188" y="4214813"/>
            <a:ext cx="4857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«Ні в чому іншому, як у веденні справ громадянського суспільства, не знаходить людина настільки широкого застосування для своїх талантів і настільки вдалого об’єкта для прояву своїх найкращих якостей».                              Адам Фергюсон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1357313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9" descr="Громадянське суспільство опустилося нижче рівня 2013 року - соцопитува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000500"/>
            <a:ext cx="336391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0125" y="4214813"/>
            <a:ext cx="3316288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atin typeface="+mn-lt"/>
                <a:cs typeface="+mn-cs"/>
              </a:rPr>
              <a:t>Дякую за увагу.</a:t>
            </a:r>
            <a:endParaRPr lang="ru-RU" sz="3600" b="1" dirty="0"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3" y="4857750"/>
            <a:ext cx="2879725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atin typeface="+mn-lt"/>
                <a:cs typeface="+mn-cs"/>
              </a:rPr>
              <a:t>Бажаю успіху</a:t>
            </a:r>
            <a:endParaRPr lang="ru-RU" sz="3600" b="1" dirty="0">
              <a:latin typeface="+mn-lt"/>
              <a:cs typeface="+mn-cs"/>
            </a:endParaRPr>
          </a:p>
        </p:txBody>
      </p:sp>
      <p:pic>
        <p:nvPicPr>
          <p:cNvPr id="6" name="Picture 2" descr="https://realt.by/uploads/pics/15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8604"/>
            <a:ext cx="5229449" cy="3429024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5" y="428625"/>
            <a:ext cx="7799388" cy="523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+mn-lt"/>
                <a:cs typeface="+mn-cs"/>
              </a:rPr>
              <a:t>Роль громадянина у демократизації  суспільства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428625" y="1071563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 sz="2000" b="1">
                <a:latin typeface="Calibri" pitchFamily="34" charset="0"/>
              </a:rPr>
              <a:t> Участь у житті суспільства</a:t>
            </a:r>
            <a:r>
              <a:rPr lang="ru-RU" sz="2000">
                <a:latin typeface="Calibri" pitchFamily="34" charset="0"/>
              </a:rPr>
              <a:t> </a:t>
            </a:r>
            <a:r>
              <a:rPr lang="uk-UA" sz="2000">
                <a:latin typeface="Calibri" pitchFamily="34" charset="0"/>
              </a:rPr>
              <a:t>— це, насамперед, соціальна діяльність, яка забезпечує життєздатність суспільства, сприяє розвиткові його потенціалу.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428625" y="2214563"/>
            <a:ext cx="5357813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Традиційні форми громадської участі:</a:t>
            </a:r>
          </a:p>
          <a:p>
            <a:pPr>
              <a:buFont typeface="Arial" charset="0"/>
              <a:buChar char="•"/>
            </a:pPr>
            <a:r>
              <a:rPr lang="uk-UA" sz="2400" b="1">
                <a:latin typeface="Calibri" pitchFamily="34" charset="0"/>
              </a:rPr>
              <a:t> </a:t>
            </a:r>
            <a:r>
              <a:rPr lang="uk-UA" sz="2000">
                <a:latin typeface="Calibri" pitchFamily="34" charset="0"/>
              </a:rPr>
              <a:t>регулярна участь у виборах, референдумах; </a:t>
            </a:r>
          </a:p>
          <a:p>
            <a:pPr>
              <a:buFont typeface="Arial" charset="0"/>
              <a:buChar char="•"/>
            </a:pPr>
            <a:r>
              <a:rPr lang="uk-UA" sz="2000">
                <a:latin typeface="Calibri" pitchFamily="34" charset="0"/>
              </a:rPr>
              <a:t> активна участь у діяльності громадських організацій, що опікуються проблемами спільноти - громадське залучення, громадянська активність, </a:t>
            </a:r>
            <a:r>
              <a:rPr lang="uk-UA" sz="2000" b="1">
                <a:latin typeface="Calibri" pitchFamily="34" charset="0"/>
              </a:rPr>
              <a:t>активна громадянська позиція; </a:t>
            </a:r>
          </a:p>
          <a:p>
            <a:pPr>
              <a:buFont typeface="Arial" charset="0"/>
              <a:buChar char="•"/>
            </a:pPr>
            <a:r>
              <a:rPr lang="uk-UA" sz="2000">
                <a:latin typeface="Calibri" pitchFamily="34" charset="0"/>
              </a:rPr>
              <a:t> активна діяльність у розв’язанні соціально значущих проблем;</a:t>
            </a:r>
            <a:endParaRPr lang="ru-RU" sz="2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uk-UA" sz="2000">
                <a:latin typeface="Calibri" pitchFamily="34" charset="0"/>
              </a:rPr>
              <a:t> контакти з представниками місцевих органів влади щодо конкретної проблеми;</a:t>
            </a:r>
            <a:endParaRPr lang="ru-RU" sz="2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uk-UA" sz="2000">
                <a:latin typeface="Calibri" pitchFamily="34" charset="0"/>
              </a:rPr>
              <a:t> меценатство та грошова підтримка громадських і благодійних організацій.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153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14563"/>
            <a:ext cx="2889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5857875" y="5072063"/>
            <a:ext cx="29289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Жовтень   2026 року.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latin typeface="Calibri" pitchFamily="34" charset="0"/>
                <a:cs typeface="Times New Roman" pitchFamily="18" charset="0"/>
              </a:rPr>
              <a:t>Національний  форум</a:t>
            </a:r>
          </a:p>
          <a:p>
            <a:pPr algn="ctr"/>
            <a:r>
              <a:rPr lang="ru-RU">
                <a:latin typeface="Calibri" pitchFamily="34" charset="0"/>
                <a:cs typeface="Times New Roman" pitchFamily="18" charset="0"/>
              </a:rPr>
              <a:t>«</a:t>
            </a:r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Громадянське суспільство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та  публічні  фінанси»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в  Києві</a:t>
            </a:r>
            <a:r>
              <a:rPr lang="ru-RU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25" y="285750"/>
            <a:ext cx="5484813" cy="584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atin typeface="+mn-lt"/>
                <a:cs typeface="+mn-cs"/>
              </a:rPr>
              <a:t>Меценатство та благодійність</a:t>
            </a:r>
            <a:endParaRPr lang="ru-RU" sz="3200" b="1" dirty="0">
              <a:latin typeface="+mn-lt"/>
              <a:cs typeface="+mn-cs"/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357188" y="928688"/>
            <a:ext cx="8072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Одним з напрямів участі в житті суспільства є меценатство та грошова підтримка громадських і благодійних організацій.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Меценати — це заможні покровителі науки, мистецтва, освіти та їх представників.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Мета меценатства:  </a:t>
            </a:r>
            <a:r>
              <a:rPr lang="ru-RU" sz="2000">
                <a:latin typeface="Calibri" pitchFamily="34" charset="0"/>
              </a:rPr>
              <a:t>підтримка розвитку освіти, науки, культури.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357188" y="2643188"/>
            <a:ext cx="4714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Меценатство – це міст єднання суспільства, фундамент якого закладено ще Володимиром Великим.                  Тому цим традиціям належить не тільки сьогодення, а й майбутнє.</a:t>
            </a: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285750" y="428625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000" b="1">
                <a:latin typeface="Calibri" pitchFamily="34" charset="0"/>
                <a:ea typeface="Times New Roman" pitchFamily="18" charset="0"/>
                <a:cs typeface="Tahoma" pitchFamily="34" charset="0"/>
              </a:rPr>
              <a:t>Благодійність </a:t>
            </a:r>
            <a:r>
              <a:rPr lang="ru-RU" sz="2000">
                <a:latin typeface="Calibri" pitchFamily="34" charset="0"/>
                <a:ea typeface="Times New Roman" pitchFamily="18" charset="0"/>
                <a:cs typeface="Tahoma" pitchFamily="34" charset="0"/>
              </a:rPr>
              <a:t>– невід’ємна частина людського буття, яка базується на загальнолюдських цінностях. Саме моральна необхідність допомоги тим, хто її потребує, часто була основною умовою доброчинності.</a:t>
            </a:r>
          </a:p>
        </p:txBody>
      </p:sp>
      <p:pic>
        <p:nvPicPr>
          <p:cNvPr id="16390" name="Рисунок 6" descr="Твори доб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857500"/>
            <a:ext cx="3646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8"/>
          <p:cNvSpPr>
            <a:spLocks noChangeArrowheads="1"/>
          </p:cNvSpPr>
          <p:nvPr/>
        </p:nvSpPr>
        <p:spPr bwMode="auto">
          <a:xfrm>
            <a:off x="4857750" y="5214938"/>
            <a:ext cx="3786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242B3D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ru-RU" i="1">
                <a:solidFill>
                  <a:srgbClr val="242B3D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</a:br>
            <a:endParaRPr lang="ru-RU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5072074"/>
            <a:ext cx="35719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2000" b="1">
                <a:solidFill>
                  <a:srgbClr val="242B3D"/>
                </a:solidFill>
                <a:ea typeface="Times New Roman" pitchFamily="18" charset="0"/>
                <a:cs typeface="Tahoma" pitchFamily="34" charset="0"/>
              </a:rPr>
              <a:t>«</a:t>
            </a:r>
            <a:r>
              <a:rPr lang="ru-RU" sz="2000" b="1">
                <a:solidFill>
                  <a:srgbClr val="242B3D"/>
                </a:solidFill>
                <a:ea typeface="Times New Roman" pitchFamily="18" charset="0"/>
                <a:cs typeface="Tahoma" pitchFamily="34" charset="0"/>
              </a:rPr>
              <a:t>Легко   любити  Україну   до глибини душі, а ви спробуйте любити її до глибини кишені».</a:t>
            </a:r>
          </a:p>
          <a:p>
            <a:r>
              <a:rPr lang="uk-UA" sz="2000" b="1">
                <a:solidFill>
                  <a:srgbClr val="242B3D"/>
                </a:solidFill>
                <a:ea typeface="Times New Roman" pitchFamily="18" charset="0"/>
                <a:cs typeface="Tahoma" pitchFamily="34" charset="0"/>
              </a:rPr>
              <a:t>                              Є. Чикаленко</a:t>
            </a:r>
            <a:endParaRPr lang="ru-RU" sz="2000" b="1">
              <a:solidFill>
                <a:srgbClr val="FFFFFF"/>
              </a:solidFill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875" y="214313"/>
            <a:ext cx="2932113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>
                <a:latin typeface="+mn-lt"/>
                <a:cs typeface="+mn-cs"/>
              </a:rPr>
              <a:t>Волонтерство</a:t>
            </a:r>
            <a:endParaRPr lang="ru-RU" sz="3600" b="1" dirty="0">
              <a:latin typeface="+mn-lt"/>
              <a:cs typeface="+mn-cs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214563" y="857250"/>
            <a:ext cx="66627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uk-UA" sz="2000">
                <a:latin typeface="Calibri" pitchFamily="34" charset="0"/>
              </a:rPr>
              <a:t> </a:t>
            </a:r>
            <a:r>
              <a:rPr lang="uk-UA" sz="2000" b="1">
                <a:latin typeface="Calibri" pitchFamily="34" charset="0"/>
              </a:rPr>
              <a:t>Волонтерсьька діяльність </a:t>
            </a:r>
            <a:r>
              <a:rPr lang="uk-UA" sz="2000">
                <a:latin typeface="Calibri" pitchFamily="34" charset="0"/>
              </a:rPr>
              <a:t>– </a:t>
            </a:r>
            <a:r>
              <a:rPr lang="uk-UA" sz="2000" b="1">
                <a:latin typeface="Calibri" pitchFamily="34" charset="0"/>
              </a:rPr>
              <a:t>добровільна, безкорислива </a:t>
            </a:r>
          </a:p>
          <a:p>
            <a:r>
              <a:rPr lang="uk-UA" sz="2000" b="1">
                <a:latin typeface="Calibri" pitchFamily="34" charset="0"/>
              </a:rPr>
              <a:t>  соціально спрямована неприбуткова діяльність окремих</a:t>
            </a:r>
          </a:p>
          <a:p>
            <a:r>
              <a:rPr lang="uk-UA" sz="2000" b="1">
                <a:latin typeface="Calibri" pitchFamily="34" charset="0"/>
              </a:rPr>
              <a:t> людей та організацій.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428625" y="1857375"/>
            <a:ext cx="82153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 Волонтер–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у перекладі з англійської означає добровільний помічник.  Це люди, які цілком безоплатно працюють будь - де, де потрібна їхня допомога: у дитячих будинках, притулках, школах-інтернатах і будинках для людей поважного віку. Вони доглядають хворих і допомагають старшим людям поратися по господарству.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428625" y="3500438"/>
            <a:ext cx="4429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5 грудня відзначається міжнародний День волонтера . Це свято було засновано в 1985 році за ініціативою Генеральної Асамблеї ООН.</a:t>
            </a:r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428625" y="4786313"/>
            <a:ext cx="4143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solidFill>
                  <a:srgbClr val="3B3B3B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В нашій країні рух волонтерів народився в 2014 році. Поштовхом до його розвитку стали Революція Гідності, події в Криму та на сході  країни.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17415" name="Рисунок 7" descr="https://static.ukrinform.com/photos/2017_10/1507935995-256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429000"/>
            <a:ext cx="35194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>
            <a:off x="5214938" y="6143625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Волонтери  під час  Майдану.    </a:t>
            </a:r>
          </a:p>
        </p:txBody>
      </p:sp>
      <p:pic>
        <p:nvPicPr>
          <p:cNvPr id="17417" name="Рисунок 10" descr="В Украине многие волонтеры, которые помогали армии, впоследствии ушли добровольцами на фро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28625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0313" y="357188"/>
            <a:ext cx="2932112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>
                <a:latin typeface="+mn-lt"/>
                <a:cs typeface="+mn-cs"/>
              </a:rPr>
              <a:t>Волонтерство</a:t>
            </a:r>
            <a:endParaRPr lang="ru-RU" sz="3600" b="1" dirty="0">
              <a:latin typeface="+mn-lt"/>
              <a:cs typeface="+mn-cs"/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357188" y="1500188"/>
            <a:ext cx="8072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Волонтери можуть виступати організаторами заходів, спрямованих на залучення широкого загалу: освітніх проектів,  змагань, фестивалів, концертів. збору коштів та речей для благодійних ініціатив.</a:t>
            </a: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357188" y="2500313"/>
            <a:ext cx="785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solidFill>
                  <a:srgbClr val="292B2C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Можуть безкоштовно працювати консультантами з юридичних та фінансових питань, веб-розробниками, перекладачами, соціальними робітниками тощо.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500063" y="1071563"/>
            <a:ext cx="5819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Спектр благодійної діяльності волонтерів:</a:t>
            </a:r>
          </a:p>
        </p:txBody>
      </p:sp>
      <p:pic>
        <p:nvPicPr>
          <p:cNvPr id="18438" name="Рисунок 6" descr="Міська гра, організована у Варшаві центром волонтерст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643313"/>
            <a:ext cx="4000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500" y="5786438"/>
            <a:ext cx="4000500" cy="6461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Міська гра, </a:t>
            </a:r>
            <a:r>
              <a:rPr lang="uk-UA" dirty="0" err="1">
                <a:latin typeface="+mn-lt"/>
                <a:cs typeface="+mn-cs"/>
              </a:rPr>
              <a:t>організвана</a:t>
            </a:r>
            <a:r>
              <a:rPr lang="uk-UA" dirty="0">
                <a:latin typeface="+mn-lt"/>
                <a:cs typeface="+mn-cs"/>
              </a:rPr>
              <a:t> волонтерами.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Варшава.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8440" name="Рисунок 8" descr="https://img.zik.ua/original/2017/03/06/104100.jpg?timestamp=-621699878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786188"/>
            <a:ext cx="3714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9" descr="БИБЛИОМИР83: Волонтер - это состояние души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214313"/>
            <a:ext cx="21431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29188" y="3286125"/>
            <a:ext cx="3714750" cy="6461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Подарунки бійцям АТО від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 волонтерів  Львівщини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71750" y="285750"/>
            <a:ext cx="4929188" cy="58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Культура </a:t>
            </a:r>
            <a:r>
              <a:rPr lang="ru-RU" sz="3200" b="1" dirty="0" err="1">
                <a:latin typeface="+mn-lt"/>
                <a:cs typeface="+mn-cs"/>
              </a:rPr>
              <a:t>громадянськості</a:t>
            </a:r>
            <a:r>
              <a:rPr lang="ru-RU" sz="3200" b="1" dirty="0">
                <a:latin typeface="+mn-lt"/>
                <a:cs typeface="+mn-cs"/>
              </a:rPr>
              <a:t> </a:t>
            </a:r>
            <a:endParaRPr lang="ru-RU" sz="3200" b="1" dirty="0">
              <a:latin typeface="+mn-lt"/>
              <a:cs typeface="+mn-cs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28625" y="3286125"/>
            <a:ext cx="49291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Згідно з Конституцією, в Україні, як</a:t>
            </a:r>
          </a:p>
          <a:p>
            <a:r>
              <a:rPr lang="ru-RU" sz="2000">
                <a:latin typeface="Calibri" pitchFamily="34" charset="0"/>
              </a:rPr>
              <a:t> демократичній   державі, верховна</a:t>
            </a:r>
          </a:p>
          <a:p>
            <a:r>
              <a:rPr lang="ru-RU" sz="2000">
                <a:latin typeface="Calibri" pitchFamily="34" charset="0"/>
              </a:rPr>
              <a:t> влада належить громадянам.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Таким громадянам притаманна культура </a:t>
            </a:r>
          </a:p>
          <a:p>
            <a:r>
              <a:rPr lang="ru-RU" sz="2000">
                <a:latin typeface="Calibri" pitchFamily="34" charset="0"/>
              </a:rPr>
              <a:t> громадянськості.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57188" y="5072063"/>
            <a:ext cx="828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Культура громадянськості </a:t>
            </a:r>
            <a:r>
              <a:rPr lang="ru-RU" sz="2000">
                <a:latin typeface="Calibri" pitchFamily="34" charset="0"/>
              </a:rPr>
              <a:t>— </a:t>
            </a:r>
            <a:r>
              <a:rPr lang="ru-RU" sz="2000" b="1">
                <a:latin typeface="Calibri" pitchFamily="34" charset="0"/>
              </a:rPr>
              <a:t>це ставлення людини до держави і дій влади, що проявляється у законослухняності та критичній вимогливості.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Культура громадянськості врегульовує взаємодію громадян з владою, </a:t>
            </a:r>
          </a:p>
          <a:p>
            <a:r>
              <a:rPr lang="ru-RU" sz="2000" b="1">
                <a:latin typeface="Calibri" pitchFamily="34" charset="0"/>
              </a:rPr>
              <a:t>а не протистояння окремих верств суспільства одна одній.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4563" y="1000125"/>
            <a:ext cx="5380037" cy="461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+mn-lt"/>
                <a:cs typeface="+mn-cs"/>
              </a:rPr>
              <a:t>Хто такий демократичний громадянин?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57188" y="1571625"/>
            <a:ext cx="8286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 sz="2000">
                <a:latin typeface="Calibri" pitchFamily="34" charset="0"/>
              </a:rPr>
              <a:t>Демократичні громадяни – люди, які беруть активну учатсть у </a:t>
            </a:r>
          </a:p>
          <a:p>
            <a:r>
              <a:rPr lang="uk-UA" sz="2000">
                <a:latin typeface="Calibri" pitchFamily="34" charset="0"/>
              </a:rPr>
              <a:t>суспільно – політичному житі не тільки під час виборів, коли голосують за обрання до органів влади своїх представників, а й контролюють дії влади відповідно до законів, створюють умови, коли дослуховуються до думки більшості, не порушуючи при цьому права меншості.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12144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8" descr="https://www.uifuture.org/assets/%D1%80%D0%B5%D1%84%D0%B5%D1%80%D0%B5%D0%BD%D0%B4%D1%83%D0%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3143250"/>
            <a:ext cx="30194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28875" y="285750"/>
            <a:ext cx="5021263" cy="58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Культура  </a:t>
            </a:r>
            <a:r>
              <a:rPr lang="ru-RU" sz="3200" b="1" dirty="0" err="1">
                <a:latin typeface="+mn-lt"/>
                <a:cs typeface="+mn-cs"/>
              </a:rPr>
              <a:t>громадянськості</a:t>
            </a:r>
            <a:r>
              <a:rPr lang="ru-RU" sz="3200" b="1" dirty="0">
                <a:latin typeface="+mn-lt"/>
                <a:cs typeface="+mn-cs"/>
              </a:rPr>
              <a:t> </a:t>
            </a:r>
            <a:endParaRPr lang="ru-RU" sz="3200" b="1" dirty="0">
              <a:latin typeface="+mn-lt"/>
              <a:cs typeface="+mn-cs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428625" y="1357313"/>
            <a:ext cx="82867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сприйняття влади не як предмету боротьби й завоювання, а як об’єкту впливу у процесі захисту інтересів і прав громадян;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знання людей про їхні права й обов’язки, про те, як влаштована держава, про те, якими є головні конституційні та законодавчі процедури політичного процесу.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знання та визнання громадянами суспільних норм;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готовність  дотримуватися суспільних норм ;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небайдужість, активність та відповідальність громадян;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достатня самостійність, незалежність</a:t>
            </a:r>
          </a:p>
          <a:p>
            <a:r>
              <a:rPr lang="ru-RU" sz="2000">
                <a:latin typeface="Calibri" pitchFamily="34" charset="0"/>
                <a:cs typeface="Times New Roman" pitchFamily="18" charset="0"/>
              </a:rPr>
              <a:t> у судженнях;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 здатність чинити зворотний вплив </a:t>
            </a:r>
          </a:p>
          <a:p>
            <a:r>
              <a:rPr lang="ru-RU" sz="2000">
                <a:latin typeface="Calibri" pitchFamily="34" charset="0"/>
                <a:cs typeface="Times New Roman" pitchFamily="18" charset="0"/>
              </a:rPr>
              <a:t>на державу і суспільство, роблячи</a:t>
            </a:r>
          </a:p>
          <a:p>
            <a:r>
              <a:rPr lang="ru-RU" sz="2000">
                <a:latin typeface="Calibri" pitchFamily="34" charset="0"/>
                <a:cs typeface="Times New Roman" pitchFamily="18" charset="0"/>
              </a:rPr>
              <a:t> їх демократичними. 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214563" y="928688"/>
            <a:ext cx="539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  <a:cs typeface="Times New Roman" pitchFamily="18" charset="0"/>
              </a:rPr>
              <a:t>Культура громадянськості передбачає: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0" y="3929063"/>
            <a:ext cx="32067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1000125" y="5643563"/>
            <a:ext cx="4214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Всеукраїнська акція «Профспілки проти бідності».  Березень 2016 року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28813" y="214313"/>
            <a:ext cx="5021262" cy="58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Культура  </a:t>
            </a:r>
            <a:r>
              <a:rPr lang="ru-RU" sz="3200" b="1" dirty="0" err="1">
                <a:latin typeface="+mn-lt"/>
                <a:cs typeface="+mn-cs"/>
              </a:rPr>
              <a:t>громадянськості</a:t>
            </a:r>
            <a:r>
              <a:rPr lang="ru-RU" sz="3200" b="1" dirty="0">
                <a:latin typeface="+mn-lt"/>
                <a:cs typeface="+mn-cs"/>
              </a:rPr>
              <a:t> </a:t>
            </a:r>
            <a:endParaRPr lang="ru-RU" sz="3200" b="1" dirty="0">
              <a:latin typeface="+mn-lt"/>
              <a:cs typeface="+mn-cs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357188" y="857250"/>
            <a:ext cx="80724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 До інших характерних рис такого громадянина належать патріотизм, правосвідомість, політична культура, моральність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, реалізація активної громадянської позиції у суспільному житті,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готовність діяти, захищати свою країну, здатність до самопожертви, а також життя і праця на благо суспільства.</a:t>
            </a:r>
            <a:r>
              <a:rPr lang="uk-UA" sz="2000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uk-UA" sz="2000" b="1">
                <a:latin typeface="Calibri" pitchFamily="34" charset="0"/>
              </a:rPr>
              <a:t>Культура громадянськості пов’язана з такими демократичними цінностями, як свобода, політична рівність, толерантність. </a:t>
            </a:r>
            <a:endParaRPr lang="ru-RU" sz="2000" b="1">
              <a:latin typeface="Calibri" pitchFamily="34" charset="0"/>
            </a:endParaRPr>
          </a:p>
        </p:txBody>
      </p:sp>
      <p:pic>
        <p:nvPicPr>
          <p:cNvPr id="21508" name="Рисунок 5" descr="17 лет назад погиб Вячеслав Чорновил | Новости на Gazeta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143250"/>
            <a:ext cx="3286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428625" y="5929313"/>
            <a:ext cx="8358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           В’ячеслав Чорновіл.   </a:t>
            </a:r>
          </a:p>
          <a:p>
            <a:r>
              <a:rPr lang="uk-UA">
                <a:latin typeface="Calibri" pitchFamily="34" charset="0"/>
              </a:rPr>
              <a:t>Лідер </a:t>
            </a:r>
            <a:r>
              <a:rPr lang="ru-RU">
                <a:latin typeface="Calibri" pitchFamily="34" charset="0"/>
              </a:rPr>
              <a:t>громадсько – політичної організації «Народний Рух України за перебудову»</a:t>
            </a:r>
            <a:r>
              <a:rPr lang="uk-UA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4143375" y="321468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Calibri" pitchFamily="34" charset="0"/>
              </a:rPr>
              <a:t>                                               </a:t>
            </a:r>
            <a:endParaRPr lang="ru-RU" sz="2000">
              <a:latin typeface="Calibri" pitchFamily="34" charset="0"/>
            </a:endParaRPr>
          </a:p>
          <a:p>
            <a:r>
              <a:rPr lang="uk-UA" sz="2000">
                <a:latin typeface="Calibri" pitchFamily="34" charset="0"/>
                <a:cs typeface="Times New Roman" pitchFamily="18" charset="0"/>
              </a:rPr>
              <a:t>                                        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 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1511" name="Прямоугольник 11"/>
          <p:cNvSpPr>
            <a:spLocks noChangeArrowheads="1"/>
          </p:cNvSpPr>
          <p:nvPr/>
        </p:nvSpPr>
        <p:spPr bwMode="auto">
          <a:xfrm>
            <a:off x="4071938" y="3143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  <a:cs typeface="Times New Roman" pitchFamily="18" charset="0"/>
              </a:rPr>
              <a:t>         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3286124"/>
            <a:ext cx="4857752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>
                <a:solidFill>
                  <a:schemeClr val="tx1"/>
                </a:solidFill>
                <a:cs typeface="Arial" charset="0"/>
              </a:rPr>
              <a:t>«Дай Боже нам любити Україну понад усе сьогодні – маючи, щоб не довелося гірко любити її, втративши. Настав час великого вибору: або єдність і перемога та шлях до світла, або поразка, ганьба і знову довга дорога до волі». 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chemeClr val="tx1"/>
                </a:solidFill>
                <a:cs typeface="Arial" charset="0"/>
              </a:rPr>
              <a:t> « </a:t>
            </a:r>
            <a:r>
              <a:rPr lang="uk-UA" sz="2000" b="1">
                <a:solidFill>
                  <a:schemeClr val="tx1"/>
                </a:solidFill>
                <a:cs typeface="Times New Roman" pitchFamily="18" charset="0"/>
              </a:rPr>
              <a:t>Україна починається з тебе</a:t>
            </a:r>
            <a:r>
              <a:rPr lang="ru-RU" sz="2000" b="1">
                <a:solidFill>
                  <a:schemeClr val="tx1"/>
                </a:solidFill>
                <a:cs typeface="Arial" charset="0"/>
              </a:rPr>
              <a:t>»</a:t>
            </a:r>
            <a:r>
              <a:rPr lang="uk-UA" sz="2000" b="1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uk-UA" sz="2000" b="1">
                <a:solidFill>
                  <a:schemeClr val="tx1"/>
                </a:solidFill>
                <a:cs typeface="Arial" charset="0"/>
              </a:rPr>
              <a:t> </a:t>
            </a:r>
          </a:p>
          <a:p>
            <a:r>
              <a:rPr lang="uk-UA" sz="2000" b="1">
                <a:solidFill>
                  <a:schemeClr val="tx1"/>
                </a:solidFill>
                <a:cs typeface="Times New Roman" pitchFamily="18" charset="0"/>
              </a:rPr>
              <a:t>                                В’ячеслав Чорновіл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1785938" y="285750"/>
            <a:ext cx="5802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Calibri" pitchFamily="34" charset="0"/>
              </a:rPr>
              <a:t>Активна громадянська позиція</a:t>
            </a:r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285750" y="928688"/>
            <a:ext cx="44291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Це готовність людини свідомо брати участь у суспільно-політичному житті,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виконувати громадянські обов’язки,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нести громадянську відповідальність,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розуміти свої права та можливості й користуватися ними,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проявляти патріотичну відданість Батьківщині,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готовність до захисту Батьківщини,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активна діяльність в </a:t>
            </a:r>
          </a:p>
          <a:p>
            <a:r>
              <a:rPr lang="ru-RU" sz="2000">
                <a:latin typeface="Calibri" pitchFamily="34" charset="0"/>
              </a:rPr>
              <a:t> політичних процесах.</a:t>
            </a: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5072063" y="1000125"/>
            <a:ext cx="38576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solidFill>
                  <a:srgbClr val="292B2C"/>
                </a:solidFill>
                <a:latin typeface="Calibri" pitchFamily="34" charset="0"/>
              </a:rPr>
              <a:t> У демократичному суспільстві громадянин має можливість доносити до влади свої вимоги в р</a:t>
            </a:r>
            <a:r>
              <a:rPr lang="uk-UA" sz="2000">
                <a:solidFill>
                  <a:srgbClr val="292B2C"/>
                </a:solidFill>
                <a:latin typeface="Calibri" pitchFamily="34" charset="0"/>
              </a:rPr>
              <a:t>і</a:t>
            </a:r>
            <a:r>
              <a:rPr lang="ru-RU" sz="2000">
                <a:solidFill>
                  <a:srgbClr val="292B2C"/>
                </a:solidFill>
                <a:latin typeface="Calibri" pitchFamily="34" charset="0"/>
              </a:rPr>
              <a:t>зних формах — від індивідуального звернення до місцевого чиновника до колективних дій у процесі вирішення загальнодержавних питань. 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22533" name="Рисунок 5" descr="Дівчинка зі своїм малюнком на масовій акції у столиці України, яку проводили в час активних бойових на Донбасі. Київ, 4 жовтня 2014 рок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857625"/>
            <a:ext cx="46132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500063" y="4857750"/>
            <a:ext cx="3571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 Дівчинка зі своїм малюнком на масовій акції у столиці України, яку проводили в час активних бойових на Донбасі.   Київ,  4 жовтня 2014 року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1024</Words>
  <Application>Microsoft Office PowerPoint</Application>
  <PresentationFormat>Экран (4:3)</PresentationFormat>
  <Paragraphs>140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Arial</vt:lpstr>
      <vt:lpstr>Times New Roman</vt:lpstr>
      <vt:lpstr>Tahoma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Сергей</cp:lastModifiedBy>
  <cp:revision>141</cp:revision>
  <dcterms:created xsi:type="dcterms:W3CDTF">2020-03-27T14:06:38Z</dcterms:created>
  <dcterms:modified xsi:type="dcterms:W3CDTF">2021-01-19T11:21:46Z</dcterms:modified>
</cp:coreProperties>
</file>