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262" r:id="rId3"/>
    <p:sldId id="1263" r:id="rId4"/>
    <p:sldId id="1154" r:id="rId5"/>
    <p:sldId id="1264" r:id="rId6"/>
    <p:sldId id="1265" r:id="rId7"/>
    <p:sldId id="1266" r:id="rId8"/>
    <p:sldId id="1267" r:id="rId9"/>
    <p:sldId id="1271" r:id="rId10"/>
    <p:sldId id="1272" r:id="rId11"/>
    <p:sldId id="1273" r:id="rId12"/>
    <p:sldId id="1276" r:id="rId13"/>
    <p:sldId id="1277" r:id="rId14"/>
    <p:sldId id="1278" r:id="rId15"/>
    <p:sldId id="1279" r:id="rId16"/>
    <p:sldId id="335" r:id="rId17"/>
    <p:sldId id="643" r:id="rId18"/>
    <p:sldId id="644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5059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BB6400-B2FE-47D9-BFF7-0CD7C422A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15613"/>
          <a:stretch/>
        </p:blipFill>
        <p:spPr>
          <a:xfrm>
            <a:off x="0" y="0"/>
            <a:ext cx="5214962" cy="560228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0" y="6238528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EF847D6-D45D-4292-B948-B84AE039B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Вкладені алгоритмічні структури розгалуження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xmlns="" id="{2039843D-2FA6-480C-9D0B-9895C275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9A3CF1A3-307A-4C35-8909-D1EB6920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24AC52-6AED-4DFA-B2EC-F0B4C32EEF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309" y="1196763"/>
            <a:ext cx="7893683" cy="5255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6572632" cy="954107"/>
          </a:xfrm>
          <a:prstGeom prst="wedgeRectCallout">
            <a:avLst>
              <a:gd name="adj1" fmla="val 54046"/>
              <a:gd name="adj2" fmla="val 8867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Складемо блок-схему алгоритму визначення 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0935D1-BDE6-49BC-9C04-D857170687F9}"/>
              </a:ext>
            </a:extLst>
          </p:cNvPr>
          <p:cNvSpPr txBox="1"/>
          <p:nvPr/>
        </p:nvSpPr>
        <p:spPr>
          <a:xfrm>
            <a:off x="72008" y="2262615"/>
            <a:ext cx="415430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визначення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знака</a:t>
            </a:r>
            <a:r>
              <a:rPr lang="uk-UA" sz="2800" b="1" i="1" kern="0" dirty="0">
                <a:solidFill>
                  <a:srgbClr val="FFFFFF"/>
                </a:solidFill>
              </a:rPr>
              <a:t>  x знову з’являється потреба робити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 залежно 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знака</a:t>
            </a:r>
            <a:r>
              <a:rPr lang="uk-UA" sz="2800" b="1" i="1" kern="0" dirty="0">
                <a:solidFill>
                  <a:srgbClr val="FFFFFF"/>
                </a:solidFill>
              </a:rPr>
              <a:t>  y, тобто два наступних розгалуження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«вкладаються» в перше. </a:t>
            </a:r>
          </a:p>
        </p:txBody>
      </p:sp>
    </p:spTree>
    <p:extLst>
      <p:ext uri="{BB962C8B-B14F-4D97-AF65-F5344CB8AC3E}">
        <p14:creationId xmlns:p14="http://schemas.microsoft.com/office/powerpoint/2010/main" xmlns="" val="247979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цим алгоритмом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запишемо</a:t>
            </a:r>
            <a:r>
              <a:rPr lang="uk-UA" sz="2800" b="1" i="1" kern="0" dirty="0">
                <a:solidFill>
                  <a:srgbClr val="FFFFFF"/>
                </a:solidFill>
              </a:rPr>
              <a:t> програмний код: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0B14AA-79FB-43F7-BD94-C64983A8CE10}"/>
              </a:ext>
            </a:extLst>
          </p:cNvPr>
          <p:cNvSpPr txBox="1"/>
          <p:nvPr/>
        </p:nvSpPr>
        <p:spPr>
          <a:xfrm>
            <a:off x="70929" y="184128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x = int(input('x = ?'))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y = int(input('y = ?'))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x&gt;0: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if y&gt;0: n = 1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else: n = 4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if y&gt;0: n = 2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else: n = 3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print('N =', n)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2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</a:t>
            </a:r>
            <a:r>
              <a:rPr lang="en-US" sz="2800" b="1" i="1" kern="0" dirty="0">
                <a:solidFill>
                  <a:srgbClr val="FFFFFF"/>
                </a:solidFill>
              </a:rPr>
              <a:t>x = 5,  y = –2, </a:t>
            </a:r>
            <a:r>
              <a:rPr lang="uk-UA" sz="2800" b="1" i="1" kern="0" dirty="0">
                <a:solidFill>
                  <a:srgbClr val="FFFFFF"/>
                </a:solidFill>
              </a:rPr>
              <a:t>то вираз  </a:t>
            </a:r>
            <a:r>
              <a:rPr lang="en-US" sz="2800" b="1" i="1" kern="0" dirty="0">
                <a:solidFill>
                  <a:srgbClr val="FFFFFF"/>
                </a:solidFill>
              </a:rPr>
              <a:t>x &gt; 0 </a:t>
            </a:r>
            <a:r>
              <a:rPr lang="uk-UA" sz="2800" b="1" i="1" kern="0" dirty="0">
                <a:solidFill>
                  <a:srgbClr val="FFFFFF"/>
                </a:solidFill>
              </a:rPr>
              <a:t>набуває значення 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По гілці </a:t>
            </a:r>
            <a:r>
              <a:rPr lang="en-US" sz="2800" b="1" i="1" kern="0" dirty="0">
                <a:solidFill>
                  <a:srgbClr val="FFFF00"/>
                </a:solidFill>
              </a:rPr>
              <a:t>T</a:t>
            </a:r>
            <a:r>
              <a:rPr lang="uk-UA" sz="2800" b="1" i="1" kern="0" dirty="0" err="1">
                <a:solidFill>
                  <a:srgbClr val="FFFF00"/>
                </a:solidFill>
              </a:rPr>
              <a:t>ак</a:t>
            </a:r>
            <a:r>
              <a:rPr lang="uk-UA" sz="2800" b="1" i="1" kern="0" dirty="0">
                <a:solidFill>
                  <a:srgbClr val="FFFFFF"/>
                </a:solidFill>
              </a:rPr>
              <a:t> перевіряється умова  </a:t>
            </a:r>
            <a:r>
              <a:rPr lang="en-US" sz="2800" b="1" i="1" kern="0" dirty="0">
                <a:solidFill>
                  <a:srgbClr val="FFFFFF"/>
                </a:solidFill>
              </a:rPr>
              <a:t>y &gt; 0, </a:t>
            </a:r>
            <a:r>
              <a:rPr lang="uk-UA" sz="2800" b="1" i="1" kern="0" dirty="0">
                <a:solidFill>
                  <a:srgbClr val="FFFFFF"/>
                </a:solidFill>
              </a:rPr>
              <a:t>яка при  </a:t>
            </a:r>
            <a:r>
              <a:rPr lang="en-US" sz="2800" b="1" i="1" kern="0" dirty="0">
                <a:solidFill>
                  <a:srgbClr val="FFFFFF"/>
                </a:solidFill>
              </a:rPr>
              <a:t>y = –2 </a:t>
            </a:r>
            <a:r>
              <a:rPr lang="uk-UA" sz="2800" b="1" i="1" kern="0" dirty="0">
                <a:solidFill>
                  <a:srgbClr val="FFFFFF"/>
                </a:solidFill>
              </a:rPr>
              <a:t>набуває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тому змінна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набуває значення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1E73B1-9EC3-424B-86D0-20935E0E2608}"/>
              </a:ext>
            </a:extLst>
          </p:cNvPr>
          <p:cNvSpPr txBox="1"/>
          <p:nvPr/>
        </p:nvSpPr>
        <p:spPr>
          <a:xfrm>
            <a:off x="1567543" y="3157643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Команди, вкладені в гілки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об’єднуються в блоки за величиною відступів. Відступ може бути будь-яким, головне, щоб у межах одного вкладеного блоку він був однаковий.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xmlns="" id="{31D7AFA2-2E3B-433C-9325-580EDB75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313245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782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Множинне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залежно від значення тієї чи іншої змінної може виконуватися одна з трьох (або більше) гілок програми, код стає громіздким і вкладати оператори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незручно.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B55880-1404-4B92-AE21-2D07DC73E2BB}"/>
              </a:ext>
            </a:extLst>
          </p:cNvPr>
          <p:cNvSpPr txBox="1"/>
          <p:nvPr/>
        </p:nvSpPr>
        <p:spPr>
          <a:xfrm>
            <a:off x="70929" y="2716182"/>
            <a:ext cx="912387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таких випадків у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структура </a:t>
            </a:r>
            <a:r>
              <a:rPr lang="uk-UA" sz="2800" b="1" i="1" kern="0" dirty="0">
                <a:solidFill>
                  <a:srgbClr val="FFFF00"/>
                </a:solidFill>
              </a:rPr>
              <a:t>множинного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, яка реалізується оператором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скорочення від  </a:t>
            </a:r>
            <a:r>
              <a:rPr lang="en-US" sz="2800" b="1" i="1" kern="0" dirty="0">
                <a:solidFill>
                  <a:srgbClr val="FFFFFF"/>
                </a:solidFill>
              </a:rPr>
              <a:t>else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if — «</a:t>
            </a:r>
            <a:r>
              <a:rPr lang="uk-UA" sz="2800" b="1" i="1" kern="0" dirty="0">
                <a:solidFill>
                  <a:srgbClr val="FFFFFF"/>
                </a:solidFill>
              </a:rPr>
              <a:t>ще якщо»).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70A71C-5621-4989-B5BE-EB68C24CD668}"/>
              </a:ext>
            </a:extLst>
          </p:cNvPr>
          <p:cNvSpPr txBox="1"/>
          <p:nvPr/>
        </p:nvSpPr>
        <p:spPr>
          <a:xfrm>
            <a:off x="70929" y="463799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гілці </a:t>
            </a:r>
            <a:r>
              <a:rPr lang="en-US" sz="2800" b="1" i="1" kern="0" dirty="0" err="1">
                <a:solidFill>
                  <a:srgbClr val="FFFF00"/>
                </a:solidFill>
              </a:rPr>
              <a:t>elif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обов’язково повинен бути логічний вираз, як у заголовку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У кінці, після всіх  </a:t>
            </a:r>
            <a:r>
              <a:rPr lang="en-US" sz="2800" b="1" i="1" kern="0" dirty="0" err="1">
                <a:solidFill>
                  <a:srgbClr val="FFFF00"/>
                </a:solidFill>
              </a:rPr>
              <a:t>elif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може використовуватися одна гілка 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обробки випадків, які не відповідають умовам гілки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всіх </a:t>
            </a:r>
            <a:r>
              <a:rPr lang="en-US" sz="2800" b="1" i="1" kern="0" dirty="0" err="1">
                <a:solidFill>
                  <a:srgbClr val="FFFF00"/>
                </a:solidFill>
              </a:rPr>
              <a:t>elif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BC80EE2-4ED5-40A2-BBA7-D3FA6F1E4CA3}"/>
              </a:ext>
            </a:extLst>
          </p:cNvPr>
          <p:cNvSpPr/>
          <p:nvPr/>
        </p:nvSpPr>
        <p:spPr>
          <a:xfrm>
            <a:off x="9296401" y="2716182"/>
            <a:ext cx="2824670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 err="1">
                <a:solidFill>
                  <a:srgbClr val="FFFF00"/>
                </a:solidFill>
              </a:rPr>
              <a:t>elif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2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Множинне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Запрограмуємо поведінку гравця в лабіринті, якщо х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кількість монстрів, які зустрічаються на шляху.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5D471D-5BBD-4AEF-A7F7-651F34388A87}"/>
              </a:ext>
            </a:extLst>
          </p:cNvPr>
          <p:cNvSpPr txBox="1"/>
          <p:nvPr/>
        </p:nvSpPr>
        <p:spPr>
          <a:xfrm>
            <a:off x="70929" y="225774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x = int(input('x = ?'))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x == 0: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uk-UA" sz="2800" b="1" i="1" kern="0" dirty="0">
                <a:solidFill>
                  <a:srgbClr val="FFFFFF"/>
                </a:solidFill>
              </a:rPr>
              <a:t>Монстрів немає. Шлях вільний!')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elif</a:t>
            </a:r>
            <a:r>
              <a:rPr lang="en-US" sz="2800" b="1" i="1" kern="0" dirty="0">
                <a:solidFill>
                  <a:srgbClr val="FFFFFF"/>
                </a:solidFill>
              </a:rPr>
              <a:t> x&lt;3: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uk-UA" sz="2800" b="1" i="1" kern="0" dirty="0">
                <a:solidFill>
                  <a:srgbClr val="FFFFFF"/>
                </a:solidFill>
              </a:rPr>
              <a:t>Стільки монстрів я легко подолаю’)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elif</a:t>
            </a:r>
            <a:r>
              <a:rPr lang="en-US" sz="2800" b="1" i="1" kern="0" dirty="0">
                <a:solidFill>
                  <a:srgbClr val="FFFFFF"/>
                </a:solidFill>
              </a:rPr>
              <a:t> x&lt;5: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uk-UA" sz="2800" b="1" i="1" kern="0" dirty="0">
                <a:solidFill>
                  <a:srgbClr val="FFFFFF"/>
                </a:solidFill>
              </a:rPr>
              <a:t>Доведеться позмагатися')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uk-UA" sz="2800" b="1" i="1" kern="0" dirty="0">
                <a:solidFill>
                  <a:srgbClr val="FFFFFF"/>
                </a:solidFill>
              </a:rPr>
              <a:t>Час рятуватися втечею')</a:t>
            </a:r>
          </a:p>
        </p:txBody>
      </p:sp>
    </p:spTree>
    <p:extLst>
      <p:ext uri="{BB962C8B-B14F-4D97-AF65-F5344CB8AC3E}">
        <p14:creationId xmlns:p14="http://schemas.microsoft.com/office/powerpoint/2010/main" xmlns="" val="428295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Множинне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Інструкція  </a:t>
            </a:r>
            <a:r>
              <a:rPr lang="en-US" sz="2800" b="1" i="1" kern="0" dirty="0">
                <a:solidFill>
                  <a:srgbClr val="FFFF00"/>
                </a:solidFill>
              </a:rPr>
              <a:t>if-</a:t>
            </a:r>
            <a:r>
              <a:rPr lang="en-US" sz="2800" b="1" i="1" kern="0" dirty="0" err="1">
                <a:solidFill>
                  <a:srgbClr val="FFFF00"/>
                </a:solidFill>
              </a:rPr>
              <a:t>elif</a:t>
            </a:r>
            <a:r>
              <a:rPr lang="en-US" sz="2800" b="1" i="1" kern="0" dirty="0">
                <a:solidFill>
                  <a:srgbClr val="FFFF00"/>
                </a:solidFill>
              </a:rPr>
              <a:t>-else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припиняє перегляд наступних гілок, як тільки логічний вираз у поточній гілці буде 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Так, якщо вираз при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перша гілка) буде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після виведення рядка  'Монстрів немає. Шлях вільний!' виконання програми завершиться.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E05B0C-8F31-4778-9DA6-F6AF4FB5294E}"/>
              </a:ext>
            </a:extLst>
          </p:cNvPr>
          <p:cNvSpPr txBox="1"/>
          <p:nvPr/>
        </p:nvSpPr>
        <p:spPr>
          <a:xfrm>
            <a:off x="1567543" y="360468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використання вкладених розгалужень допоможе запрограмувати вибір із великої кількості варіантів.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xmlns="" id="{00999B5D-1D95-4510-A9DC-91E6281E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357949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8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записується і виконується умовний оператор у повній формі; неповній формі?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7584"/>
            <a:ext cx="1205014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Поясніть схему виконання оператора  </a:t>
            </a:r>
            <a:r>
              <a:rPr lang="uk-UA" sz="2700" b="1" i="1" kern="0" dirty="0" err="1">
                <a:solidFill>
                  <a:srgbClr val="002060"/>
                </a:solidFill>
              </a:rPr>
              <a:t>if</a:t>
            </a:r>
            <a:r>
              <a:rPr lang="uk-UA" sz="2700" b="1" i="1" kern="0" dirty="0">
                <a:solidFill>
                  <a:srgbClr val="002060"/>
                </a:solidFill>
              </a:rPr>
              <a:t>, у якому застосовані вкладені оператори розгалуження.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3280607"/>
            <a:ext cx="10454845" cy="300082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Напишіть програму, яка за кількістю правильних відповідей K визначає оцінку, яку учень отримав за виконання тесту, за правилом: якщо K &gt; 9, то оцінка «Відмінно»; якщо 8   K   9</a:t>
            </a:r>
            <a:r>
              <a:rPr lang="uk-UA" dirty="0"/>
              <a:t>  </a:t>
            </a:r>
            <a:r>
              <a:rPr lang="uk-UA" sz="2700" b="1" i="1" kern="0" dirty="0">
                <a:solidFill>
                  <a:srgbClr val="FFFFFF"/>
                </a:solidFill>
              </a:rPr>
              <a:t>— оцінка «Добре»; якщо 6   K   7 — оцінка «Задовільно»; якщо K &lt; 6 — повідомлення «Слід повторити роботу»).</a:t>
            </a: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9662" y="1274064"/>
            <a:ext cx="4656307" cy="534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28-132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318" y="1274064"/>
            <a:ext cx="4656307" cy="5344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132</a:t>
            </a:r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xmlns="" id="{D0974EA4-E9FA-40C5-BA01-5264EC3B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BC2DE515-AAFD-4759-9707-186C8367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знаєте, що під час конструювання алгоритмів використовуються три базові алгоритмічні структури: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0FFFEFB-5C12-4977-BDEE-58B225B5C9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243" y="2913685"/>
            <a:ext cx="2909670" cy="2222990"/>
          </a:xfrm>
          <a:prstGeom prst="rect">
            <a:avLst/>
          </a:prstGeom>
        </p:spPr>
      </p:pic>
      <p:pic>
        <p:nvPicPr>
          <p:cNvPr id="21" name="Picture 4" descr="http://tic.uis.edu.co/ava/pluginfile.php/169759/course/section/36985/Decisi%C3%B3n.jpg">
            <a:extLst>
              <a:ext uri="{FF2B5EF4-FFF2-40B4-BE49-F238E27FC236}">
                <a16:creationId xmlns:a16="http://schemas.microsoft.com/office/drawing/2014/main" xmlns="" id="{53F9F287-184F-480B-A550-51614A46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4251" y="2920134"/>
            <a:ext cx="2982746" cy="22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59BBC45-6BEF-4A97-83E7-A14E33C6B3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011" y="2907751"/>
            <a:ext cx="2995236" cy="22107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32B684-0058-404B-930B-CACF55EE0E22}"/>
              </a:ext>
            </a:extLst>
          </p:cNvPr>
          <p:cNvSpPr txBox="1"/>
          <p:nvPr/>
        </p:nvSpPr>
        <p:spPr>
          <a:xfrm>
            <a:off x="72007" y="223786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B92275-6E8A-4CC0-8475-E15EA5E28B92}"/>
              </a:ext>
            </a:extLst>
          </p:cNvPr>
          <p:cNvSpPr txBox="1"/>
          <p:nvPr/>
        </p:nvSpPr>
        <p:spPr>
          <a:xfrm>
            <a:off x="4110553" y="223786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181DC4-2FA7-4132-AB0B-22872D1057AD}"/>
              </a:ext>
            </a:extLst>
          </p:cNvPr>
          <p:cNvSpPr txBox="1"/>
          <p:nvPr/>
        </p:nvSpPr>
        <p:spPr>
          <a:xfrm>
            <a:off x="8149099" y="2237866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E760DE-705D-4499-9F34-0D8F3A253B62}"/>
              </a:ext>
            </a:extLst>
          </p:cNvPr>
          <p:cNvSpPr txBox="1"/>
          <p:nvPr/>
        </p:nvSpPr>
        <p:spPr>
          <a:xfrm>
            <a:off x="72008" y="52099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5 класі ви навчилися складати програми мовою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 використанням  операторів розгалуження та  операторів повторення.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157577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дізналися, що 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використовувати 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D100E-C416-45F6-BD79-1857E9B6E188}"/>
              </a:ext>
            </a:extLst>
          </p:cNvPr>
          <p:cNvSpPr txBox="1"/>
          <p:nvPr/>
        </p:nvSpPr>
        <p:spPr>
          <a:xfrm>
            <a:off x="5171186" y="2598467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AFF6AE-C925-4B6D-86D6-944D18D55327}"/>
              </a:ext>
            </a:extLst>
          </p:cNvPr>
          <p:cNvSpPr txBox="1"/>
          <p:nvPr/>
        </p:nvSpPr>
        <p:spPr>
          <a:xfrm>
            <a:off x="72008" y="361063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для опису дій, які мають виконуватися кілька разів, можна використовувати оператори циклу </a:t>
            </a:r>
            <a:r>
              <a:rPr lang="uk-UA" sz="2800" b="1" i="1" kern="0">
                <a:solidFill>
                  <a:srgbClr val="FFFFFF"/>
                </a:solidFill>
              </a:rPr>
              <a:t>двох видів: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4F87C67-45B9-435E-8577-70F68238657A}"/>
              </a:ext>
            </a:extLst>
          </p:cNvPr>
          <p:cNvSpPr/>
          <p:nvPr/>
        </p:nvSpPr>
        <p:spPr>
          <a:xfrm>
            <a:off x="72008" y="466678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із параметром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90888285-91D6-4B77-A245-A36E1CC8D122}"/>
              </a:ext>
            </a:extLst>
          </p:cNvPr>
          <p:cNvSpPr/>
          <p:nvPr/>
        </p:nvSpPr>
        <p:spPr>
          <a:xfrm>
            <a:off x="6149820" y="466678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передумовою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87705BFA-7372-4EB0-A2C1-EBC6EE018A08}"/>
              </a:ext>
            </a:extLst>
          </p:cNvPr>
          <p:cNvSpPr/>
          <p:nvPr/>
        </p:nvSpPr>
        <p:spPr>
          <a:xfrm>
            <a:off x="72008" y="2246122"/>
            <a:ext cx="498551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повній формі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087065BC-3797-4A20-9546-79972353D0E4}"/>
              </a:ext>
            </a:extLst>
          </p:cNvPr>
          <p:cNvSpPr/>
          <p:nvPr/>
        </p:nvSpPr>
        <p:spPr>
          <a:xfrm>
            <a:off x="7134477" y="2246122"/>
            <a:ext cx="4985517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неповній формі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7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BD85B5-4F58-451B-9252-0BAE4001C40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умова в операторах розгалуження та повторення?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496016-632E-460C-9AEC-EC4A50224A75}"/>
              </a:ext>
            </a:extLst>
          </p:cNvPr>
          <p:cNvSpPr txBox="1"/>
          <p:nvPr/>
        </p:nvSpPr>
        <p:spPr>
          <a:xfrm>
            <a:off x="70929" y="2242295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значення мають відступи команди від лівого краю вікна програми?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DEAB87-6D41-46FA-8AC3-00B667CCF36D}"/>
              </a:ext>
            </a:extLst>
          </p:cNvPr>
          <p:cNvSpPr txBox="1"/>
          <p:nvPr/>
        </p:nvSpPr>
        <p:spPr>
          <a:xfrm>
            <a:off x="70929" y="329998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структуру й правила виконання циклу з параметром; циклу з передумовою.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1C61C5-3A9A-470A-AC05-880D93DD0D6E}"/>
              </a:ext>
            </a:extLst>
          </p:cNvPr>
          <p:cNvSpPr txBox="1"/>
          <p:nvPr/>
        </p:nvSpPr>
        <p:spPr>
          <a:xfrm>
            <a:off x="70929" y="4357679"/>
            <a:ext cx="6360351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відмінність у використанні циклу з параметром і циклу з умовою?</a:t>
            </a:r>
          </a:p>
        </p:txBody>
      </p:sp>
      <p:pic>
        <p:nvPicPr>
          <p:cNvPr id="11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B693B20C-70F1-4DBD-ABDA-70589EF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97188392-4FB3-4482-80D7-B7CB782EB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01" t="23987" r="22322" b="23060"/>
          <a:stretch/>
        </p:blipFill>
        <p:spPr bwMode="auto">
          <a:xfrm>
            <a:off x="7352871" y="4357679"/>
            <a:ext cx="2431209" cy="23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55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Оператори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розгалуження є умовні оператори  </a:t>
            </a:r>
            <a:r>
              <a:rPr lang="uk-UA" sz="2800" b="1" i="1" kern="0" dirty="0" err="1">
                <a:solidFill>
                  <a:srgbClr val="FFFF00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 і  </a:t>
            </a:r>
            <a:r>
              <a:rPr lang="uk-UA" sz="2800" b="1" i="1" kern="0" dirty="0" err="1">
                <a:solidFill>
                  <a:srgbClr val="FFFF00"/>
                </a:solidFill>
              </a:rPr>
              <a:t>if</a:t>
            </a:r>
            <a:r>
              <a:rPr lang="uk-UA" sz="2800" b="1" i="1" kern="0" dirty="0">
                <a:solidFill>
                  <a:srgbClr val="FFFF00"/>
                </a:solidFill>
              </a:rPr>
              <a:t>...</a:t>
            </a:r>
            <a:r>
              <a:rPr lang="uk-UA" sz="2800" b="1" i="1" kern="0" dirty="0" err="1">
                <a:solidFill>
                  <a:srgbClr val="FFFF00"/>
                </a:solidFill>
              </a:rPr>
              <a:t>else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 синтаксис оператора розгалуження: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11C9EEA1-801F-47CA-AB95-B8212569B679}"/>
              </a:ext>
            </a:extLst>
          </p:cNvPr>
          <p:cNvSpPr/>
          <p:nvPr/>
        </p:nvSpPr>
        <p:spPr>
          <a:xfrm>
            <a:off x="72007" y="2678015"/>
            <a:ext cx="5972332" cy="9389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Неповна форма розгалуження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65F8B86-8CFC-470F-8CA3-CBA8AECAB5DC}"/>
              </a:ext>
            </a:extLst>
          </p:cNvPr>
          <p:cNvSpPr/>
          <p:nvPr/>
        </p:nvSpPr>
        <p:spPr>
          <a:xfrm>
            <a:off x="6149819" y="2678015"/>
            <a:ext cx="5972332" cy="9389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Повна форма розгалуження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xmlns="" id="{ED2A1039-F45F-47B4-896C-7AA1E106944B}"/>
              </a:ext>
            </a:extLst>
          </p:cNvPr>
          <p:cNvGrpSpPr/>
          <p:nvPr/>
        </p:nvGrpSpPr>
        <p:grpSpPr>
          <a:xfrm>
            <a:off x="72006" y="3713218"/>
            <a:ext cx="5972332" cy="2108462"/>
            <a:chOff x="72006" y="3713218"/>
            <a:chExt cx="5972332" cy="2108462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78214BC9-B510-44C3-9777-B61C7AAAC46B}"/>
                </a:ext>
              </a:extLst>
            </p:cNvPr>
            <p:cNvSpPr/>
            <p:nvPr/>
          </p:nvSpPr>
          <p:spPr>
            <a:xfrm>
              <a:off x="72006" y="3713218"/>
              <a:ext cx="5972332" cy="21084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 err="1">
                  <a:solidFill>
                    <a:srgbClr val="FFFFFF"/>
                  </a:solidFill>
                </a:rPr>
                <a:t>іf</a:t>
              </a:r>
              <a:r>
                <a:rPr lang="uk-UA" sz="2600" b="1" i="1" kern="0" dirty="0">
                  <a:solidFill>
                    <a:srgbClr val="FFFFFF"/>
                  </a:solidFill>
                </a:rPr>
                <a:t> &lt;умова&gt; :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rgbClr val="FFFFFF"/>
                  </a:solidFill>
                </a:rPr>
                <a:t>      &lt;оператор</a:t>
              </a:r>
            </a:p>
          </p:txBody>
        </p: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xmlns="" id="{83CAC944-73C1-40CB-83BA-85E5ABFD8523}"/>
                </a:ext>
              </a:extLst>
            </p:cNvPr>
            <p:cNvCxnSpPr>
              <a:cxnSpLocks/>
            </p:cNvCxnSpPr>
            <p:nvPr/>
          </p:nvCxnSpPr>
          <p:spPr>
            <a:xfrm>
              <a:off x="120947" y="5082173"/>
              <a:ext cx="696933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5D713766-377D-4A6B-9027-A357CC94C89C}"/>
              </a:ext>
            </a:extLst>
          </p:cNvPr>
          <p:cNvGrpSpPr/>
          <p:nvPr/>
        </p:nvGrpSpPr>
        <p:grpSpPr>
          <a:xfrm>
            <a:off x="6149818" y="3713218"/>
            <a:ext cx="5972332" cy="2108462"/>
            <a:chOff x="6149818" y="3713218"/>
            <a:chExt cx="5972332" cy="2108462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B5F26ADA-0EA2-436F-9990-585B13E2541F}"/>
                </a:ext>
              </a:extLst>
            </p:cNvPr>
            <p:cNvSpPr/>
            <p:nvPr/>
          </p:nvSpPr>
          <p:spPr>
            <a:xfrm>
              <a:off x="6149818" y="3713218"/>
              <a:ext cx="5972332" cy="21084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 err="1">
                  <a:solidFill>
                    <a:srgbClr val="FFFFFF"/>
                  </a:solidFill>
                </a:rPr>
                <a:t>if</a:t>
              </a:r>
              <a:r>
                <a:rPr lang="uk-UA" sz="2600" b="1" i="1" kern="0" dirty="0">
                  <a:solidFill>
                    <a:srgbClr val="FFFFFF"/>
                  </a:solidFill>
                </a:rPr>
                <a:t> &lt;умова&gt; :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rgbClr val="FFFFFF"/>
                  </a:solidFill>
                </a:rPr>
                <a:t>      &lt;оператор 1&gt;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 err="1">
                  <a:solidFill>
                    <a:srgbClr val="FFFFFF"/>
                  </a:solidFill>
                </a:rPr>
                <a:t>else</a:t>
              </a:r>
              <a:r>
                <a:rPr lang="uk-UA" sz="2600" b="1" i="1" kern="0" dirty="0">
                  <a:solidFill>
                    <a:srgbClr val="FFFFFF"/>
                  </a:solidFill>
                </a:rPr>
                <a:t>: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rgbClr val="FFFFFF"/>
                  </a:solidFill>
                </a:rPr>
                <a:t>      &lt;оператор 2&gt;</a:t>
              </a:r>
            </a:p>
          </p:txBody>
        </p:sp>
        <p:cxnSp>
          <p:nvCxnSpPr>
            <p:cNvPr id="13" name="Пряма сполучна лінія 12">
              <a:extLst>
                <a:ext uri="{FF2B5EF4-FFF2-40B4-BE49-F238E27FC236}">
                  <a16:creationId xmlns:a16="http://schemas.microsoft.com/office/drawing/2014/main" xmlns="" id="{0674567A-33DA-4C56-BA49-05534BF17B39}"/>
                </a:ext>
              </a:extLst>
            </p:cNvPr>
            <p:cNvCxnSpPr>
              <a:cxnSpLocks/>
            </p:cNvCxnSpPr>
            <p:nvPr/>
          </p:nvCxnSpPr>
          <p:spPr>
            <a:xfrm>
              <a:off x="6209327" y="4682123"/>
              <a:ext cx="696933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xmlns="" id="{F6C2FC0E-9417-4786-8005-4907E4FA7764}"/>
                </a:ext>
              </a:extLst>
            </p:cNvPr>
            <p:cNvCxnSpPr>
              <a:cxnSpLocks/>
            </p:cNvCxnSpPr>
            <p:nvPr/>
          </p:nvCxnSpPr>
          <p:spPr>
            <a:xfrm>
              <a:off x="6224567" y="5480487"/>
              <a:ext cx="696933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5615F229-5F55-4D37-AE04-32A8FC9A5642}"/>
              </a:ext>
            </a:extLst>
          </p:cNvPr>
          <p:cNvGrpSpPr/>
          <p:nvPr/>
        </p:nvGrpSpPr>
        <p:grpSpPr>
          <a:xfrm>
            <a:off x="72008" y="5959844"/>
            <a:ext cx="12050142" cy="523220"/>
            <a:chOff x="72008" y="5959844"/>
            <a:chExt cx="12050142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9D49DCD-703D-4C26-B1DC-8DCCF1077A4E}"/>
                </a:ext>
              </a:extLst>
            </p:cNvPr>
            <p:cNvSpPr txBox="1"/>
            <p:nvPr/>
          </p:nvSpPr>
          <p:spPr>
            <a:xfrm>
              <a:off x="72008" y="5959844"/>
              <a:ext cx="12050142" cy="523220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— обов’язковий відступ від лівого краю.</a:t>
              </a:r>
            </a:p>
          </p:txBody>
        </p:sp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xmlns="" id="{BB013CA6-360D-44B0-919B-ACD508575003}"/>
                </a:ext>
              </a:extLst>
            </p:cNvPr>
            <p:cNvCxnSpPr>
              <a:cxnSpLocks/>
            </p:cNvCxnSpPr>
            <p:nvPr/>
          </p:nvCxnSpPr>
          <p:spPr>
            <a:xfrm>
              <a:off x="199006" y="6321693"/>
              <a:ext cx="696933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426144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Оператори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885750-A76F-492D-AED3-A16F57CBCC70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Умова</a:t>
            </a:r>
            <a:r>
              <a:rPr lang="uk-UA" sz="2800" b="1" i="1" kern="0" dirty="0">
                <a:solidFill>
                  <a:srgbClr val="FFFFFF"/>
                </a:solidFill>
              </a:rPr>
              <a:t>  — це логічний вираз, значенням якого є  </a:t>
            </a:r>
            <a:r>
              <a:rPr lang="en-US" sz="2800" b="1" i="1" kern="0" dirty="0">
                <a:solidFill>
                  <a:srgbClr val="FFFFFF"/>
                </a:solidFill>
              </a:rPr>
              <a:t>True (</a:t>
            </a:r>
            <a:r>
              <a:rPr lang="uk-UA" sz="2800" b="1" i="1" kern="0" dirty="0">
                <a:solidFill>
                  <a:srgbClr val="FFFFFF"/>
                </a:solidFill>
              </a:rPr>
              <a:t>Істина) або  </a:t>
            </a:r>
            <a:r>
              <a:rPr lang="en-US" sz="2800" b="1" i="1" kern="0" dirty="0">
                <a:solidFill>
                  <a:srgbClr val="FFFFFF"/>
                </a:solidFill>
              </a:rPr>
              <a:t>False (</a:t>
            </a:r>
            <a:r>
              <a:rPr lang="uk-UA" sz="2800" b="1" i="1" kern="0" dirty="0">
                <a:solidFill>
                  <a:srgbClr val="FFFFFF"/>
                </a:solidFill>
              </a:rPr>
              <a:t>Хибність).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9E7B0F8D-C084-4436-A667-FA527C9B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75F5AF-8DFA-4041-A138-7D1AF5E0BC56}"/>
              </a:ext>
            </a:extLst>
          </p:cNvPr>
          <p:cNvSpPr txBox="1"/>
          <p:nvPr/>
        </p:nvSpPr>
        <p:spPr>
          <a:xfrm>
            <a:off x="5175502" y="404996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9EF4AD17-5060-468E-BD67-6B09CB43CB3C}"/>
              </a:ext>
            </a:extLst>
          </p:cNvPr>
          <p:cNvGrpSpPr/>
          <p:nvPr/>
        </p:nvGrpSpPr>
        <p:grpSpPr>
          <a:xfrm>
            <a:off x="72007" y="2629353"/>
            <a:ext cx="4985515" cy="3426007"/>
            <a:chOff x="72007" y="2923993"/>
            <a:chExt cx="4985515" cy="3426007"/>
          </a:xfrm>
        </p:grpSpPr>
        <p:pic>
          <p:nvPicPr>
            <p:cNvPr id="12" name="Picture 4" descr="Ð ÐµÐ·ÑÐ»ÑÑÐ°Ñ Ð¿Ð¾ÑÑÐºÑ Ð·Ð¾Ð±ÑÐ°Ð¶ÐµÐ½Ñ Ð·Ð° Ð·Ð°Ð¿Ð¸ÑÐ¾Ð¼ &quot;true or false Ð²ÐµÐºÑÐ¾Ñ&quot;">
              <a:extLst>
                <a:ext uri="{FF2B5EF4-FFF2-40B4-BE49-F238E27FC236}">
                  <a16:creationId xmlns:a16="http://schemas.microsoft.com/office/drawing/2014/main" xmlns="" id="{9CA04E1D-54E5-4407-B7D1-054A394FE7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115"/>
            <a:stretch/>
          </p:blipFill>
          <p:spPr bwMode="auto">
            <a:xfrm>
              <a:off x="3195358" y="2923993"/>
              <a:ext cx="1862164" cy="34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53E77C59-7526-4FBA-A560-8FA76B5F38FA}"/>
                </a:ext>
              </a:extLst>
            </p:cNvPr>
            <p:cNvSpPr/>
            <p:nvPr/>
          </p:nvSpPr>
          <p:spPr>
            <a:xfrm>
              <a:off x="72007" y="2928477"/>
              <a:ext cx="3009688" cy="34215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True</a:t>
              </a:r>
              <a:endParaRPr lang="uk-UA" sz="4000" b="1" i="1" kern="0" dirty="0">
                <a:solidFill>
                  <a:srgbClr val="FFFFFF"/>
                </a:solidFill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(</a:t>
              </a:r>
              <a:r>
                <a:rPr lang="uk-UA" sz="4000" b="1" i="1" kern="0" dirty="0">
                  <a:solidFill>
                    <a:srgbClr val="FFFFFF"/>
                  </a:solidFill>
                </a:rPr>
                <a:t>Істина)</a:t>
              </a:r>
              <a:endParaRPr lang="uk-UA" sz="40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49DCEAA3-BE1D-4837-B70A-12E9FC74346E}"/>
              </a:ext>
            </a:extLst>
          </p:cNvPr>
          <p:cNvGrpSpPr/>
          <p:nvPr/>
        </p:nvGrpSpPr>
        <p:grpSpPr>
          <a:xfrm>
            <a:off x="7130160" y="2690909"/>
            <a:ext cx="4989832" cy="3426007"/>
            <a:chOff x="7130160" y="2985549"/>
            <a:chExt cx="4989832" cy="3426007"/>
          </a:xfrm>
        </p:grpSpPr>
        <p:pic>
          <p:nvPicPr>
            <p:cNvPr id="15" name="Picture 4" descr="Ð ÐµÐ·ÑÐ»ÑÑÐ°Ñ Ð¿Ð¾ÑÑÐºÑ Ð·Ð¾Ð±ÑÐ°Ð¶ÐµÐ½Ñ Ð·Ð° Ð·Ð°Ð¿Ð¸ÑÐ¾Ð¼ &quot;true or false Ð²ÐµÐºÑÐ¾Ñ&quot;">
              <a:extLst>
                <a:ext uri="{FF2B5EF4-FFF2-40B4-BE49-F238E27FC236}">
                  <a16:creationId xmlns:a16="http://schemas.microsoft.com/office/drawing/2014/main" xmlns="" id="{14A270B3-0FC2-4CB0-97AC-D25ACB7D6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116" r="-1"/>
            <a:stretch/>
          </p:blipFill>
          <p:spPr bwMode="auto">
            <a:xfrm>
              <a:off x="10257828" y="2985549"/>
              <a:ext cx="1862164" cy="342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xmlns="" id="{05ACC1F9-9B35-40FA-AEE2-39A39069B858}"/>
                </a:ext>
              </a:extLst>
            </p:cNvPr>
            <p:cNvSpPr/>
            <p:nvPr/>
          </p:nvSpPr>
          <p:spPr>
            <a:xfrm>
              <a:off x="7130160" y="2990033"/>
              <a:ext cx="3009688" cy="342152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False</a:t>
              </a:r>
              <a:endParaRPr lang="uk-UA" sz="3600" b="1" i="1" kern="0" dirty="0">
                <a:solidFill>
                  <a:srgbClr val="FFFFFF"/>
                </a:solidFill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rgbClr val="FFFFFF"/>
                  </a:solidFill>
                </a:rPr>
                <a:t>(</a:t>
              </a:r>
              <a:r>
                <a:rPr lang="uk-UA" sz="3600" b="1" i="1" kern="0" dirty="0">
                  <a:solidFill>
                    <a:srgbClr val="FFFFFF"/>
                  </a:solidFill>
                </a:rPr>
                <a:t>Хибність)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468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Оператори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Перевіримо, чи є число х додатним.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D57E287-593A-4852-91BF-2593FB733503}"/>
              </a:ext>
            </a:extLst>
          </p:cNvPr>
          <p:cNvSpPr/>
          <p:nvPr/>
        </p:nvSpPr>
        <p:spPr>
          <a:xfrm>
            <a:off x="72007" y="1834735"/>
            <a:ext cx="5972332" cy="9389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Неповна форма розгалуження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05BCC1B-7C1D-4D07-BBF2-77E7DE330D62}"/>
              </a:ext>
            </a:extLst>
          </p:cNvPr>
          <p:cNvSpPr/>
          <p:nvPr/>
        </p:nvSpPr>
        <p:spPr>
          <a:xfrm>
            <a:off x="6149819" y="1834735"/>
            <a:ext cx="5972332" cy="9389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Повна форма розгалуження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672CD5C-FBD0-47D3-8B76-92EF82847EF0}"/>
              </a:ext>
            </a:extLst>
          </p:cNvPr>
          <p:cNvSpPr/>
          <p:nvPr/>
        </p:nvSpPr>
        <p:spPr>
          <a:xfrm>
            <a:off x="72007" y="2881214"/>
            <a:ext cx="5972332" cy="17822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FF"/>
                </a:solidFill>
              </a:rPr>
              <a:t>if</a:t>
            </a:r>
            <a:r>
              <a:rPr lang="uk-UA" sz="2600" b="1" i="1" kern="0" dirty="0">
                <a:solidFill>
                  <a:srgbClr val="FFFFFF"/>
                </a:solidFill>
              </a:rPr>
              <a:t> x &gt; 0: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 </a:t>
            </a:r>
            <a:r>
              <a:rPr lang="uk-UA" sz="2600" b="1" i="1" kern="0" dirty="0" err="1">
                <a:solidFill>
                  <a:srgbClr val="FFFFFF"/>
                </a:solidFill>
              </a:rPr>
              <a:t>print</a:t>
            </a:r>
            <a:r>
              <a:rPr lang="uk-UA" sz="2600" b="1" i="1" kern="0" dirty="0">
                <a:solidFill>
                  <a:srgbClr val="FFFFFF"/>
                </a:solidFill>
              </a:rPr>
              <a:t> ('Число додатне')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B0C29AF-36A4-4C3F-8E9A-57DAED56DD29}"/>
              </a:ext>
            </a:extLst>
          </p:cNvPr>
          <p:cNvSpPr/>
          <p:nvPr/>
        </p:nvSpPr>
        <p:spPr>
          <a:xfrm>
            <a:off x="6149819" y="2881214"/>
            <a:ext cx="5972332" cy="17822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FF"/>
                </a:solidFill>
              </a:rPr>
              <a:t>if</a:t>
            </a:r>
            <a:r>
              <a:rPr lang="uk-UA" sz="2600" b="1" i="1" kern="0" dirty="0">
                <a:solidFill>
                  <a:srgbClr val="FFFFFF"/>
                </a:solidFill>
              </a:rPr>
              <a:t> x &gt; 0: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 </a:t>
            </a:r>
            <a:r>
              <a:rPr lang="uk-UA" sz="2600" b="1" i="1" kern="0" dirty="0" err="1">
                <a:solidFill>
                  <a:srgbClr val="FFFFFF"/>
                </a:solidFill>
              </a:rPr>
              <a:t>print</a:t>
            </a:r>
            <a:r>
              <a:rPr lang="uk-UA" sz="2600" b="1" i="1" kern="0" dirty="0">
                <a:solidFill>
                  <a:srgbClr val="FFFFFF"/>
                </a:solidFill>
              </a:rPr>
              <a:t> ('Число додатне')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 err="1">
                <a:solidFill>
                  <a:srgbClr val="FFFFFF"/>
                </a:solidFill>
              </a:rPr>
              <a:t>else</a:t>
            </a:r>
            <a:r>
              <a:rPr lang="uk-UA" sz="2600" b="1" i="1" kern="0" dirty="0">
                <a:solidFill>
                  <a:srgbClr val="FFFFFF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    </a:t>
            </a:r>
            <a:r>
              <a:rPr lang="uk-UA" sz="2600" b="1" i="1" kern="0" dirty="0" err="1">
                <a:solidFill>
                  <a:srgbClr val="FFFFFF"/>
                </a:solidFill>
              </a:rPr>
              <a:t>print</a:t>
            </a:r>
            <a:r>
              <a:rPr lang="uk-UA" sz="2600" b="1" i="1" kern="0" dirty="0">
                <a:solidFill>
                  <a:srgbClr val="FFFFFF"/>
                </a:solidFill>
              </a:rPr>
              <a:t> ('Число не додатне')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20A1FD7-CF7D-4FE0-A10B-E01A5A70051B}"/>
              </a:ext>
            </a:extLst>
          </p:cNvPr>
          <p:cNvSpPr/>
          <p:nvPr/>
        </p:nvSpPr>
        <p:spPr>
          <a:xfrm>
            <a:off x="72007" y="4770124"/>
            <a:ext cx="5972332" cy="17822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умова хибна (x   0), то керування передається оператору, наступному за </a:t>
            </a:r>
            <a:r>
              <a:rPr lang="uk-UA" sz="2600" b="1" i="1" kern="0" dirty="0" err="1">
                <a:solidFill>
                  <a:srgbClr val="FFFF00"/>
                </a:solidFill>
              </a:rPr>
              <a:t>if</a:t>
            </a:r>
            <a:r>
              <a:rPr lang="uk-UA" sz="26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CBD4DAB5-87A4-4A23-8DD0-681E0A93FFC8}"/>
              </a:ext>
            </a:extLst>
          </p:cNvPr>
          <p:cNvSpPr/>
          <p:nvPr/>
        </p:nvSpPr>
        <p:spPr>
          <a:xfrm>
            <a:off x="6149819" y="4770124"/>
            <a:ext cx="5972332" cy="17822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Якщо умова хибна (x   0), то виконується гілка </a:t>
            </a:r>
            <a:r>
              <a:rPr lang="uk-UA" sz="2600" b="1" i="1" kern="0" dirty="0">
                <a:solidFill>
                  <a:srgbClr val="FFFF00"/>
                </a:solidFill>
              </a:rPr>
              <a:t>Ні</a:t>
            </a:r>
            <a:r>
              <a:rPr lang="uk-UA" sz="2600" b="1" i="1" kern="0" dirty="0">
                <a:solidFill>
                  <a:srgbClr val="FFFFFF"/>
                </a:solidFill>
              </a:rPr>
              <a:t> і виводиться повідомлення 'Число не додатне'</a:t>
            </a:r>
          </a:p>
        </p:txBody>
      </p:sp>
    </p:spTree>
    <p:extLst>
      <p:ext uri="{BB962C8B-B14F-4D97-AF65-F5344CB8AC3E}">
        <p14:creationId xmlns:p14="http://schemas.microsoft.com/office/powerpoint/2010/main" xmlns="" val="200244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Оператори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Проста  умова утворюється за допомогою операцій відношення, складена умова — з кількох простих умов за допомогою логічних операцій: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A08827A-06A9-4AA0-B6A6-A35F395F8E43}"/>
              </a:ext>
            </a:extLst>
          </p:cNvPr>
          <p:cNvSpPr/>
          <p:nvPr/>
        </p:nvSpPr>
        <p:spPr>
          <a:xfrm>
            <a:off x="72007" y="2685303"/>
            <a:ext cx="3973050" cy="6674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AND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46FFA52-DAEE-43E6-A2B5-B198E55CF899}"/>
              </a:ext>
            </a:extLst>
          </p:cNvPr>
          <p:cNvSpPr/>
          <p:nvPr/>
        </p:nvSpPr>
        <p:spPr>
          <a:xfrm>
            <a:off x="4110552" y="2685303"/>
            <a:ext cx="3973050" cy="6674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OR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F8966A6-69A9-4040-B062-D1C5258CA77A}"/>
              </a:ext>
            </a:extLst>
          </p:cNvPr>
          <p:cNvSpPr/>
          <p:nvPr/>
        </p:nvSpPr>
        <p:spPr>
          <a:xfrm>
            <a:off x="8149100" y="2685303"/>
            <a:ext cx="3973050" cy="6674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NOT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D786CB3-D738-41BF-8D1E-4EB1C731D15D}"/>
              </a:ext>
            </a:extLst>
          </p:cNvPr>
          <p:cNvSpPr/>
          <p:nvPr/>
        </p:nvSpPr>
        <p:spPr>
          <a:xfrm>
            <a:off x="72007" y="3451780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 І)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C3475B9-A175-4B75-800A-86A282AB1648}"/>
              </a:ext>
            </a:extLst>
          </p:cNvPr>
          <p:cNvSpPr/>
          <p:nvPr/>
        </p:nvSpPr>
        <p:spPr>
          <a:xfrm>
            <a:off x="4110552" y="3451780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 АБО)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E2360EA-E528-4957-AD6B-34D03850C75A}"/>
              </a:ext>
            </a:extLst>
          </p:cNvPr>
          <p:cNvSpPr/>
          <p:nvPr/>
        </p:nvSpPr>
        <p:spPr>
          <a:xfrm>
            <a:off x="8149100" y="3451780"/>
            <a:ext cx="3973050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логічне заперечення)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9895B0-2A8A-416C-9B04-83F91BB5E4EF}"/>
              </a:ext>
            </a:extLst>
          </p:cNvPr>
          <p:cNvSpPr txBox="1"/>
          <p:nvPr/>
        </p:nvSpPr>
        <p:spPr>
          <a:xfrm>
            <a:off x="69850" y="451054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Визначимо значення складеної умови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x &gt;= 10 </a:t>
            </a:r>
            <a:r>
              <a:rPr lang="uk-UA" sz="2800" b="1" i="1" kern="0" dirty="0" err="1">
                <a:solidFill>
                  <a:srgbClr val="FFFFFF"/>
                </a:solidFill>
              </a:rPr>
              <a:t>and</a:t>
            </a:r>
            <a:r>
              <a:rPr lang="uk-UA" sz="2800" b="1" i="1" kern="0" dirty="0">
                <a:solidFill>
                  <a:srgbClr val="FFFFFF"/>
                </a:solidFill>
              </a:rPr>
              <a:t> x &lt;= 18.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B99CDA0-B482-4013-9272-45224D5FE593}"/>
              </a:ext>
            </a:extLst>
          </p:cNvPr>
          <p:cNvSpPr/>
          <p:nvPr/>
        </p:nvSpPr>
        <p:spPr>
          <a:xfrm>
            <a:off x="71893" y="5555403"/>
            <a:ext cx="5106839" cy="571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Значення х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A24B0129-6AE0-4C59-A063-D912417A4A0C}"/>
              </a:ext>
            </a:extLst>
          </p:cNvPr>
          <p:cNvSpPr/>
          <p:nvPr/>
        </p:nvSpPr>
        <p:spPr>
          <a:xfrm>
            <a:off x="5277485" y="5555403"/>
            <a:ext cx="163703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11A94905-4760-4C14-8E12-F73067DBD8BF}"/>
              </a:ext>
            </a:extLst>
          </p:cNvPr>
          <p:cNvSpPr/>
          <p:nvPr/>
        </p:nvSpPr>
        <p:spPr>
          <a:xfrm>
            <a:off x="7013267" y="5555403"/>
            <a:ext cx="163889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447652F5-8DDA-4D3A-817D-98E6E22E5845}"/>
              </a:ext>
            </a:extLst>
          </p:cNvPr>
          <p:cNvSpPr/>
          <p:nvPr/>
        </p:nvSpPr>
        <p:spPr>
          <a:xfrm>
            <a:off x="8749193" y="5555403"/>
            <a:ext cx="1638891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F6DE65C6-A5CD-433F-B8C5-65D24CB09466}"/>
              </a:ext>
            </a:extLst>
          </p:cNvPr>
          <p:cNvSpPr/>
          <p:nvPr/>
        </p:nvSpPr>
        <p:spPr>
          <a:xfrm>
            <a:off x="10485120" y="5555403"/>
            <a:ext cx="163703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4AC9616F-F654-43FD-A820-F453E5C8C0E9}"/>
              </a:ext>
            </a:extLst>
          </p:cNvPr>
          <p:cNvSpPr/>
          <p:nvPr/>
        </p:nvSpPr>
        <p:spPr>
          <a:xfrm>
            <a:off x="69850" y="6205643"/>
            <a:ext cx="5106839" cy="571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Значення складеної умови 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B691070B-80D9-421A-9C9B-99E4E0B04BCC}"/>
              </a:ext>
            </a:extLst>
          </p:cNvPr>
          <p:cNvSpPr/>
          <p:nvPr/>
        </p:nvSpPr>
        <p:spPr>
          <a:xfrm>
            <a:off x="5275442" y="6205643"/>
            <a:ext cx="163703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Хибне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DDB8AE18-233B-41C1-AEF6-EFC5FB25D481}"/>
              </a:ext>
            </a:extLst>
          </p:cNvPr>
          <p:cNvSpPr/>
          <p:nvPr/>
        </p:nvSpPr>
        <p:spPr>
          <a:xfrm>
            <a:off x="7011224" y="6205643"/>
            <a:ext cx="163889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Хибне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ECEA0747-CE1F-47CA-8715-6FA05E5CB9B5}"/>
              </a:ext>
            </a:extLst>
          </p:cNvPr>
          <p:cNvSpPr/>
          <p:nvPr/>
        </p:nvSpPr>
        <p:spPr>
          <a:xfrm>
            <a:off x="8747150" y="6205643"/>
            <a:ext cx="1638891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Істинне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7CDAB480-332E-45A4-8289-39CD8053A7FE}"/>
              </a:ext>
            </a:extLst>
          </p:cNvPr>
          <p:cNvSpPr/>
          <p:nvPr/>
        </p:nvSpPr>
        <p:spPr>
          <a:xfrm>
            <a:off x="10483077" y="6205643"/>
            <a:ext cx="1637030" cy="57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Істинне</a:t>
            </a:r>
          </a:p>
        </p:txBody>
      </p:sp>
    </p:spTree>
    <p:extLst>
      <p:ext uri="{BB962C8B-B14F-4D97-AF65-F5344CB8AC3E}">
        <p14:creationId xmlns:p14="http://schemas.microsoft.com/office/powerpoint/2010/main" xmlns="" val="327748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xmlns="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після перевірки деякої умови виникає потреба знову робити вибір, застосовують вкладені розгалуження: в умовному операторі 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en-US" sz="2800" b="1" i="1" kern="0" dirty="0">
                <a:solidFill>
                  <a:srgbClr val="FFFF00"/>
                </a:solidFill>
              </a:rPr>
              <a:t>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 гілці 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rgbClr val="FFFFFF"/>
                </a:solidFill>
              </a:rPr>
              <a:t> або гілці  </a:t>
            </a:r>
            <a:r>
              <a:rPr lang="uk-UA" sz="2800" b="1" i="1" kern="0" dirty="0">
                <a:solidFill>
                  <a:srgbClr val="FFFF00"/>
                </a:solidFill>
              </a:rPr>
              <a:t>Ні </a:t>
            </a:r>
            <a:r>
              <a:rPr lang="uk-UA" sz="2800" b="1" i="1" kern="0" dirty="0">
                <a:solidFill>
                  <a:srgbClr val="FFFFFF"/>
                </a:solidFill>
              </a:rPr>
              <a:t>знову використовують 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en-US" sz="2800" b="1" i="1" kern="0" dirty="0">
                <a:solidFill>
                  <a:srgbClr val="FFFF00"/>
                </a:solidFill>
              </a:rPr>
              <a:t>f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D7FC48-3B84-41A9-8B5C-E4AF55B1F5C0}"/>
              </a:ext>
            </a:extLst>
          </p:cNvPr>
          <p:cNvSpPr txBox="1"/>
          <p:nvPr/>
        </p:nvSpPr>
        <p:spPr>
          <a:xfrm>
            <a:off x="72008" y="3086523"/>
            <a:ext cx="730415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задачу.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A5B49B-BB87-4967-B973-7FB364CD03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5857" y="3086523"/>
            <a:ext cx="4544135" cy="360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8B436C-BCBE-4554-837D-E7151C28E261}"/>
              </a:ext>
            </a:extLst>
          </p:cNvPr>
          <p:cNvSpPr txBox="1"/>
          <p:nvPr/>
        </p:nvSpPr>
        <p:spPr>
          <a:xfrm>
            <a:off x="72008" y="3690027"/>
            <a:ext cx="730415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Визначити  N — номер координатної чверті, в якій міститься точка з координатами x, y (x ≠ 0, y ≠ 0). </a:t>
            </a:r>
          </a:p>
        </p:txBody>
      </p:sp>
    </p:spTree>
    <p:extLst>
      <p:ext uri="{BB962C8B-B14F-4D97-AF65-F5344CB8AC3E}">
        <p14:creationId xmlns:p14="http://schemas.microsoft.com/office/powerpoint/2010/main" xmlns="" val="118848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156165</TotalTime>
  <Words>971</Words>
  <Application>Microsoft Office PowerPoint</Application>
  <PresentationFormat>Произвольный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Вкладені алгоритмічні структури розгалуження</vt:lpstr>
      <vt:lpstr>Повторюємо</vt:lpstr>
      <vt:lpstr>Повторюємо</vt:lpstr>
      <vt:lpstr>Запитання</vt:lpstr>
      <vt:lpstr>Оператори розгалуження</vt:lpstr>
      <vt:lpstr>Оператори розгалуження</vt:lpstr>
      <vt:lpstr>Оператори розгалуження</vt:lpstr>
      <vt:lpstr>Оператори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Множинне розгалуження</vt:lpstr>
      <vt:lpstr>Множинне розгалуження</vt:lpstr>
      <vt:lpstr>Множинне розгалуження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rozumniki</cp:lastModifiedBy>
  <cp:revision>802</cp:revision>
  <dcterms:created xsi:type="dcterms:W3CDTF">2016-06-06T19:48:43Z</dcterms:created>
  <dcterms:modified xsi:type="dcterms:W3CDTF">2020-03-18T10:28:34Z</dcterms:modified>
</cp:coreProperties>
</file>