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6" r:id="rId4"/>
    <p:sldId id="272" r:id="rId5"/>
    <p:sldId id="285" r:id="rId6"/>
    <p:sldId id="286" r:id="rId7"/>
    <p:sldId id="258" r:id="rId8"/>
    <p:sldId id="290" r:id="rId9"/>
    <p:sldId id="288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удиторія 306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C46"/>
    <a:srgbClr val="BDE6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A62F-74AC-4B75-B88C-C1DE23FC7024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89E4-EEF0-493C-9893-46C543DA1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AA4C-C62A-424B-B8DC-B374A9B823D4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A757-6E48-4A9C-95C8-F74F1D205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45FAE-EF79-4B1B-83AB-D222A1EDE9BE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9FFC-B29F-47EB-B168-95BDD87D2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050B-3D62-41E7-B450-DF67F2BD50E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3BF0-43DA-48D4-B720-18F2F610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EFFC-9C4E-4B82-A1DC-06430F1CF8DB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1859-1861-48A2-ABB0-151B997EC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CC15-9B29-4EED-8C9E-268892E7012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E74D-E60B-4C01-B5A9-4E40E6E8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2F86-AC6C-4C6C-91FD-435F5BC16DFE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07FA-70C7-43B0-8766-6A49F3614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7734-316A-4C55-A516-620B3AC96BFB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C4BA-1619-44BB-8AE8-76625BC50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F2F5-270A-4CA7-8E94-BE7822316174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6CF7-7944-47B0-97E9-8F0D0CDBD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4D1-8528-4E05-8A43-1118D9CAB14B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654F-2EEC-4203-9E1F-0262A701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9D5A-C01B-4972-8C63-2945272A02F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AF1B-170F-4319-839D-6B400C2E8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EC46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31204B-B08D-44F1-B7C6-226B5829996F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E60F95-2E85-4419-B1A2-887FD4B09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7%D0%B5%D1%80%D0%B2%D0%BE%D0%BD%D0%B0_%D0%BA%D0%BD%D0%B8%D0%B3%D0%B0_%D0%A3%D0%BA%D1%80%D0%B0%D1%97%D0%BD%D0%B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57163" y="5422900"/>
            <a:ext cx="118872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4000" b="1" u="sng">
                <a:solidFill>
                  <a:srgbClr val="0D0D0D"/>
                </a:solidFill>
              </a:rPr>
              <a:t>Болото </a:t>
            </a:r>
            <a:r>
              <a:rPr lang="uk-UA" sz="3600">
                <a:solidFill>
                  <a:srgbClr val="0D0D0D"/>
                </a:solidFill>
              </a:rPr>
              <a:t>– це надмірно зволожена ділянка  суходолу з шаром торфу  не менш як 30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25" y="141288"/>
            <a:ext cx="11918950" cy="19240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3200" b="1" dirty="0">
                <a:latin typeface="Bookman Old Style" pitchFamily="18" charset="0"/>
              </a:rPr>
              <a:t>Низинні: </a:t>
            </a:r>
            <a:r>
              <a:rPr lang="uk-UA" sz="3200" dirty="0">
                <a:latin typeface="Bookman Old Style" pitchFamily="18" charset="0"/>
              </a:rPr>
              <a:t>- </a:t>
            </a:r>
            <a:r>
              <a:rPr lang="uk-UA" sz="3200" b="1" dirty="0" smtClean="0">
                <a:latin typeface="Bookman Old Style" pitchFamily="18" charset="0"/>
              </a:rPr>
              <a:t>на </a:t>
            </a:r>
            <a:r>
              <a:rPr lang="uk-UA" sz="2800" b="1" dirty="0" smtClean="0">
                <a:latin typeface="Bookman Old Style" pitchFamily="18" charset="0"/>
              </a:rPr>
              <a:t>берегах </a:t>
            </a:r>
            <a:r>
              <a:rPr lang="uk-UA" sz="2800" b="1" dirty="0">
                <a:latin typeface="Bookman Old Style" pitchFamily="18" charset="0"/>
              </a:rPr>
              <a:t>і </a:t>
            </a:r>
            <a:r>
              <a:rPr lang="uk-UA" sz="2800" b="1" dirty="0" smtClean="0">
                <a:latin typeface="Bookman Old Style" pitchFamily="18" charset="0"/>
              </a:rPr>
              <a:t>в долинах </a:t>
            </a:r>
            <a:r>
              <a:rPr lang="uk-UA" sz="2800" b="1" dirty="0">
                <a:latin typeface="Bookman Old Style" pitchFamily="18" charset="0"/>
              </a:rPr>
              <a:t>річок;</a:t>
            </a:r>
            <a:br>
              <a:rPr lang="uk-UA" sz="2800" b="1" dirty="0">
                <a:latin typeface="Bookman Old Style" pitchFamily="18" charset="0"/>
              </a:rPr>
            </a:br>
            <a:r>
              <a:rPr lang="uk-UA" sz="2800" b="1" dirty="0">
                <a:latin typeface="Bookman Old Style" pitchFamily="18" charset="0"/>
              </a:rPr>
              <a:t>		   - </a:t>
            </a:r>
            <a:r>
              <a:rPr lang="uk-UA" sz="2800" b="1" dirty="0" smtClean="0">
                <a:latin typeface="Bookman Old Style" pitchFamily="18" charset="0"/>
              </a:rPr>
              <a:t>живляться </a:t>
            </a:r>
            <a:r>
              <a:rPr lang="uk-UA" sz="2800" b="1" dirty="0">
                <a:latin typeface="Bookman Old Style" pitchFamily="18" charset="0"/>
              </a:rPr>
              <a:t>підземними водами;</a:t>
            </a:r>
            <a:br>
              <a:rPr lang="uk-UA" sz="2800" b="1" dirty="0">
                <a:latin typeface="Bookman Old Style" pitchFamily="18" charset="0"/>
              </a:rPr>
            </a:br>
            <a:r>
              <a:rPr lang="uk-UA" sz="2800" b="1" dirty="0">
                <a:latin typeface="Bookman Old Style" pitchFamily="18" charset="0"/>
              </a:rPr>
              <a:t>		   - </a:t>
            </a:r>
            <a:r>
              <a:rPr lang="uk-UA" sz="2800" b="1" dirty="0" smtClean="0">
                <a:latin typeface="Bookman Old Style" pitchFamily="18" charset="0"/>
              </a:rPr>
              <a:t>рослини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зелені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мохи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, хвощ,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висока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густа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 осока, очерет,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зарості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верби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, 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вільхи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 та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берези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33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63" y="2065338"/>
            <a:ext cx="377666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6653213" y="4567238"/>
            <a:ext cx="1733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ОЧЕРЕТ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7563" y="2084388"/>
            <a:ext cx="3465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8843963" y="4587875"/>
            <a:ext cx="2128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ХВОЩ 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2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2084388"/>
            <a:ext cx="41052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565150" y="4525963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ОСОКА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4" name="Прямоугольник 15"/>
          <p:cNvSpPr>
            <a:spLocks noChangeArrowheads="1"/>
          </p:cNvSpPr>
          <p:nvPr/>
        </p:nvSpPr>
        <p:spPr bwMode="auto">
          <a:xfrm>
            <a:off x="152400" y="5173663"/>
            <a:ext cx="11750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Мох виділяє речовини, які знищують бактерії. У болотному ґрунті бактерії не живуть ще й через те, що в ньому багато вологи і мало кисню. Тому рештки моху майже не перегнивають. Разом з рештками інших болотних рослин вони ущільнюються і з часом перетворюються на </a:t>
            </a:r>
            <a:r>
              <a:rPr lang="ru-RU" sz="2400" b="1" i="1" u="sng">
                <a:latin typeface="Calibri" pitchFamily="34" charset="0"/>
              </a:rPr>
              <a:t>торф</a:t>
            </a:r>
            <a:endParaRPr lang="en-US" sz="2400" b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-26988" y="30163"/>
            <a:ext cx="12031663" cy="1990725"/>
          </a:xfrm>
        </p:spPr>
        <p:txBody>
          <a:bodyPr/>
          <a:lstStyle/>
          <a:p>
            <a:pPr eaLnBrk="1" hangingPunct="1"/>
            <a:r>
              <a:rPr lang="uk-UA" sz="4000" b="1" smtClean="0">
                <a:latin typeface="Bahnschrift SemiBold"/>
              </a:rPr>
              <a:t>Верхові: </a:t>
            </a:r>
            <a:r>
              <a:rPr lang="uk-UA" sz="4000" smtClean="0">
                <a:latin typeface="Bahnschrift SemiBold"/>
              </a:rPr>
              <a:t>- </a:t>
            </a:r>
            <a:r>
              <a:rPr lang="uk-UA" sz="3200" smtClean="0">
                <a:latin typeface="Bahnschrift SemiBold"/>
              </a:rPr>
              <a:t>на</a:t>
            </a:r>
            <a:r>
              <a:rPr lang="uk-UA" sz="4000" smtClean="0">
                <a:latin typeface="Bahnschrift SemiBold"/>
              </a:rPr>
              <a:t> </a:t>
            </a:r>
            <a:r>
              <a:rPr lang="uk-UA" sz="2800" smtClean="0">
                <a:latin typeface="Bahnschrift SemiBold"/>
              </a:rPr>
              <a:t>вододілах річок;</a:t>
            </a:r>
            <a:br>
              <a:rPr lang="uk-UA" sz="2800" smtClean="0">
                <a:latin typeface="Bahnschrift SemiBold"/>
              </a:rPr>
            </a:br>
            <a:r>
              <a:rPr lang="uk-UA" sz="2800" smtClean="0">
                <a:latin typeface="Bahnschrift SemiBold"/>
              </a:rPr>
              <a:t>		   - живляться опадами (</a:t>
            </a:r>
            <a:r>
              <a:rPr lang="ru-RU" sz="2800" smtClean="0">
                <a:latin typeface="Bahnschrift SemiBold"/>
              </a:rPr>
              <a:t>дощова вода майже не містить мінеральних речовин, тому ростуть лише рослини, пристосовані до дуже бідного харчування.</a:t>
            </a:r>
            <a:r>
              <a:rPr lang="uk-UA" sz="2800" smtClean="0">
                <a:latin typeface="Bahnschrift SemiBold"/>
              </a:rPr>
              <a:t>		</a:t>
            </a:r>
            <a:br>
              <a:rPr lang="uk-UA" sz="2800" smtClean="0">
                <a:latin typeface="Bahnschrift SemiBold"/>
              </a:rPr>
            </a:br>
            <a:r>
              <a:rPr lang="uk-UA" sz="2800" smtClean="0">
                <a:latin typeface="Bahnschrift SemiBold"/>
              </a:rPr>
              <a:t>                                 - рослини: мохи.</a:t>
            </a:r>
            <a:endParaRPr lang="en-US" sz="2800" smtClean="0">
              <a:latin typeface="Bahnschrift SemiBold"/>
            </a:endParaRPr>
          </a:p>
        </p:txBody>
      </p:sp>
      <p:pic>
        <p:nvPicPr>
          <p:cNvPr id="1536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4013" y="2238375"/>
            <a:ext cx="5619750" cy="4210050"/>
          </a:xfrm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130300" y="5422900"/>
            <a:ext cx="3725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МОХ СФАГНУМ</a:t>
            </a: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3763" y="2238375"/>
            <a:ext cx="60960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Сфагнум может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вбирати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й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утримувати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води в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декілька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разів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більше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за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власну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вагу.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Він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виділяє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кислоту, за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допомогою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якої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розкладає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атмосферний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пил і так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отримує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необхідні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елементи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живлення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 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" y="19050"/>
            <a:ext cx="12080875" cy="184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latin typeface="Bookman Old Style" pitchFamily="18" charset="0"/>
              </a:rPr>
              <a:t>Перехідні</a:t>
            </a:r>
            <a:r>
              <a:rPr lang="uk-UA" sz="3600" b="1" dirty="0">
                <a:latin typeface="Bookman Old Style" pitchFamily="18" charset="0"/>
              </a:rPr>
              <a:t>: </a:t>
            </a:r>
            <a:r>
              <a:rPr lang="uk-UA" sz="3100" b="1" dirty="0">
                <a:latin typeface="Bookman Old Style" pitchFamily="18" charset="0"/>
              </a:rPr>
              <a:t>мають особливості як низинних так і верхових боліт</a:t>
            </a:r>
            <a:r>
              <a:rPr lang="uk-UA" sz="2700" b="1" dirty="0" smtClean="0">
                <a:latin typeface="Bookman Old Style" pitchFamily="18" charset="0"/>
              </a:rPr>
              <a:t>.</a:t>
            </a:r>
            <a:r>
              <a:rPr lang="uk-UA" sz="3100" b="1" dirty="0" smtClean="0">
                <a:latin typeface="Bookman Old Style" pitchFamily="18" charset="0"/>
              </a:rPr>
              <a:t/>
            </a:r>
            <a:br>
              <a:rPr lang="uk-UA" sz="3100" b="1" dirty="0" smtClean="0">
                <a:latin typeface="Bookman Old Style" pitchFamily="18" charset="0"/>
              </a:rPr>
            </a:br>
            <a:r>
              <a:rPr lang="uk-UA" sz="3100" b="1" dirty="0" smtClean="0">
                <a:latin typeface="Bookman Old Style" pitchFamily="18" charset="0"/>
              </a:rPr>
              <a:t>               - </a:t>
            </a:r>
            <a:r>
              <a:rPr lang="ru-RU" sz="3600" b="1" dirty="0" smtClean="0"/>
              <a:t>велика </a:t>
            </a:r>
            <a:r>
              <a:rPr lang="ru-RU" sz="3600" b="1" dirty="0" err="1"/>
              <a:t>кількість</a:t>
            </a:r>
            <a:r>
              <a:rPr lang="ru-RU" sz="3600" b="1" dirty="0"/>
              <a:t> </a:t>
            </a:r>
            <a:r>
              <a:rPr lang="ru-RU" sz="3600" b="1" dirty="0" smtClean="0"/>
              <a:t>сфагнума, росте </a:t>
            </a:r>
            <a:r>
              <a:rPr lang="ru-RU" sz="3600" b="1" dirty="0"/>
              <a:t> </a:t>
            </a:r>
            <a:r>
              <a:rPr lang="ru-RU" sz="3600" b="1" dirty="0" err="1" smtClean="0"/>
              <a:t>журавлина</a:t>
            </a:r>
            <a:r>
              <a:rPr lang="ru-RU" sz="3600" b="1" dirty="0"/>
              <a:t> та </a:t>
            </a:r>
            <a:r>
              <a:rPr lang="ru-RU" sz="3600" b="1" dirty="0" smtClean="0"/>
              <a:t>росичка.</a:t>
            </a:r>
            <a:r>
              <a:rPr lang="uk-UA" sz="4000" b="1" dirty="0">
                <a:latin typeface="Bookman Old Style" pitchFamily="18" charset="0"/>
              </a:rPr>
              <a:t/>
            </a:r>
            <a:br>
              <a:rPr lang="uk-UA" sz="4000" b="1" dirty="0">
                <a:latin typeface="Bookman Old Style" pitchFamily="18" charset="0"/>
              </a:rPr>
            </a:br>
            <a:endParaRPr lang="en-US" b="1" dirty="0"/>
          </a:p>
        </p:txBody>
      </p:sp>
      <p:pic>
        <p:nvPicPr>
          <p:cNvPr id="16386" name="Picture 2" descr="Ð Ð¾ÑÐ¸Ñ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468438"/>
            <a:ext cx="473233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095500" y="4556125"/>
            <a:ext cx="2354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Georgia" pitchFamily="18" charset="0"/>
              </a:rPr>
              <a:t>Росичка</a:t>
            </a: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0" y="5489575"/>
            <a:ext cx="603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Georgia" pitchFamily="18" charset="0"/>
              </a:rPr>
              <a:t>Це невелика комахоїдна рослина  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51550"/>
            <a:ext cx="5626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</a:rPr>
              <a:t>Два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</a:rPr>
              <a:t>види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</a:rPr>
              <a:t>занесені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</a:rPr>
              <a:t> до 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  <a:hlinkClick r:id="rId3" tooltip="Червона книга України"/>
              </a:rPr>
              <a:t>Червоної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  <a:hlinkClick r:id="rId3" tooltip="Червона книга України"/>
              </a:rPr>
              <a:t> книги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+mn-cs"/>
                <a:hlinkClick r:id="rId3" tooltip="Червона книга України"/>
              </a:rPr>
              <a:t>України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16390" name="Picture 2" descr="https://svitppt.com.ua/images/61/60382/960/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1563" y="1555750"/>
            <a:ext cx="55308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5865813" y="5310188"/>
            <a:ext cx="609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22222"/>
                </a:solidFill>
              </a:rPr>
              <a:t>Це чи не єдина ягода, яка зберігається у свіжому вигляді від урожаю до урожаю та ще й без втрат вітамінів та інших цілющих речовин.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Болота </a:t>
            </a:r>
            <a:r>
              <a:rPr lang="ru-RU" b="1" dirty="0" err="1" smtClean="0"/>
              <a:t>Судд</a:t>
            </a:r>
            <a:r>
              <a:rPr lang="ru-RU" b="1" dirty="0" smtClean="0"/>
              <a:t> – </a:t>
            </a:r>
            <a:r>
              <a:rPr lang="ru-RU" b="1" dirty="0" err="1" smtClean="0"/>
              <a:t>неймовірне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, на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живуть</a:t>
            </a:r>
            <a:r>
              <a:rPr lang="ru-RU" b="1" dirty="0" smtClean="0"/>
              <a:t> люди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125413" y="1460500"/>
            <a:ext cx="5894387" cy="47164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Це найбільше болото у світі.</a:t>
            </a:r>
            <a:endParaRPr lang="uk-UA" smtClean="0"/>
          </a:p>
          <a:p>
            <a:pPr eaLnBrk="1" hangingPunct="1">
              <a:buFont typeface="Wingdings" pitchFamily="2" charset="2"/>
              <a:buChar char="Ø"/>
            </a:pPr>
            <a:r>
              <a:rPr lang="uk-UA" smtClean="0"/>
              <a:t>Корінні жителі Судану, із задоволенням освоїли непрохідні болота Судд, що розкинулися в долині Білого Нілу.</a:t>
            </a:r>
          </a:p>
          <a:p>
            <a:pPr eaLnBrk="1" hangingPunct="1">
              <a:buFont typeface="Arial" charset="0"/>
              <a:buNone/>
            </a:pPr>
            <a:endParaRPr lang="uk-UA" smtClean="0"/>
          </a:p>
        </p:txBody>
      </p:sp>
      <p:pic>
        <p:nvPicPr>
          <p:cNvPr id="19459" name="Содержимое 4" descr="bolota_Sudd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123950"/>
            <a:ext cx="6338888" cy="5497513"/>
          </a:xfrm>
        </p:spPr>
      </p:pic>
      <p:pic>
        <p:nvPicPr>
          <p:cNvPr id="19460" name="Picture 2" descr="http://myplanet.com.ua/wp-content/uploads/2015/04/bolota_Sud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3702050"/>
            <a:ext cx="4508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bolota_Sudd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421" y="4734911"/>
            <a:ext cx="2995448" cy="19969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67238" y="0"/>
            <a:ext cx="4059237" cy="1325563"/>
          </a:xfrm>
        </p:spPr>
        <p:txBody>
          <a:bodyPr/>
          <a:lstStyle/>
          <a:p>
            <a:pPr eaLnBrk="1" hangingPunct="1"/>
            <a:r>
              <a:rPr lang="uk-UA" sz="4800" b="1" smtClean="0"/>
              <a:t>Канали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3075" y="1292225"/>
            <a:ext cx="5546725" cy="4884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Канал — штучна водна артерія для перекидання води з річки в район її споживання.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За призначенням канали бувають: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dirty="0" smtClean="0"/>
              <a:t>судноплавні; 2) енергетичні;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3) іригаційні, або зрошувальні;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4) осушувальні, або дренажні;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 5) водопровідні; 6) лісосплавні та ін.</a:t>
            </a:r>
            <a:endParaRPr lang="uk-UA" dirty="0"/>
          </a:p>
        </p:txBody>
      </p:sp>
      <p:pic>
        <p:nvPicPr>
          <p:cNvPr id="20483" name="Содержимое 4" descr="27d1544-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45213" y="993775"/>
            <a:ext cx="5715000" cy="3810000"/>
          </a:xfrm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6149975" y="4906963"/>
            <a:ext cx="5802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Панамський канал з’єднує Атлантичний і Тихий океан</a:t>
            </a:r>
            <a:r>
              <a:rPr lang="ru-RU" sz="2000">
                <a:latin typeface="Calibri" pitchFamily="34" charset="0"/>
              </a:rPr>
              <a:t>.</a:t>
            </a:r>
            <a:endParaRPr lang="uk-UA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97900" y="992188"/>
            <a:ext cx="3594100" cy="3844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48" dirty="0" err="1">
                <a:latin typeface="+mn-lt"/>
                <a:cs typeface="+mn-cs"/>
              </a:rPr>
              <a:t>Найбільші</a:t>
            </a:r>
            <a:r>
              <a:rPr lang="ru-RU" sz="3048" dirty="0">
                <a:latin typeface="+mn-lt"/>
                <a:cs typeface="+mn-cs"/>
              </a:rPr>
              <a:t> </a:t>
            </a:r>
            <a:r>
              <a:rPr lang="ru-RU" sz="3048" dirty="0" err="1">
                <a:latin typeface="+mn-lt"/>
                <a:cs typeface="+mn-cs"/>
              </a:rPr>
              <a:t>водосховища</a:t>
            </a:r>
            <a:r>
              <a:rPr lang="ru-RU" sz="3048" dirty="0">
                <a:latin typeface="+mn-lt"/>
                <a:cs typeface="+mn-cs"/>
              </a:rPr>
              <a:t>  — </a:t>
            </a:r>
            <a:r>
              <a:rPr lang="ru-RU" sz="3048" dirty="0" err="1">
                <a:latin typeface="+mn-lt"/>
                <a:cs typeface="+mn-cs"/>
              </a:rPr>
              <a:t>Київське,Канівське</a:t>
            </a:r>
            <a:r>
              <a:rPr lang="ru-RU" sz="3048" dirty="0"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48" dirty="0">
                <a:latin typeface="+mn-lt"/>
                <a:cs typeface="+mn-cs"/>
              </a:rPr>
              <a:t> </a:t>
            </a:r>
            <a:r>
              <a:rPr lang="ru-RU" sz="3048" dirty="0" err="1">
                <a:latin typeface="+mn-lt"/>
                <a:cs typeface="+mn-cs"/>
              </a:rPr>
              <a:t>Кременчуцьке</a:t>
            </a:r>
            <a:r>
              <a:rPr lang="ru-RU" sz="3048" dirty="0"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48" dirty="0">
                <a:latin typeface="+mn-lt"/>
                <a:cs typeface="+mn-cs"/>
              </a:rPr>
              <a:t> </a:t>
            </a:r>
            <a:r>
              <a:rPr lang="ru-RU" sz="3048" dirty="0" err="1">
                <a:latin typeface="+mn-lt"/>
                <a:cs typeface="+mn-cs"/>
              </a:rPr>
              <a:t>Кам'янське</a:t>
            </a:r>
            <a:r>
              <a:rPr lang="ru-RU" sz="3048" dirty="0">
                <a:latin typeface="+mn-lt"/>
                <a:cs typeface="+mn-cs"/>
              </a:rPr>
              <a:t>,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48" dirty="0" err="1">
                <a:latin typeface="+mn-lt"/>
                <a:cs typeface="+mn-cs"/>
              </a:rPr>
              <a:t>Дніпровське</a:t>
            </a:r>
            <a:r>
              <a:rPr lang="ru-RU" sz="3048" dirty="0"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48" dirty="0">
                <a:latin typeface="+mn-lt"/>
                <a:cs typeface="+mn-cs"/>
              </a:rPr>
              <a:t> </a:t>
            </a:r>
            <a:r>
              <a:rPr lang="ru-RU" sz="3048" dirty="0" err="1">
                <a:latin typeface="+mn-lt"/>
                <a:cs typeface="+mn-cs"/>
              </a:rPr>
              <a:t>Каховське</a:t>
            </a:r>
            <a:r>
              <a:rPr lang="ru-RU" sz="3048" dirty="0">
                <a:latin typeface="+mn-lt"/>
                <a:cs typeface="+mn-cs"/>
              </a:rPr>
              <a:t> створено на </a:t>
            </a:r>
            <a:r>
              <a:rPr lang="ru-RU" sz="3048" u="sng" dirty="0" err="1">
                <a:latin typeface="+mn-lt"/>
                <a:cs typeface="+mn-cs"/>
              </a:rPr>
              <a:t>Дніпрі</a:t>
            </a:r>
            <a:r>
              <a:rPr lang="ru-RU" sz="3048" u="sng" dirty="0">
                <a:latin typeface="+mn-lt"/>
                <a:cs typeface="+mn-cs"/>
              </a:rPr>
              <a:t> </a:t>
            </a:r>
            <a:endParaRPr lang="en-US" sz="3048" u="sng" dirty="0">
              <a:latin typeface="+mn-lt"/>
              <a:cs typeface="+mn-cs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0" y="5287963"/>
            <a:ext cx="11903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Штучна водойма, створена за допомогою греблі з метою регулювання стоку, роботи ГЕС чи з іншої господарської потреби.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8" y="-203200"/>
            <a:ext cx="5035550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Водосховища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5" descr="Ставки – штучно створені водойми для &#10;розведення певних видів риб.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38" y="0"/>
            <a:ext cx="9078912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17563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uk-UA" sz="4800" b="1" smtClean="0"/>
              <a:t>Висновок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07963" y="1257300"/>
            <a:ext cx="11836400" cy="5468938"/>
          </a:xfrm>
        </p:spPr>
        <p:txBody>
          <a:bodyPr/>
          <a:lstStyle/>
          <a:p>
            <a:pPr eaLnBrk="1" hangingPunct="1"/>
            <a:r>
              <a:rPr lang="uk-UA" smtClean="0"/>
              <a:t>Болото – надмірно зволожена ділянка суходолу з шаром торфу не менш як 30 см.</a:t>
            </a:r>
          </a:p>
          <a:p>
            <a:pPr eaLnBrk="1" hangingPunct="1"/>
            <a:r>
              <a:rPr lang="uk-UA" smtClean="0"/>
              <a:t>Поділяють болота за джерелом живлення та характером рослинності на верхові, низинні і перехідні.</a:t>
            </a:r>
          </a:p>
          <a:p>
            <a:pPr eaLnBrk="1" hangingPunct="1"/>
            <a:r>
              <a:rPr lang="uk-UA" smtClean="0"/>
              <a:t>Болота мають величезну роль накопичувача та фільтра води у природі. Тому від тотального осушення боліт людина переходить до охорони їх унікальних комплексів.</a:t>
            </a:r>
          </a:p>
          <a:p>
            <a:pPr eaLnBrk="1" hangingPunct="1"/>
            <a:r>
              <a:rPr lang="ru-RU" smtClean="0"/>
              <a:t>До штучних водойм належать канали, водосховища й ставки. Вони, перш за все, покликані забезпечувати прісною водою потреби господарства. Крім того штучні водойми потрібні для судноплавства, виробництва електроенергії, рибальства тощо.</a:t>
            </a:r>
            <a:endParaRPr lang="uk-UA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366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Calibri</vt:lpstr>
      <vt:lpstr>Bookman Old Style</vt:lpstr>
      <vt:lpstr>Bahnschrift SemiBold</vt:lpstr>
      <vt:lpstr>Georgia</vt:lpstr>
      <vt:lpstr>Wingdings</vt:lpstr>
      <vt:lpstr>Тема Office</vt:lpstr>
      <vt:lpstr>Слайд 1</vt:lpstr>
      <vt:lpstr>Низинні: - на берегах і в долинах річок;      - живляться підземними водами;      - рослини: зелені мохи, хвощ, висока густа осока, очерет, зарості верби, вільхи та берези.</vt:lpstr>
      <vt:lpstr>Верхові: - на вододілах річок;      - живляться опадами (дощова вода майже не містить мінеральних речовин, тому ростуть лише рослини, пристосовані до дуже бідного харчування.                                    - рослини: мохи.</vt:lpstr>
      <vt:lpstr>Перехідні: мають особливості як низинних так і верхових боліт.                - велика кількість сфагнума, росте  журавлина та росичка. </vt:lpstr>
      <vt:lpstr>Болота Судд – неймовірне місце, на якому живуть люди </vt:lpstr>
      <vt:lpstr>Канали</vt:lpstr>
      <vt:lpstr>Слайд 7</vt:lpstr>
      <vt:lpstr>Слайд 8</vt:lpstr>
      <vt:lpstr>Висновок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Болота, особливості їх утворення та поширення.Штучні водойми і водотоки</dc:title>
  <dc:creator>Аудиторія 306</dc:creator>
  <cp:lastModifiedBy>Сергей</cp:lastModifiedBy>
  <cp:revision>77</cp:revision>
  <dcterms:created xsi:type="dcterms:W3CDTF">2019-04-06T06:12:22Z</dcterms:created>
  <dcterms:modified xsi:type="dcterms:W3CDTF">2020-04-25T11:45:59Z</dcterms:modified>
</cp:coreProperties>
</file>