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8ED19-6236-4BBF-BCC2-7DCFAA933C3B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C9A0B-1D93-42D3-AC65-83D2D0A0D8E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868A8-410C-4552-A405-F84EEEDDA5C0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07BB-81FF-4F5C-A076-EF3C8940D43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00C99-EF04-42FB-A421-2049A63F5C88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CFF0E-615D-4DA0-9500-48E06A9D31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FB0C5-E42F-4CA2-ABB8-429A535CD9E9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0187D-4EFB-4454-B4FA-FF6302B8BC8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64B88-BDD2-4518-914D-5A846B57EBF5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3FC64-4AE1-47B5-9B40-9AFC3C91E50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528EB-6ED1-4C8D-9C13-04B5CFF96F1F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9D077-ADDA-44D3-B99B-60BC2D0099B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019B2-F20C-49EC-8A86-9F13E5B40B92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E516-120C-40A9-BB94-A8EA5BB0A92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ABEBF-950E-4F75-AFE8-0FBFCBA137FC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12162-BDA6-4A43-9896-0F47A629292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A6502-CD6B-4C17-A4C0-A4C6417D2690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7FE51-8ECD-4D0E-B7F9-B1A5D94311D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1A99-46DF-429D-9068-7D200774CBE9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86EB-286A-4F3E-B40E-0E96B0E891E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0CF7-A3F9-48EF-9391-36A9CD59105B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8FBBA-4AA5-47A9-9BAD-ED40DBD6A27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AFFB72-97F5-4222-8856-BD0EC346198F}" type="datetimeFigureOut">
              <a:rPr lang="uk-UA"/>
              <a:pPr>
                <a:defRPr/>
              </a:pPr>
              <a:t>17.05.2020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8DDE0E-FAA2-4A1F-9C81-CF668402E91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5%D0%B3%D1%96%D0%BE%D0%BD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uk.wikipedia.org/wiki/%D0%A1%D0%B2%D1%96%D1%82" TargetMode="External"/><Relationship Id="rId4" Type="http://schemas.openxmlformats.org/officeDocument/2006/relationships/hyperlink" Target="https://uk.wikipedia.org/wiki/%D0%9A%D1%80%D0%B0%D1%97%D0%BD%D0%B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%D0%86%D0%BD%D1%82%D0%B5%D0%B3%D1%80%D0%B0%D1%86%D1%96%D1%8F_%D0%BA%D1%83%D0%BB%D1%8C%D1%82%D1%83%D1%80%D0%BD%D0%B0&amp;action=edit&amp;redlink=1" TargetMode="External"/><Relationship Id="rId3" Type="http://schemas.openxmlformats.org/officeDocument/2006/relationships/hyperlink" Target="https://uk.wikipedia.org/wiki/%D0%86%D0%BD%D1%82%D0%B5%D0%B3%D1%80%D0%B0%D1%86%D1%96%D1%8F_%D0%B5%D0%BA%D0%BE%D0%BD%D0%BE%D0%BC%D1%96%D1%87%D0%BD%D0%B0" TargetMode="External"/><Relationship Id="rId7" Type="http://schemas.openxmlformats.org/officeDocument/2006/relationships/hyperlink" Target="https://uk.wikipedia.org/wiki/%D0%86%D0%BD%D0%B4%D0%B8%D0%B2%D1%96%D0%B4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uk.wikipedia.org/wiki/%D0%86%D0%BD%D1%82%D0%B5%D0%B3%D1%80%D0%B0%D1%86%D1%96%D1%8F_%D1%81%D0%BE%D1%86%D1%96%D0%B0%D0%BB%D1%8C%D0%BD%D0%B0" TargetMode="External"/><Relationship Id="rId11" Type="http://schemas.openxmlformats.org/officeDocument/2006/relationships/hyperlink" Target="https://uk.wikipedia.org/w/index.php?title=%D0%86%D0%BD%D1%82%D0%B5%D0%B3%D1%80%D0%B0%D1%86%D1%96%D1%8F_%D0%BC%D0%BE%D0%B2&amp;action=edit&amp;redlink=1" TargetMode="External"/><Relationship Id="rId5" Type="http://schemas.openxmlformats.org/officeDocument/2006/relationships/hyperlink" Target="https://uk.wikipedia.org/wiki/%D0%95%D0%BA%D0%BE%D0%BD%D0%BE%D0%BC%D1%96%D0%BA%D0%B0" TargetMode="External"/><Relationship Id="rId10" Type="http://schemas.openxmlformats.org/officeDocument/2006/relationships/hyperlink" Target="https://uk.wikipedia.org/wiki/%D0%9A%D1%83%D0%BB%D1%8C%D1%82%D1%83%D1%80%D0%B0" TargetMode="External"/><Relationship Id="rId4" Type="http://schemas.openxmlformats.org/officeDocument/2006/relationships/hyperlink" Target="https://uk.wikipedia.org/wiki/%D0%86%D0%BD%D1%82%D0%B5%D1%80%D0%BD%D0%B0%D1%86%D1%96%D0%BE%D0%BD%D0%B0%D0%BB%D1%96%D0%B7%D0%B0%D1%86%D1%96%D1%8F" TargetMode="External"/><Relationship Id="rId9" Type="http://schemas.openxmlformats.org/officeDocument/2006/relationships/hyperlink" Target="https://uk.wikipedia.org/wiki/%D0%90%D1%81%D0%B8%D0%BC%D1%96%D0%BB%D1%8F%D1%86%D1%96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C00000"/>
                </a:solidFill>
              </a:rPr>
              <a:t>Інтеграція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Це поєднання, взаємопроникнення. 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Це процес об'єднання будь-яких елементів (частин) в одне ціле;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процес взаємозближення й утворення взаємозв'язків;</a:t>
            </a:r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згуртування, об'єднання політичних, економічних, державних і громадських структур в рамках </a:t>
            </a:r>
            <a:r>
              <a:rPr lang="ru-RU" smtClean="0">
                <a:solidFill>
                  <a:srgbClr val="FF0000"/>
                </a:solidFill>
                <a:hlinkClick r:id="rId3" tooltip="Регіон"/>
              </a:rPr>
              <a:t>регіону</a:t>
            </a:r>
            <a:r>
              <a:rPr lang="ru-RU" smtClean="0">
                <a:solidFill>
                  <a:srgbClr val="FF0000"/>
                </a:solidFill>
              </a:rPr>
              <a:t>, </a:t>
            </a:r>
            <a:r>
              <a:rPr lang="ru-RU" smtClean="0">
                <a:solidFill>
                  <a:srgbClr val="FF0000"/>
                </a:solidFill>
                <a:hlinkClick r:id="rId4" tooltip="Країна"/>
              </a:rPr>
              <a:t>країни</a:t>
            </a:r>
            <a:r>
              <a:rPr lang="ru-RU" smtClean="0">
                <a:solidFill>
                  <a:srgbClr val="FF0000"/>
                </a:solidFill>
              </a:rPr>
              <a:t>, </a:t>
            </a:r>
            <a:r>
              <a:rPr lang="ru-RU" u="sng" smtClean="0">
                <a:solidFill>
                  <a:srgbClr val="FF0000"/>
                </a:solidFill>
                <a:hlinkClick r:id="rId5"/>
              </a:rPr>
              <a:t>світу</a:t>
            </a:r>
            <a:r>
              <a:rPr lang="ru-RU" u="sng" smtClean="0">
                <a:solidFill>
                  <a:srgbClr val="FF0000"/>
                </a:solidFill>
              </a:rPr>
              <a:t>.</a:t>
            </a:r>
            <a:endParaRPr lang="uk-UA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137269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9750" y="188913"/>
            <a:ext cx="8229600" cy="46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2.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Відкриття цінностей різних національних       культур, що передбачає: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>
                <a:solidFill>
                  <a:srgbClr val="FF0000"/>
                </a:solidFill>
              </a:rPr>
              <a:t>в</a:t>
            </a:r>
            <a:r>
              <a:rPr lang="uk-UA" dirty="0" smtClean="0">
                <a:solidFill>
                  <a:srgbClr val="FF0000"/>
                </a:solidFill>
              </a:rPr>
              <a:t>заємозбагачення культур,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FF0000"/>
                </a:solidFill>
              </a:rPr>
              <a:t>Тенденція до уніфікації викликає опір з боку багатьох націй і внаслідок цього відроджується прихильність до власних культурних цінностей і традицій,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FF0000"/>
                </a:solidFill>
              </a:rPr>
              <a:t>Загострюються проблеми національної самоідентичності і прагнення до самовизначення.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slow" advTm="4635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00B050"/>
                </a:solidFill>
              </a:rPr>
              <a:t>Вплив на довкілля: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Зростання економіки і рівня споживання призвело до загострення екологічних проблем,</a:t>
            </a:r>
          </a:p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Накопичення відходів, забруднення повітря, води і грунту в індустріально розвинених країнах,</a:t>
            </a:r>
          </a:p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Надмірне споживання природних ресурсів в менш розвинених.</a:t>
            </a:r>
          </a:p>
        </p:txBody>
      </p:sp>
    </p:spTree>
    <p:custDataLst>
      <p:tags r:id="rId1"/>
    </p:custDataLst>
  </p:cSld>
  <p:clrMapOvr>
    <a:masterClrMapping/>
  </p:clrMapOvr>
  <p:transition spd="slow" advTm="5985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FF0000"/>
                </a:solidFill>
              </a:rPr>
              <a:t>Вплив на людину: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Формується міжнародне громадянське суспільство – різноманітні міжнародні об</a:t>
            </a:r>
            <a:r>
              <a:rPr lang="en-US" dirty="0" smtClean="0">
                <a:solidFill>
                  <a:srgbClr val="002060"/>
                </a:solidFill>
              </a:rPr>
              <a:t>`</a:t>
            </a:r>
            <a:r>
              <a:rPr lang="uk-UA" dirty="0" smtClean="0">
                <a:solidFill>
                  <a:srgbClr val="002060"/>
                </a:solidFill>
              </a:rPr>
              <a:t>єднання, які включають представників різних країн задля спрямування спільної діяльності для досягнення глобального суспільного блага.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Відбувається поглиблення розриву Півночі (розвинуті країни) і Півдня (країни «периферії»).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Відкритість ринків та інтенсифікація міграційних процесів сприяють поширенню тероризму та міжнародного </a:t>
            </a:r>
            <a:r>
              <a:rPr lang="uk-UA" dirty="0" err="1" smtClean="0">
                <a:solidFill>
                  <a:srgbClr val="002060"/>
                </a:solidFill>
              </a:rPr>
              <a:t>криміналітету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Неконтрольоване переміщення іммігрантів у промислово-розвинені країни світу, що створює цілу низку проблем.</a:t>
            </a:r>
            <a:endParaRPr lang="uk-UA" dirty="0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730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C00000"/>
                </a:solidFill>
              </a:rPr>
              <a:t>Види інтеграції: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3300" b="1" dirty="0">
                <a:hlinkClick r:id="rId3" tooltip="Інтеграція економічна"/>
              </a:rPr>
              <a:t>інтеграція економічна</a:t>
            </a:r>
            <a:r>
              <a:rPr lang="uk-UA" sz="3300" dirty="0"/>
              <a:t> — </a:t>
            </a:r>
            <a:r>
              <a:rPr lang="uk-UA" sz="3300" dirty="0" err="1"/>
              <a:t>процес </a:t>
            </a:r>
            <a:r>
              <a:rPr lang="uk-UA" sz="3300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4" tooltip="Інтернаціоналізація"/>
              </a:rPr>
              <a:t>інтернаціоналізації</a:t>
            </a:r>
            <a:r>
              <a:rPr lang="uk-UA" sz="33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uk-UA" sz="3300" dirty="0" err="1"/>
              <a:t>господа</a:t>
            </a:r>
            <a:r>
              <a:rPr lang="uk-UA" sz="3300" dirty="0"/>
              <a:t>рського життя, зближення, об'єднання </a:t>
            </a:r>
            <a:r>
              <a:rPr lang="uk-UA" sz="3300" dirty="0">
                <a:hlinkClick r:id="rId5" tooltip="Економіка"/>
              </a:rPr>
              <a:t>економік</a:t>
            </a:r>
            <a:r>
              <a:rPr lang="uk-UA" sz="3300" dirty="0"/>
              <a:t> ряду країн</a:t>
            </a:r>
            <a:r>
              <a:rPr lang="uk-UA" sz="33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 err="1">
                <a:hlinkClick r:id="rId6" tooltip="Інтеграція соціальна"/>
              </a:rPr>
              <a:t>інтеграція</a:t>
            </a:r>
            <a:r>
              <a:rPr lang="ru-RU" sz="3300" b="1" dirty="0">
                <a:hlinkClick r:id="rId6" tooltip="Інтеграція соціальна"/>
              </a:rPr>
              <a:t> </a:t>
            </a:r>
            <a:r>
              <a:rPr lang="ru-RU" sz="3300" b="1" dirty="0" err="1">
                <a:hlinkClick r:id="rId6" tooltip="Інтеграція соціальна"/>
              </a:rPr>
              <a:t>соціальна</a:t>
            </a:r>
            <a:r>
              <a:rPr lang="ru-RU" sz="3300" dirty="0"/>
              <a:t> — </a:t>
            </a:r>
            <a:r>
              <a:rPr lang="ru-RU" sz="3300" dirty="0" err="1"/>
              <a:t>наявність</a:t>
            </a:r>
            <a:r>
              <a:rPr lang="ru-RU" sz="3300" dirty="0"/>
              <a:t> </a:t>
            </a:r>
            <a:r>
              <a:rPr lang="ru-RU" sz="3300" dirty="0" err="1"/>
              <a:t>упорядкованих</a:t>
            </a:r>
            <a:r>
              <a:rPr lang="ru-RU" sz="3300" dirty="0"/>
              <a:t> </a:t>
            </a:r>
            <a:r>
              <a:rPr lang="ru-RU" sz="3300" dirty="0" err="1"/>
              <a:t>відносин</a:t>
            </a:r>
            <a:r>
              <a:rPr lang="ru-RU" sz="3300" dirty="0"/>
              <a:t> </a:t>
            </a:r>
            <a:r>
              <a:rPr lang="ru-RU" sz="3300" dirty="0" err="1"/>
              <a:t>між</a:t>
            </a:r>
            <a:r>
              <a:rPr lang="ru-RU" sz="3300" dirty="0"/>
              <a:t> </a:t>
            </a:r>
            <a:r>
              <a:rPr lang="ru-RU" sz="3300" dirty="0" err="1">
                <a:hlinkClick r:id="rId7" tooltip="Індивід"/>
              </a:rPr>
              <a:t>індивідами</a:t>
            </a:r>
            <a:r>
              <a:rPr lang="ru-RU" sz="3300" dirty="0"/>
              <a:t>, </a:t>
            </a:r>
            <a:r>
              <a:rPr lang="ru-RU" sz="3300" dirty="0" err="1"/>
              <a:t>групами</a:t>
            </a:r>
            <a:r>
              <a:rPr lang="ru-RU" sz="3300" dirty="0"/>
              <a:t>, </a:t>
            </a:r>
            <a:r>
              <a:rPr lang="ru-RU" sz="3300" dirty="0" err="1"/>
              <a:t>організаціями</a:t>
            </a:r>
            <a:r>
              <a:rPr lang="ru-RU" sz="3300" dirty="0"/>
              <a:t>, державами.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 err="1">
                <a:hlinkClick r:id="rId8" tooltip="Інтеграція культурна (ще не написана)"/>
              </a:rPr>
              <a:t>інтеграція</a:t>
            </a:r>
            <a:r>
              <a:rPr lang="ru-RU" sz="3300" b="1" dirty="0">
                <a:hlinkClick r:id="rId8" tooltip="Інтеграція культурна (ще не написана)"/>
              </a:rPr>
              <a:t> культурна</a:t>
            </a:r>
            <a:r>
              <a:rPr lang="ru-RU" sz="3300" dirty="0"/>
              <a:t> — </a:t>
            </a:r>
            <a:r>
              <a:rPr lang="ru-RU" sz="3300" dirty="0" err="1">
                <a:hlinkClick r:id="rId9" tooltip="Асиміляція"/>
              </a:rPr>
              <a:t>асиміляція</a:t>
            </a:r>
            <a:r>
              <a:rPr lang="ru-RU" sz="3300" dirty="0"/>
              <a:t> </a:t>
            </a:r>
            <a:r>
              <a:rPr lang="ru-RU" sz="3300" dirty="0" err="1"/>
              <a:t>різнорідних</a:t>
            </a:r>
            <a:r>
              <a:rPr lang="ru-RU" sz="3300" dirty="0"/>
              <a:t> </a:t>
            </a:r>
            <a:r>
              <a:rPr lang="ru-RU" sz="3300" dirty="0" err="1"/>
              <a:t>елементів</a:t>
            </a:r>
            <a:r>
              <a:rPr lang="ru-RU" sz="3300" dirty="0"/>
              <a:t> </a:t>
            </a:r>
            <a:r>
              <a:rPr lang="ru-RU" sz="3300" dirty="0" err="1">
                <a:hlinkClick r:id="rId10" tooltip="Культура"/>
              </a:rPr>
              <a:t>культури</a:t>
            </a:r>
            <a:r>
              <a:rPr lang="ru-RU" sz="3300" dirty="0"/>
              <a:t> в </a:t>
            </a:r>
            <a:r>
              <a:rPr lang="ru-RU" sz="3300" dirty="0" err="1"/>
              <a:t>єдину</a:t>
            </a:r>
            <a:r>
              <a:rPr lang="ru-RU" sz="3300" dirty="0"/>
              <a:t> культуру.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3300" b="1" dirty="0">
                <a:hlinkClick r:id="rId11" tooltip="Інтеграція мов (ще не написана)"/>
              </a:rPr>
              <a:t>інтеграція мов</a:t>
            </a:r>
            <a:r>
              <a:rPr lang="uk-UA" sz="3300" dirty="0"/>
              <a:t> — процес мовної еволюції, що полягає у зближенні різних діалектів і мов аж до їхнього злиття.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slow" advTm="4112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FF0000"/>
                </a:solidFill>
              </a:rPr>
              <a:t>Глобалізація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7030A0"/>
                </a:solidFill>
              </a:rPr>
              <a:t>Це процес поетапного перетворення світу в єдиний простір, у якому вільно переміщуються і поширюються капітали, товари, послуги, ідеї, стимулюючи розвиток наддержавних інститутів та створення міжнародного інституційного, правового і культурного інформаційного поля.</a:t>
            </a:r>
          </a:p>
        </p:txBody>
      </p:sp>
    </p:spTree>
    <p:custDataLst>
      <p:tags r:id="rId1"/>
    </p:custDataLst>
  </p:cSld>
  <p:clrMapOvr>
    <a:masterClrMapping/>
  </p:clrMapOvr>
  <p:transition spd="slow" advTm="25421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C00000"/>
                </a:solidFill>
              </a:rPr>
              <a:t>Причини прискорення процесу глобалізації: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Науково – технічний прогрес</a:t>
            </a:r>
          </a:p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Світова торгівля стала більш доступною, що призвело до вільного товарообігу між країнами</a:t>
            </a:r>
          </a:p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Транснаціоналізація, тобто обмін між країнами тими благами, які є в достатку в одній країні, а в іншій – відсутні</a:t>
            </a:r>
          </a:p>
          <a:p>
            <a:pPr eaLnBrk="1" hangingPunct="1"/>
            <a:r>
              <a:rPr lang="uk-UA" smtClean="0">
                <a:solidFill>
                  <a:srgbClr val="002060"/>
                </a:solidFill>
              </a:rPr>
              <a:t>Об</a:t>
            </a:r>
            <a:r>
              <a:rPr lang="en-US" smtClean="0">
                <a:solidFill>
                  <a:srgbClr val="002060"/>
                </a:solidFill>
              </a:rPr>
              <a:t>`</a:t>
            </a:r>
            <a:r>
              <a:rPr lang="uk-UA" smtClean="0">
                <a:solidFill>
                  <a:srgbClr val="002060"/>
                </a:solidFill>
              </a:rPr>
              <a:t>єднання культурних традицій.</a:t>
            </a:r>
          </a:p>
        </p:txBody>
      </p:sp>
    </p:spTree>
    <p:custDataLst>
      <p:tags r:id="rId1"/>
    </p:custDataLst>
  </p:cSld>
  <p:clrMapOvr>
    <a:masterClrMapping/>
  </p:clrMapOvr>
  <p:transition spd="slow" advTm="7131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0070C0"/>
                </a:solidFill>
              </a:rPr>
              <a:t>Зовнішні прояви глобалізації: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Розмивання влади</a:t>
            </a:r>
          </a:p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Ослаблення національних держав</a:t>
            </a:r>
          </a:p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Підвищення проникності кордонів</a:t>
            </a:r>
          </a:p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Вільне переміщення фінансових потоків, товарів, послуг, робочої сили</a:t>
            </a:r>
          </a:p>
          <a:p>
            <a:pPr eaLnBrk="1" hangingPunct="1"/>
            <a:r>
              <a:rPr lang="uk-UA" smtClean="0">
                <a:solidFill>
                  <a:srgbClr val="C00000"/>
                </a:solidFill>
              </a:rPr>
              <a:t>Створення власних інституцій (виникнення міжнародних організацій).</a:t>
            </a:r>
          </a:p>
        </p:txBody>
      </p:sp>
    </p:spTree>
    <p:custDataLst>
      <p:tags r:id="rId1"/>
    </p:custDataLst>
  </p:cSld>
  <p:clrMapOvr>
    <a:masterClrMapping/>
  </p:clrMapOvr>
  <p:transition spd="slow" advTm="571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00B050"/>
                </a:solidFill>
              </a:rPr>
              <a:t>Переваги глобалізації: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>
                <a:solidFill>
                  <a:srgbClr val="002060"/>
                </a:solidFill>
              </a:rPr>
              <a:t>1. Економія на масштабах виробництва </a:t>
            </a:r>
            <a:endParaRPr lang="uk-UA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2</a:t>
            </a:r>
            <a:r>
              <a:rPr lang="uk-UA" dirty="0">
                <a:solidFill>
                  <a:srgbClr val="002060"/>
                </a:solidFill>
              </a:rPr>
              <a:t>. Поглиблення міжнародного поділу </a:t>
            </a:r>
            <a:r>
              <a:rPr lang="uk-UA" dirty="0" smtClean="0">
                <a:solidFill>
                  <a:srgbClr val="002060"/>
                </a:solidFill>
              </a:rPr>
              <a:t>праці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3. Більш ефективний розподіл світових </a:t>
            </a:r>
            <a:r>
              <a:rPr lang="uk-UA" dirty="0" smtClean="0">
                <a:solidFill>
                  <a:srgbClr val="002060"/>
                </a:solidFill>
              </a:rPr>
              <a:t>ресурсів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4. Мобілізація більш значних фінансових ресурсів </a:t>
            </a:r>
            <a:endParaRPr lang="uk-UA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5</a:t>
            </a:r>
            <a:r>
              <a:rPr lang="uk-UA" dirty="0">
                <a:solidFill>
                  <a:srgbClr val="002060"/>
                </a:solidFill>
              </a:rPr>
              <a:t>. Підвищення продуктивності прані в результаті раціоналізації виробництва і поширення передової технології </a:t>
            </a:r>
            <a:endParaRPr lang="uk-UA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6</a:t>
            </a:r>
            <a:r>
              <a:rPr lang="uk-UA" dirty="0">
                <a:solidFill>
                  <a:srgbClr val="002060"/>
                </a:solidFill>
              </a:rPr>
              <a:t>. Розширення життєвих перспектив </a:t>
            </a:r>
            <a:r>
              <a:rPr lang="uk-UA" dirty="0" smtClean="0">
                <a:solidFill>
                  <a:srgbClr val="002060"/>
                </a:solidFill>
              </a:rPr>
              <a:t>населення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7. Кінцевим результатом </a:t>
            </a:r>
            <a:r>
              <a:rPr lang="uk-UA">
                <a:solidFill>
                  <a:srgbClr val="002060"/>
                </a:solidFill>
              </a:rPr>
              <a:t>глобалізації </a:t>
            </a:r>
            <a:r>
              <a:rPr lang="uk-UA" smtClean="0">
                <a:solidFill>
                  <a:srgbClr val="002060"/>
                </a:solidFill>
              </a:rPr>
              <a:t>має </a:t>
            </a:r>
            <a:r>
              <a:rPr lang="uk-UA" dirty="0">
                <a:solidFill>
                  <a:srgbClr val="002060"/>
                </a:solidFill>
              </a:rPr>
              <a:t>стати загальне підвищення добробуту у </a:t>
            </a:r>
            <a:r>
              <a:rPr lang="uk-UA" dirty="0" smtClean="0">
                <a:solidFill>
                  <a:srgbClr val="002060"/>
                </a:solidFill>
              </a:rPr>
              <a:t>світі.</a:t>
            </a:r>
            <a:endParaRPr lang="uk-UA" dirty="0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4102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FF0000"/>
                </a:solidFill>
              </a:rPr>
              <a:t>Недоліки глобалізації: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354512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1. </a:t>
            </a:r>
            <a:r>
              <a:rPr lang="uk-UA" b="1" dirty="0">
                <a:solidFill>
                  <a:srgbClr val="002060"/>
                </a:solidFill>
              </a:rPr>
              <a:t>Нерівномірний розподіл переваг: </a:t>
            </a:r>
            <a:endParaRPr lang="uk-UA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- </a:t>
            </a:r>
            <a:r>
              <a:rPr lang="uk-UA" dirty="0">
                <a:solidFill>
                  <a:srgbClr val="002060"/>
                </a:solidFill>
              </a:rPr>
              <a:t>стосовно окремих держав - основну частину переваг одержують багаті країни або індивіди, що породжує загрозу конфліктів на регіональному, національному й інтернаціональному рівнях; - стосовно окремих </a:t>
            </a:r>
            <a:r>
              <a:rPr lang="uk-UA" dirty="0" smtClean="0">
                <a:solidFill>
                  <a:srgbClr val="002060"/>
                </a:solidFill>
              </a:rPr>
              <a:t>галузей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- частина суб'єктів програють від </a:t>
            </a:r>
            <a:r>
              <a:rPr lang="uk-UA" dirty="0" err="1">
                <a:solidFill>
                  <a:srgbClr val="002060"/>
                </a:solidFill>
              </a:rPr>
              <a:t>глобалізаційних</a:t>
            </a:r>
            <a:r>
              <a:rPr lang="uk-UA" dirty="0">
                <a:solidFill>
                  <a:srgbClr val="002060"/>
                </a:solidFill>
              </a:rPr>
              <a:t> процесів, втрачаючи свої конкурентні переваги через зростання відкритості ринків і, як наслідок, відбуваються трансформації в традиційній господарській структурі, що потребують великих соціальних витрат </a:t>
            </a:r>
            <a:endParaRPr lang="uk-UA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>
                <a:solidFill>
                  <a:srgbClr val="002060"/>
                </a:solidFill>
              </a:rPr>
              <a:t>2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b="1" dirty="0">
                <a:solidFill>
                  <a:srgbClr val="002060"/>
                </a:solidFill>
              </a:rPr>
              <a:t>Потенційна регіональна і глобальна нестабільність </a:t>
            </a:r>
            <a:r>
              <a:rPr lang="uk-UA" dirty="0">
                <a:solidFill>
                  <a:srgbClr val="002060"/>
                </a:solidFill>
              </a:rPr>
              <a:t>через економічну взаємозалежність між країнами на світовому </a:t>
            </a:r>
            <a:r>
              <a:rPr lang="uk-UA" dirty="0" smtClean="0">
                <a:solidFill>
                  <a:srgbClr val="002060"/>
                </a:solidFill>
              </a:rPr>
              <a:t>рівні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3. </a:t>
            </a:r>
            <a:r>
              <a:rPr lang="uk-UA" b="1" dirty="0">
                <a:solidFill>
                  <a:srgbClr val="002060"/>
                </a:solidFill>
              </a:rPr>
              <a:t>Деіндустріалізація економіки</a:t>
            </a:r>
            <a:r>
              <a:rPr lang="uk-UA" dirty="0">
                <a:solidFill>
                  <a:srgbClr val="002060"/>
                </a:solidFill>
              </a:rPr>
              <a:t>, </a:t>
            </a:r>
            <a:r>
              <a:rPr lang="uk-UA" dirty="0" smtClean="0">
                <a:solidFill>
                  <a:srgbClr val="002060"/>
                </a:solidFill>
              </a:rPr>
              <a:t>коли </a:t>
            </a:r>
            <a:r>
              <a:rPr lang="uk-UA" dirty="0">
                <a:solidFill>
                  <a:srgbClr val="002060"/>
                </a:solidFill>
              </a:rPr>
              <a:t>глобальна відкритість асоціюється зі зниженням зайнятості в обробних галузях, збільшенням частки зайнятого населення у сфері послуг </a:t>
            </a:r>
            <a:endParaRPr lang="uk-UA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>
                <a:solidFill>
                  <a:srgbClr val="002060"/>
                </a:solidFill>
              </a:rPr>
              <a:t>4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b="1" dirty="0">
                <a:solidFill>
                  <a:srgbClr val="002060"/>
                </a:solidFill>
              </a:rPr>
              <a:t>Переведення виробничих потужностей у країни з низькою оплатою </a:t>
            </a:r>
            <a:r>
              <a:rPr lang="uk-UA" b="1" dirty="0" smtClean="0">
                <a:solidFill>
                  <a:srgbClr val="002060"/>
                </a:solidFill>
              </a:rPr>
              <a:t>праці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5. </a:t>
            </a:r>
            <a:r>
              <a:rPr lang="uk-UA" b="1" dirty="0">
                <a:solidFill>
                  <a:srgbClr val="002060"/>
                </a:solidFill>
              </a:rPr>
              <a:t>Збільшення розриву між рівнем оплати праці </a:t>
            </a:r>
            <a:r>
              <a:rPr lang="uk-UA" dirty="0">
                <a:solidFill>
                  <a:srgbClr val="002060"/>
                </a:solidFill>
              </a:rPr>
              <a:t>кваліфікованих і менш кваліфікованих працівників, зростання безробіття серед </a:t>
            </a:r>
            <a:r>
              <a:rPr lang="uk-UA" dirty="0" smtClean="0">
                <a:solidFill>
                  <a:srgbClr val="002060"/>
                </a:solidFill>
              </a:rPr>
              <a:t>останніх.</a:t>
            </a:r>
            <a:r>
              <a:rPr lang="uk-UA" dirty="0"/>
              <a:t> </a:t>
            </a:r>
          </a:p>
        </p:txBody>
      </p:sp>
    </p:spTree>
    <p:custDataLst>
      <p:tags r:id="rId1"/>
    </p:custDataLst>
  </p:cSld>
  <p:clrMapOvr>
    <a:masterClrMapping/>
  </p:clrMapOvr>
  <p:transition spd="slow" advTm="8742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</a:rPr>
              <a:t>Вплив глобалізації на економіку: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7030A0"/>
                </a:solidFill>
              </a:rPr>
              <a:t>Загострення конкуренції на ринку та розширення ринку поглиблюють спеціалізацію  і міжнародний поділ праці, що сприяє поліпшенню товарів і послуг, зниженню цін на продукцію і зростання виробництва на усіх рівнях (національному і світовому).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7030A0"/>
                </a:solidFill>
              </a:rPr>
              <a:t>Сприяє залученню іноземних інвестицій, що дає збільшення обсягів виробництва, кількості робочих місць, податкових надходжень.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7030A0"/>
                </a:solidFill>
              </a:rPr>
              <a:t>Торгівля на взаємовигідній основі.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7030A0"/>
                </a:solidFill>
              </a:rPr>
              <a:t>Поширення передових технологій, раціоналізація праці.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slow" advTm="729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7030A0"/>
                </a:solidFill>
              </a:rPr>
              <a:t>Вплив на культуру: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b="1" dirty="0" smtClean="0">
                <a:solidFill>
                  <a:srgbClr val="C00000"/>
                </a:solidFill>
              </a:rPr>
              <a:t>1.</a:t>
            </a:r>
            <a:r>
              <a:rPr lang="uk-UA" dirty="0" smtClean="0">
                <a:solidFill>
                  <a:srgbClr val="FF0000"/>
                </a:solidFill>
              </a:rPr>
              <a:t> Стандартизація культури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FF0000"/>
                </a:solidFill>
              </a:rPr>
              <a:t>відходять у минуле багато національних звичаїв і традицій,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rgbClr val="FF0000"/>
                </a:solidFill>
              </a:rPr>
              <a:t> створюється глобальний інформаційний простір,де домінує культура найбільш економічно розвинених країн,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>
                <a:solidFill>
                  <a:srgbClr val="FF0000"/>
                </a:solidFill>
              </a:rPr>
              <a:t>м</a:t>
            </a:r>
            <a:r>
              <a:rPr lang="uk-UA" dirty="0" smtClean="0">
                <a:solidFill>
                  <a:srgbClr val="FF0000"/>
                </a:solidFill>
              </a:rPr>
              <a:t>енш економічно розвинені країни втрачають свою самобутність через </a:t>
            </a:r>
            <a:r>
              <a:rPr lang="uk-UA" dirty="0" err="1" smtClean="0">
                <a:solidFill>
                  <a:srgbClr val="FF0000"/>
                </a:solidFill>
              </a:rPr>
              <a:t>долучення</a:t>
            </a:r>
            <a:r>
              <a:rPr lang="uk-UA" dirty="0" smtClean="0">
                <a:solidFill>
                  <a:srgbClr val="FF0000"/>
                </a:solidFill>
              </a:rPr>
              <a:t> до загальносвітової культури.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dirty="0"/>
          </a:p>
        </p:txBody>
      </p:sp>
    </p:spTree>
    <p:custDataLst>
      <p:tags r:id="rId1"/>
    </p:custDataLst>
  </p:cSld>
  <p:clrMapOvr>
    <a:masterClrMapping/>
  </p:clrMapOvr>
  <p:transition spd="slow" advTm="404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2.2|2.2|5.2|4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2.4|4|17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|22.9|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5.1|16.1|28.3|17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4|10|8.6|6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|17.5|7.8|2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8|14.5|5.6|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7|2|5|3.6|5.4|10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7|37.8|12.7|1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1.5|22.5|10.5|1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7.9|6.2|4.6|8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573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Поток</vt:lpstr>
      <vt:lpstr>Поток</vt:lpstr>
      <vt:lpstr>Поток</vt:lpstr>
      <vt:lpstr>Поток</vt:lpstr>
      <vt:lpstr>Інтеграція </vt:lpstr>
      <vt:lpstr>Види інтеграції:</vt:lpstr>
      <vt:lpstr>Глобалізація -</vt:lpstr>
      <vt:lpstr>Причини прискорення процесу глобалізації:</vt:lpstr>
      <vt:lpstr>Зовнішні прояви глобалізації:</vt:lpstr>
      <vt:lpstr>Переваги глобалізації:</vt:lpstr>
      <vt:lpstr>Недоліки глобалізації:</vt:lpstr>
      <vt:lpstr>Вплив глобалізації на економіку:</vt:lpstr>
      <vt:lpstr>Вплив на культуру:</vt:lpstr>
      <vt:lpstr>Слайд 10</vt:lpstr>
      <vt:lpstr>Вплив на довкілля:</vt:lpstr>
      <vt:lpstr>Вплив на людину: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Інтеграція -</dc:title>
  <dc:creator>Oleg</dc:creator>
  <cp:lastModifiedBy>Сергей</cp:lastModifiedBy>
  <cp:revision>23</cp:revision>
  <dcterms:created xsi:type="dcterms:W3CDTF">2020-03-31T11:42:32Z</dcterms:created>
  <dcterms:modified xsi:type="dcterms:W3CDTF">2020-05-17T15:39:22Z</dcterms:modified>
</cp:coreProperties>
</file>