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66" r:id="rId3"/>
    <p:sldId id="264" r:id="rId4"/>
    <p:sldId id="269" r:id="rId5"/>
    <p:sldId id="270" r:id="rId6"/>
    <p:sldId id="271" r:id="rId7"/>
    <p:sldId id="272" r:id="rId8"/>
    <p:sldId id="330" r:id="rId9"/>
    <p:sldId id="274" r:id="rId10"/>
    <p:sldId id="276" r:id="rId11"/>
    <p:sldId id="277" r:id="rId12"/>
    <p:sldId id="278" r:id="rId13"/>
    <p:sldId id="275" r:id="rId14"/>
    <p:sldId id="281" r:id="rId15"/>
    <p:sldId id="282" r:id="rId16"/>
    <p:sldId id="286" r:id="rId17"/>
    <p:sldId id="287" r:id="rId18"/>
    <p:sldId id="326" r:id="rId19"/>
    <p:sldId id="324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250" autoAdjust="0"/>
  </p:normalViewPr>
  <p:slideViewPr>
    <p:cSldViewPr>
      <p:cViewPr>
        <p:scale>
          <a:sx n="50" d="100"/>
          <a:sy n="50" d="100"/>
        </p:scale>
        <p:origin x="-186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52C2A-21B8-4207-B0B5-615BFF813BEF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D627F-7F4D-4F1F-A9B9-CBAF841C5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60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842337"/>
            <a:ext cx="4714876" cy="1015663"/>
          </a:xfrm>
          <a:prstGeom prst="rect">
            <a:avLst/>
          </a:prstGeom>
          <a:solidFill>
            <a:srgbClr val="8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lum bright="2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A682-232F-4A64-B478-BE6F6410945A}" type="slidenum">
              <a:rPr lang="ru-RU"/>
              <a:pPr/>
              <a:t>10</a:t>
            </a:fld>
            <a:endParaRPr lang="ru-RU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43768" cy="71435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Загадковий </a:t>
            </a:r>
            <a:r>
              <a:rPr lang="uk-UA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Доре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4356"/>
            <a:ext cx="7000892" cy="221457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Гюстав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Доре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вивчив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роман в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усіх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юансах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подробицях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подорожував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дорогам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Іспанії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замальовуючи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альбому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спостереження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трьохсот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ілюстрацій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роману.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 r="2750" b="50502"/>
          <a:stretch>
            <a:fillRect/>
          </a:stretch>
        </p:blipFill>
        <p:spPr bwMode="auto">
          <a:xfrm>
            <a:off x="1857356" y="2786058"/>
            <a:ext cx="6215416" cy="395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6989" r="9306"/>
          <a:stretch>
            <a:fillRect/>
          </a:stretch>
        </p:blipFill>
        <p:spPr bwMode="auto">
          <a:xfrm>
            <a:off x="1714480" y="1"/>
            <a:ext cx="635199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5203" r="4002"/>
          <a:stretch>
            <a:fillRect/>
          </a:stretch>
        </p:blipFill>
        <p:spPr bwMode="auto">
          <a:xfrm>
            <a:off x="7143768" y="0"/>
            <a:ext cx="2000232" cy="279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2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39AA-EA70-4CAC-9DA1-B218266CD53D}" type="slidenum">
              <a:rPr lang="ru-RU"/>
              <a:pPr/>
              <a:t>11</a:t>
            </a:fld>
            <a:endParaRPr lang="ru-RU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Картини Поля Гюстава </a:t>
            </a:r>
            <a:r>
              <a:rPr lang="uk-UA" sz="4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Доре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5" name="Picture 7" descr="021601241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730744" y="1214422"/>
            <a:ext cx="4186312" cy="5381641"/>
          </a:xfrm>
          <a:prstGeom prst="rect">
            <a:avLst/>
          </a:prstGeom>
          <a:noFill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t="4639" r="6187" b="3389"/>
          <a:stretch>
            <a:fillRect/>
          </a:stretch>
        </p:blipFill>
        <p:spPr bwMode="auto">
          <a:xfrm>
            <a:off x="211520" y="1214422"/>
            <a:ext cx="4289042" cy="541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lum bright="20000" contrast="-1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DB6CF-8DBA-43F1-842F-6458202D3166}" type="slidenum">
              <a:rPr lang="ru-RU"/>
              <a:pPr/>
              <a:t>12</a:t>
            </a:fld>
            <a:endParaRPr lang="ru-RU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Картини Поля Гюстава </a:t>
            </a:r>
            <a:r>
              <a:rPr lang="uk-UA" sz="4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Доре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2" name="Picture 4" descr="1404c841ae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44675"/>
            <a:ext cx="3702050" cy="4679950"/>
          </a:xfrm>
          <a:prstGeom prst="rect">
            <a:avLst/>
          </a:prstGeom>
          <a:noFill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r="1962" b="5539"/>
          <a:stretch>
            <a:fillRect/>
          </a:stretch>
        </p:blipFill>
        <p:spPr bwMode="auto">
          <a:xfrm>
            <a:off x="4071934" y="2143116"/>
            <a:ext cx="489585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0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AD3EB-D1DE-4E2A-8380-02BF701E577D}" type="slidenum">
              <a:rPr lang="ru-RU"/>
              <a:pPr/>
              <a:t>13</a:t>
            </a:fld>
            <a:endParaRPr lang="ru-RU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Наполегливість </a:t>
            </a:r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Аранда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46"/>
            <a:ext cx="9144000" cy="17859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Кожну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фразу роману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проілюстрував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іспанець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Аранда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працював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«Дон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Кіхотом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сорока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/>
          <a:stretch>
            <a:fillRect/>
          </a:stretch>
        </p:blipFill>
        <p:spPr bwMode="auto">
          <a:xfrm>
            <a:off x="2500298" y="0"/>
            <a:ext cx="4429156" cy="686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91398fd8d2751845da10c489e78a43c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6790" y="0"/>
            <a:ext cx="91507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65BB-BA1C-45B5-9EEC-497268B91627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3562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</a:t>
            </a:r>
            <a:r>
              <a:rPr lang="uk-UA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Дон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зброєносця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надихали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відомих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художників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іспанські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майстри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намагались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втілити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мистецтві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героя.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Франциско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Гойя почав роботу над образом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мандруючого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лицаря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ілюстратор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Знаменитий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малюнок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Пабло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Пікассо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став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хрестоматійним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Зображали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Дон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Сальвадор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Ігнасіо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Сулоага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Один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найпопулярніших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портретів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Дон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картина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французького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живописця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Оноре Дом</a:t>
            </a:r>
            <a:r>
              <a:rPr lang="en-US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1851 р. 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майстрів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XX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століття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намагались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по-новому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осмислити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багатозначний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образ. </a:t>
            </a:r>
          </a:p>
        </p:txBody>
      </p:sp>
      <p:pic>
        <p:nvPicPr>
          <p:cNvPr id="6" name="Picture 4" descr="C:\Documents and Settings\user\Мои документы\картинки\Maljyvannj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22012" y="3643314"/>
            <a:ext cx="3544390" cy="32146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lum bright="20000" contrast="-10000"/>
          </a:blip>
          <a:srcRect/>
          <a:stretch>
            <a:fillRect/>
          </a:stretch>
        </p:blipFill>
        <p:spPr bwMode="auto">
          <a:xfrm>
            <a:off x="0" y="-57173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6b66ca30ec490ef993ec48ba88b9733e2c41d4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585074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EA30A-377C-44B1-8F71-7F1C503CED56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72198" cy="1223963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Пабло</a:t>
            </a: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Руїс</a:t>
            </a: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Пікассо</a:t>
            </a:r>
            <a:endParaRPr lang="ru-RU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/>
          <a:srcRect r="3595"/>
          <a:stretch>
            <a:fillRect/>
          </a:stretch>
        </p:blipFill>
        <p:spPr bwMode="auto">
          <a:xfrm>
            <a:off x="6122988" y="0"/>
            <a:ext cx="302101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00px-Don_Quixote_Ceramique_Picass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5850" y="3671888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56487" cy="1000108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Сальвадор</a:t>
            </a:r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Дали</a:t>
            </a:r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5656487" cy="734999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sz="2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(1904 — 1989) — </a:t>
            </a:r>
            <a:r>
              <a:rPr lang="ru-RU" sz="23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видатний</a:t>
            </a:r>
            <a:r>
              <a:rPr lang="ru-RU" sz="2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іспанський</a:t>
            </a:r>
            <a:r>
              <a:rPr lang="ru-RU" sz="2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художник-сюрреаліст</a:t>
            </a:r>
            <a:r>
              <a:rPr lang="ru-RU" sz="2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 r="2112"/>
          <a:stretch>
            <a:fillRect/>
          </a:stretch>
        </p:blipFill>
        <p:spPr bwMode="auto">
          <a:xfrm>
            <a:off x="0" y="1700808"/>
            <a:ext cx="655304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 rotWithShape="1">
          <a:blip r:embed="rId4"/>
          <a:srcRect l="15653" b="23272"/>
          <a:stretch/>
        </p:blipFill>
        <p:spPr bwMode="auto">
          <a:xfrm>
            <a:off x="5656487" y="-1"/>
            <a:ext cx="3487513" cy="40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978F9-C56F-4B33-9469-D0FD94F5401D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19460" name="Picture 7" descr="jj229"/>
          <p:cNvPicPr>
            <a:picLocks noChangeAspect="1" noChangeArrowheads="1"/>
          </p:cNvPicPr>
          <p:nvPr/>
        </p:nvPicPr>
        <p:blipFill>
          <a:blip r:embed="rId2"/>
          <a:srcRect l="10622" t="7474" r="12125" b="9843"/>
          <a:stretch>
            <a:fillRect/>
          </a:stretch>
        </p:blipFill>
        <p:spPr bwMode="auto">
          <a:xfrm>
            <a:off x="-1" y="0"/>
            <a:ext cx="46832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18498394_Salvador_Dali_ak"/>
          <p:cNvPicPr>
            <a:picLocks noChangeAspect="1" noChangeArrowheads="1"/>
          </p:cNvPicPr>
          <p:nvPr/>
        </p:nvPicPr>
        <p:blipFill>
          <a:blip r:embed="rId3"/>
          <a:srcRect r="5254"/>
          <a:stretch>
            <a:fillRect/>
          </a:stretch>
        </p:blipFill>
        <p:spPr bwMode="auto">
          <a:xfrm>
            <a:off x="4572000" y="0"/>
            <a:ext cx="4572000" cy="678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</a:blip>
          <a:srcRect b="36518"/>
          <a:stretch/>
        </p:blipFill>
        <p:spPr bwMode="auto">
          <a:xfrm>
            <a:off x="-17089" y="2866647"/>
            <a:ext cx="4157041" cy="399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596" y="0"/>
            <a:ext cx="8229600" cy="8572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Оноре Вікторен Домьє</a:t>
            </a:r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067985"/>
            <a:ext cx="5652120" cy="17986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французький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художник-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живописець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скульптор, великий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політичної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карикатури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XIX ст.</a:t>
            </a:r>
          </a:p>
        </p:txBody>
      </p:sp>
      <p:pic>
        <p:nvPicPr>
          <p:cNvPr id="8" name="Picture 4" descr="don-quixote-and-sancho-pansa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428" y="785872"/>
            <a:ext cx="3482505" cy="278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Домье Оноре-Санчо Панса и Дон Кихот в горах"/>
          <p:cNvPicPr>
            <a:picLocks noChangeAspect="1" noChangeArrowheads="1"/>
          </p:cNvPicPr>
          <p:nvPr/>
        </p:nvPicPr>
        <p:blipFill>
          <a:blip r:embed="rId5">
            <a:lum bright="-10000" contrast="30000"/>
          </a:blip>
          <a:srcRect/>
          <a:stretch>
            <a:fillRect/>
          </a:stretch>
        </p:blipFill>
        <p:spPr bwMode="auto">
          <a:xfrm>
            <a:off x="3643306" y="3571876"/>
            <a:ext cx="550069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4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spain_2010_01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97" y="0"/>
            <a:ext cx="4824536" cy="68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7088" y="1703287"/>
            <a:ext cx="4341485" cy="17294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Оноре Вікторен Домьє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9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125" t="4100" r="3125" b="4409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53821" t="2293" b="38095"/>
          <a:stretch>
            <a:fillRect/>
          </a:stretch>
        </p:blipFill>
        <p:spPr bwMode="auto">
          <a:xfrm>
            <a:off x="0" y="-6421"/>
            <a:ext cx="9144000" cy="68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6072198" cy="1071546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Октавіо</a:t>
            </a: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Окампо</a:t>
            </a:r>
            <a:endParaRPr lang="ru-RU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2158" b="22877"/>
          <a:stretch>
            <a:fillRect/>
          </a:stretch>
        </p:blipFill>
        <p:spPr bwMode="auto">
          <a:xfrm>
            <a:off x="5986463" y="0"/>
            <a:ext cx="31575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786182" y="2143116"/>
            <a:ext cx="3543217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0" y="1817688"/>
            <a:ext cx="3632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0034" y="285728"/>
            <a:ext cx="3071834" cy="424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86182" y="0"/>
            <a:ext cx="5143536" cy="30003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Міґель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де Сервантес Сааведра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Miguel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Cervantes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Saavedra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357686" y="2928934"/>
            <a:ext cx="4491038" cy="25003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Всесвітньо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відомий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іспанський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класик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світової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літератури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новеліст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драматург, поет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солдат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53821" t="9171" b="3809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686800" cy="1428735"/>
          </a:xfrm>
        </p:spPr>
        <p:txBody>
          <a:bodyPr/>
          <a:lstStyle/>
          <a:p>
            <a:pPr algn="ctr" eaLnBrk="1" hangingPunct="1"/>
            <a:r>
              <a:rPr lang="uk-UA" sz="4000" b="1" dirty="0" smtClean="0">
                <a:solidFill>
                  <a:srgbClr val="0033CC"/>
                </a:solidFill>
              </a:rPr>
              <a:t>Літературна картка</a:t>
            </a:r>
            <a:br>
              <a:rPr lang="uk-UA" sz="4000" b="1" dirty="0" smtClean="0">
                <a:solidFill>
                  <a:srgbClr val="0033CC"/>
                </a:solidFill>
              </a:rPr>
            </a:br>
            <a:r>
              <a:rPr lang="uk-UA" sz="4000" b="1" dirty="0" smtClean="0">
                <a:solidFill>
                  <a:srgbClr val="0033CC"/>
                </a:solidFill>
              </a:rPr>
              <a:t> </a:t>
            </a:r>
            <a:r>
              <a:rPr lang="ru-RU" sz="3800" b="1" dirty="0" err="1" smtClean="0">
                <a:solidFill>
                  <a:srgbClr val="0033CC"/>
                </a:solidFill>
              </a:rPr>
              <a:t>Miguel</a:t>
            </a:r>
            <a:r>
              <a:rPr lang="ru-RU" sz="3800" b="1" dirty="0" smtClean="0">
                <a:solidFill>
                  <a:srgbClr val="0033CC"/>
                </a:solidFill>
              </a:rPr>
              <a:t> </a:t>
            </a:r>
            <a:r>
              <a:rPr lang="ru-RU" sz="3800" b="1" dirty="0" err="1" smtClean="0">
                <a:solidFill>
                  <a:srgbClr val="0033CC"/>
                </a:solidFill>
              </a:rPr>
              <a:t>de</a:t>
            </a:r>
            <a:r>
              <a:rPr lang="ru-RU" sz="3800" b="1" dirty="0" smtClean="0">
                <a:solidFill>
                  <a:srgbClr val="0033CC"/>
                </a:solidFill>
              </a:rPr>
              <a:t> </a:t>
            </a:r>
            <a:r>
              <a:rPr lang="ru-RU" sz="3800" b="1" dirty="0" err="1" smtClean="0">
                <a:solidFill>
                  <a:srgbClr val="0033CC"/>
                </a:solidFill>
              </a:rPr>
              <a:t>Cervantes</a:t>
            </a:r>
            <a:r>
              <a:rPr lang="ru-RU" sz="3800" b="1" dirty="0" smtClean="0">
                <a:solidFill>
                  <a:srgbClr val="0033CC"/>
                </a:solidFill>
              </a:rPr>
              <a:t> </a:t>
            </a:r>
            <a:r>
              <a:rPr lang="ru-RU" sz="3800" b="1" dirty="0" err="1" smtClean="0">
                <a:solidFill>
                  <a:srgbClr val="0033CC"/>
                </a:solidFill>
              </a:rPr>
              <a:t>Saavedra</a:t>
            </a:r>
            <a:endParaRPr lang="ru-RU" sz="3800" b="1" dirty="0" smtClean="0">
              <a:solidFill>
                <a:srgbClr val="0033C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785926"/>
            <a:ext cx="7143767" cy="457203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800000"/>
                </a:solidFill>
              </a:rPr>
              <a:t>Дата </a:t>
            </a:r>
            <a:r>
              <a:rPr lang="ru-RU" sz="2400" b="1" dirty="0" err="1" smtClean="0">
                <a:solidFill>
                  <a:srgbClr val="800000"/>
                </a:solidFill>
              </a:rPr>
              <a:t>народження</a:t>
            </a:r>
            <a:r>
              <a:rPr lang="ru-RU" sz="2400" b="1" dirty="0" smtClean="0">
                <a:solidFill>
                  <a:srgbClr val="800000"/>
                </a:solidFill>
              </a:rPr>
              <a:t>:</a:t>
            </a:r>
            <a:r>
              <a:rPr lang="ru-RU" sz="2400" b="1" dirty="0" smtClean="0"/>
              <a:t>	  </a:t>
            </a:r>
            <a:r>
              <a:rPr lang="ru-RU" sz="2400" b="1" dirty="0" smtClean="0">
                <a:solidFill>
                  <a:srgbClr val="FF0000"/>
                </a:solidFill>
              </a:rPr>
              <a:t>29 </a:t>
            </a:r>
            <a:r>
              <a:rPr lang="ru-RU" sz="2400" b="1" dirty="0" err="1" smtClean="0">
                <a:solidFill>
                  <a:srgbClr val="FF0000"/>
                </a:solidFill>
              </a:rPr>
              <a:t>вересня</a:t>
            </a:r>
            <a:r>
              <a:rPr lang="ru-RU" sz="2400" b="1" dirty="0" smtClean="0">
                <a:solidFill>
                  <a:srgbClr val="FF0000"/>
                </a:solidFill>
              </a:rPr>
              <a:t> 1547 р.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err="1" smtClean="0">
                <a:solidFill>
                  <a:srgbClr val="800000"/>
                </a:solidFill>
              </a:rPr>
              <a:t>Місце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dirty="0" err="1" smtClean="0">
                <a:solidFill>
                  <a:srgbClr val="800000"/>
                </a:solidFill>
              </a:rPr>
              <a:t>народження</a:t>
            </a:r>
            <a:r>
              <a:rPr lang="ru-RU" sz="2400" b="1" dirty="0" smtClean="0"/>
              <a:t>:  </a:t>
            </a:r>
            <a:r>
              <a:rPr lang="ru-RU" sz="2400" b="1" dirty="0" smtClean="0">
                <a:solidFill>
                  <a:srgbClr val="FF0000"/>
                </a:solidFill>
              </a:rPr>
              <a:t>м. </a:t>
            </a:r>
            <a:r>
              <a:rPr lang="ru-RU" sz="2400" b="1" dirty="0" err="1" smtClean="0">
                <a:solidFill>
                  <a:srgbClr val="FF0000"/>
                </a:solidFill>
              </a:rPr>
              <a:t>Алькала-де-Енарес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Іспанія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800000"/>
                </a:solidFill>
              </a:rPr>
              <a:t>Дата </a:t>
            </a:r>
            <a:r>
              <a:rPr lang="ru-RU" sz="2400" b="1" dirty="0" err="1" smtClean="0">
                <a:solidFill>
                  <a:srgbClr val="800000"/>
                </a:solidFill>
              </a:rPr>
              <a:t>смерті</a:t>
            </a:r>
            <a:r>
              <a:rPr lang="ru-RU" sz="2400" b="1" dirty="0" smtClean="0">
                <a:solidFill>
                  <a:srgbClr val="800000"/>
                </a:solidFill>
              </a:rPr>
              <a:t>:	</a:t>
            </a:r>
            <a:r>
              <a:rPr lang="ru-RU" sz="2400" b="1" dirty="0" smtClean="0"/>
              <a:t>             </a:t>
            </a:r>
            <a:r>
              <a:rPr lang="ru-RU" sz="2400" b="1" dirty="0" smtClean="0">
                <a:solidFill>
                  <a:srgbClr val="FF0000"/>
                </a:solidFill>
              </a:rPr>
              <a:t>23 </a:t>
            </a:r>
            <a:r>
              <a:rPr lang="ru-RU" sz="2400" b="1" dirty="0" err="1" smtClean="0">
                <a:solidFill>
                  <a:srgbClr val="FF0000"/>
                </a:solidFill>
              </a:rPr>
              <a:t>квітня</a:t>
            </a:r>
            <a:r>
              <a:rPr lang="ru-RU" sz="2400" b="1" dirty="0" smtClean="0">
                <a:solidFill>
                  <a:srgbClr val="FF0000"/>
                </a:solidFill>
              </a:rPr>
              <a:t> 1616 р.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err="1" smtClean="0">
                <a:solidFill>
                  <a:srgbClr val="800000"/>
                </a:solidFill>
              </a:rPr>
              <a:t>Місце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dirty="0" err="1" smtClean="0">
                <a:solidFill>
                  <a:srgbClr val="800000"/>
                </a:solidFill>
              </a:rPr>
              <a:t>смерті</a:t>
            </a:r>
            <a:r>
              <a:rPr lang="ru-RU" sz="2400" b="1" dirty="0" smtClean="0">
                <a:solidFill>
                  <a:srgbClr val="800000"/>
                </a:solidFill>
              </a:rPr>
              <a:t>:            </a:t>
            </a:r>
            <a:r>
              <a:rPr lang="ru-RU" sz="2400" b="1" dirty="0" smtClean="0">
                <a:solidFill>
                  <a:srgbClr val="FF0000"/>
                </a:solidFill>
              </a:rPr>
              <a:t>м. Мадрид, </a:t>
            </a:r>
            <a:r>
              <a:rPr lang="ru-RU" sz="2400" b="1" dirty="0" err="1" smtClean="0">
                <a:solidFill>
                  <a:srgbClr val="FF0000"/>
                </a:solidFill>
              </a:rPr>
              <a:t>Іспанія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err="1" smtClean="0">
                <a:solidFill>
                  <a:srgbClr val="800000"/>
                </a:solidFill>
              </a:rPr>
              <a:t>Мова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dirty="0" err="1" smtClean="0">
                <a:solidFill>
                  <a:srgbClr val="800000"/>
                </a:solidFill>
              </a:rPr>
              <a:t>творів</a:t>
            </a:r>
            <a:r>
              <a:rPr lang="ru-RU" sz="2400" b="1" dirty="0" smtClean="0">
                <a:solidFill>
                  <a:srgbClr val="800000"/>
                </a:solidFill>
              </a:rPr>
              <a:t>:	</a:t>
            </a:r>
            <a:r>
              <a:rPr lang="ru-RU" sz="2400" b="1" dirty="0" smtClean="0"/>
              <a:t>  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іспанська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err="1" smtClean="0">
                <a:solidFill>
                  <a:srgbClr val="800000"/>
                </a:solidFill>
              </a:rPr>
              <a:t>Рід</a:t>
            </a:r>
            <a:r>
              <a:rPr lang="ru-RU" sz="2400" b="1" dirty="0" smtClean="0">
                <a:solidFill>
                  <a:srgbClr val="800000"/>
                </a:solidFill>
              </a:rPr>
              <a:t> </a:t>
            </a:r>
            <a:r>
              <a:rPr lang="ru-RU" sz="2400" b="1" dirty="0" err="1" smtClean="0">
                <a:solidFill>
                  <a:srgbClr val="800000"/>
                </a:solidFill>
              </a:rPr>
              <a:t>діяльності</a:t>
            </a:r>
            <a:r>
              <a:rPr lang="ru-RU" sz="2400" b="1" dirty="0" smtClean="0">
                <a:solidFill>
                  <a:srgbClr val="800000"/>
                </a:solidFill>
              </a:rPr>
              <a:t>:</a:t>
            </a:r>
            <a:r>
              <a:rPr lang="ru-RU" sz="2400" b="1" dirty="0" smtClean="0"/>
              <a:t>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новеліст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романіст</a:t>
            </a:r>
            <a:r>
              <a:rPr lang="ru-RU" sz="2400" b="1" dirty="0" smtClean="0">
                <a:solidFill>
                  <a:srgbClr val="FF0000"/>
                </a:solidFill>
              </a:rPr>
              <a:t>, поет,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драматург, солдат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err="1" smtClean="0">
                <a:solidFill>
                  <a:srgbClr val="800000"/>
                </a:solidFill>
              </a:rPr>
              <a:t>Направлення</a:t>
            </a:r>
            <a:r>
              <a:rPr lang="ru-RU" sz="2400" b="1" dirty="0" smtClean="0">
                <a:solidFill>
                  <a:srgbClr val="800000"/>
                </a:solidFill>
              </a:rPr>
              <a:t>: </a:t>
            </a:r>
            <a:r>
              <a:rPr lang="ru-RU" sz="2400" b="1" dirty="0" smtClean="0"/>
              <a:t>           </a:t>
            </a:r>
            <a:r>
              <a:rPr lang="ru-RU" sz="2400" b="1" dirty="0" err="1" smtClean="0">
                <a:solidFill>
                  <a:srgbClr val="FF0000"/>
                </a:solidFill>
              </a:rPr>
              <a:t>відродження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ман</a:t>
            </a:r>
            <a:r>
              <a:rPr lang="en-US" sz="2400" b="1" dirty="0" smtClean="0">
                <a:solidFill>
                  <a:srgbClr val="FF0000"/>
                </a:solidFill>
              </a:rPr>
              <a:t>’</a:t>
            </a:r>
            <a:r>
              <a:rPr lang="ru-RU" sz="2400" b="1" dirty="0" err="1" smtClean="0">
                <a:solidFill>
                  <a:srgbClr val="FF0000"/>
                </a:solidFill>
              </a:rPr>
              <a:t>єризм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800000"/>
                </a:solidFill>
              </a:rPr>
              <a:t>Жанр:	</a:t>
            </a:r>
            <a:r>
              <a:rPr lang="ru-RU" sz="2400" b="1" dirty="0" smtClean="0"/>
              <a:t>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роман, новела, </a:t>
            </a:r>
            <a:r>
              <a:rPr lang="ru-RU" sz="2400" b="1" dirty="0" err="1" smtClean="0">
                <a:solidFill>
                  <a:srgbClr val="FF0000"/>
                </a:solidFill>
              </a:rPr>
              <a:t>трагед</a:t>
            </a:r>
            <a:r>
              <a:rPr lang="uk-UA" sz="2400" b="1" dirty="0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rgbClr val="FF0000"/>
                </a:solidFill>
              </a:rPr>
              <a:t>я, </a:t>
            </a:r>
            <a:r>
              <a:rPr lang="ru-RU" sz="2400" b="1" dirty="0" err="1" smtClean="0">
                <a:solidFill>
                  <a:srgbClr val="FF0000"/>
                </a:solidFill>
              </a:rPr>
              <a:t>інтермедія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7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0760" y="1428736"/>
            <a:ext cx="3143240" cy="378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 descr="1315159323_246988192_1--1955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3023">
            <a:off x="2028454" y="1766732"/>
            <a:ext cx="1727774" cy="2275665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14744" y="285727"/>
            <a:ext cx="5429256" cy="3429025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800000"/>
                </a:solidFill>
              </a:rPr>
              <a:t>Образи вічної книги </a:t>
            </a:r>
            <a:br>
              <a:rPr lang="uk-UA" sz="3600" b="1" dirty="0">
                <a:solidFill>
                  <a:srgbClr val="800000"/>
                </a:solidFill>
              </a:rPr>
            </a:br>
            <a:r>
              <a:rPr lang="uk-UA" sz="3600" b="1" dirty="0">
                <a:solidFill>
                  <a:srgbClr val="800000"/>
                </a:solidFill>
              </a:rPr>
              <a:t>Мігеля де Сервантеса </a:t>
            </a:r>
            <a:r>
              <a:rPr lang="uk-UA" sz="3600" b="1" dirty="0" err="1">
                <a:solidFill>
                  <a:srgbClr val="800000"/>
                </a:solidFill>
              </a:rPr>
              <a:t>Сааведри</a:t>
            </a:r>
            <a:r>
              <a:rPr lang="uk-UA" sz="3600" b="1" dirty="0">
                <a:solidFill>
                  <a:srgbClr val="800000"/>
                </a:solidFill>
              </a:rPr>
              <a:t> </a:t>
            </a:r>
            <a:br>
              <a:rPr lang="uk-UA" sz="3600" b="1" dirty="0">
                <a:solidFill>
                  <a:srgbClr val="800000"/>
                </a:solidFill>
              </a:rPr>
            </a:br>
            <a:r>
              <a:rPr lang="uk-UA" sz="3600" b="1" dirty="0" err="1">
                <a:solidFill>
                  <a:srgbClr val="800000"/>
                </a:solidFill>
              </a:rPr>
              <a:t>“Премудрий</a:t>
            </a:r>
            <a:r>
              <a:rPr lang="uk-UA" sz="3600" b="1" dirty="0">
                <a:solidFill>
                  <a:srgbClr val="800000"/>
                </a:solidFill>
              </a:rPr>
              <a:t> гідальго </a:t>
            </a:r>
            <a:br>
              <a:rPr lang="uk-UA" sz="3600" b="1" dirty="0">
                <a:solidFill>
                  <a:srgbClr val="800000"/>
                </a:solidFill>
              </a:rPr>
            </a:br>
            <a:r>
              <a:rPr lang="uk-UA" sz="3600" b="1" dirty="0">
                <a:solidFill>
                  <a:srgbClr val="800000"/>
                </a:solidFill>
              </a:rPr>
              <a:t>Дон Кіхот з </a:t>
            </a:r>
            <a:r>
              <a:rPr lang="uk-UA" sz="3600" b="1" dirty="0" err="1">
                <a:solidFill>
                  <a:srgbClr val="800000"/>
                </a:solidFill>
              </a:rPr>
              <a:t>Ламанчі”</a:t>
            </a:r>
            <a:r>
              <a:rPr lang="uk-UA" sz="3600" b="1" dirty="0">
                <a:solidFill>
                  <a:srgbClr val="800000"/>
                </a:solidFill>
              </a:rPr>
              <a:t> </a:t>
            </a:r>
            <a:br>
              <a:rPr lang="uk-UA" sz="3600" b="1" dirty="0">
                <a:solidFill>
                  <a:srgbClr val="800000"/>
                </a:solidFill>
              </a:rPr>
            </a:br>
            <a:r>
              <a:rPr lang="uk-UA" sz="3600" b="1" dirty="0">
                <a:solidFill>
                  <a:srgbClr val="800000"/>
                </a:solidFill>
              </a:rPr>
              <a:t>в </a:t>
            </a:r>
            <a:r>
              <a:rPr lang="uk-UA" sz="3600" b="1" dirty="0" smtClean="0">
                <a:solidFill>
                  <a:srgbClr val="800000"/>
                </a:solidFill>
              </a:rPr>
              <a:t>мистецтві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r="6319"/>
          <a:stretch>
            <a:fillRect/>
          </a:stretch>
        </p:blipFill>
        <p:spPr bwMode="auto">
          <a:xfrm rot="-307732">
            <a:off x="379125" y="2347330"/>
            <a:ext cx="1654745" cy="229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3234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14899">
            <a:off x="1686404" y="3805125"/>
            <a:ext cx="1848087" cy="2688995"/>
          </a:xfrm>
          <a:prstGeom prst="rect">
            <a:avLst/>
          </a:prstGeom>
          <a:noFill/>
        </p:spPr>
      </p:pic>
      <p:pic>
        <p:nvPicPr>
          <p:cNvPr id="2056" name="Picture 8" descr="3445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54456"/>
            <a:ext cx="1749407" cy="2333157"/>
          </a:xfrm>
          <a:prstGeom prst="rect">
            <a:avLst/>
          </a:prstGeom>
          <a:noFill/>
        </p:spPr>
      </p:pic>
      <p:pic>
        <p:nvPicPr>
          <p:cNvPr id="2058" name="Picture 10" descr="cervantesdonkihot2003vitanovatom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24444">
            <a:off x="162545" y="4458768"/>
            <a:ext cx="1792474" cy="2276256"/>
          </a:xfrm>
          <a:prstGeom prst="rect">
            <a:avLst/>
          </a:prstGeom>
          <a:noFill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18488">
            <a:off x="1578519" y="183315"/>
            <a:ext cx="17176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lum bright="-10000" contrast="30000"/>
          </a:blip>
          <a:srcRect/>
          <a:stretch>
            <a:fillRect/>
          </a:stretch>
        </p:blipFill>
        <p:spPr bwMode="auto">
          <a:xfrm>
            <a:off x="5072066" y="2857496"/>
            <a:ext cx="28575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elaxed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53821" t="9171" b="3809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06A94-248D-45F9-A22D-92779143E9C1}" type="slidenum">
              <a:rPr lang="ru-RU"/>
              <a:pPr/>
              <a:t>6</a:t>
            </a:fld>
            <a:endParaRPr lang="ru-RU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/>
          <a:lstStyle/>
          <a:p>
            <a:r>
              <a:rPr lang="uk-UA" sz="3600" b="1" dirty="0">
                <a:solidFill>
                  <a:srgbClr val="C00000"/>
                </a:solidFill>
              </a:rPr>
              <a:t>Дон Кіхот – вічний образ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4356"/>
            <a:ext cx="9144000" cy="36734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500" b="1" dirty="0">
                <a:solidFill>
                  <a:srgbClr val="800000"/>
                </a:solidFill>
              </a:rPr>
              <a:t>Сервантесу </a:t>
            </a:r>
            <a:r>
              <a:rPr lang="ru-RU" sz="2500" b="1" dirty="0" err="1">
                <a:solidFill>
                  <a:srgbClr val="800000"/>
                </a:solidFill>
              </a:rPr>
              <a:t>вдалося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створити</a:t>
            </a:r>
            <a:r>
              <a:rPr lang="ru-RU" sz="2500" b="1" dirty="0">
                <a:solidFill>
                  <a:srgbClr val="800000"/>
                </a:solidFill>
              </a:rPr>
              <a:t> роман на </a:t>
            </a:r>
            <a:r>
              <a:rPr lang="ru-RU" sz="2500" b="1" dirty="0" err="1">
                <a:solidFill>
                  <a:srgbClr val="800000"/>
                </a:solidFill>
              </a:rPr>
              <a:t>всі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часи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і</a:t>
            </a:r>
            <a:r>
              <a:rPr lang="ru-RU" sz="2500" b="1" dirty="0">
                <a:solidFill>
                  <a:srgbClr val="800000"/>
                </a:solidFill>
              </a:rPr>
              <a:t> для </a:t>
            </a:r>
            <a:r>
              <a:rPr lang="ru-RU" sz="2500" b="1" dirty="0" err="1">
                <a:solidFill>
                  <a:srgbClr val="800000"/>
                </a:solidFill>
              </a:rPr>
              <a:t>всіх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народів</a:t>
            </a:r>
            <a:r>
              <a:rPr lang="ru-RU" sz="2500" b="1" dirty="0">
                <a:solidFill>
                  <a:srgbClr val="800000"/>
                </a:solidFill>
              </a:rPr>
              <a:t>. </a:t>
            </a:r>
            <a:r>
              <a:rPr lang="ru-RU" sz="2500" b="1" dirty="0" err="1">
                <a:solidFill>
                  <a:srgbClr val="800000"/>
                </a:solidFill>
              </a:rPr>
              <a:t>Таємницю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привабливості</a:t>
            </a:r>
            <a:r>
              <a:rPr lang="ru-RU" sz="2500" b="1" dirty="0">
                <a:solidFill>
                  <a:srgbClr val="800000"/>
                </a:solidFill>
              </a:rPr>
              <a:t> для </a:t>
            </a:r>
            <a:r>
              <a:rPr lang="ru-RU" sz="2500" b="1" dirty="0" err="1">
                <a:solidFill>
                  <a:srgbClr val="800000"/>
                </a:solidFill>
              </a:rPr>
              <a:t>людства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цього</a:t>
            </a:r>
            <a:r>
              <a:rPr lang="ru-RU" sz="2500" b="1" dirty="0">
                <a:solidFill>
                  <a:srgbClr val="800000"/>
                </a:solidFill>
              </a:rPr>
              <a:t> образу </a:t>
            </a:r>
            <a:r>
              <a:rPr lang="ru-RU" sz="2500" b="1" dirty="0" err="1">
                <a:solidFill>
                  <a:srgbClr val="800000"/>
                </a:solidFill>
              </a:rPr>
              <a:t>намагалися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розгадати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філософи</a:t>
            </a:r>
            <a:r>
              <a:rPr lang="ru-RU" sz="2500" b="1" dirty="0">
                <a:solidFill>
                  <a:srgbClr val="800000"/>
                </a:solidFill>
              </a:rPr>
              <a:t>, </a:t>
            </a:r>
            <a:r>
              <a:rPr lang="ru-RU" sz="2500" b="1" dirty="0" err="1">
                <a:solidFill>
                  <a:srgbClr val="800000"/>
                </a:solidFill>
              </a:rPr>
              <a:t>письменники</a:t>
            </a:r>
            <a:r>
              <a:rPr lang="ru-RU" sz="2500" b="1" dirty="0">
                <a:solidFill>
                  <a:srgbClr val="800000"/>
                </a:solidFill>
              </a:rPr>
              <a:t>. Роман </a:t>
            </a:r>
            <a:r>
              <a:rPr lang="ru-RU" sz="2500" b="1" dirty="0" err="1">
                <a:solidFill>
                  <a:srgbClr val="800000"/>
                </a:solidFill>
              </a:rPr>
              <a:t>по-своєму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інтерпретували</a:t>
            </a:r>
            <a:r>
              <a:rPr lang="ru-RU" sz="2500" b="1" dirty="0">
                <a:solidFill>
                  <a:srgbClr val="800000"/>
                </a:solidFill>
              </a:rPr>
              <a:t> художники, </a:t>
            </a:r>
            <a:r>
              <a:rPr lang="ru-RU" sz="2500" b="1" dirty="0" err="1">
                <a:solidFill>
                  <a:srgbClr val="800000"/>
                </a:solidFill>
              </a:rPr>
              <a:t>композитори</a:t>
            </a:r>
            <a:r>
              <a:rPr lang="ru-RU" sz="2500" b="1" dirty="0">
                <a:solidFill>
                  <a:srgbClr val="800000"/>
                </a:solidFill>
              </a:rPr>
              <a:t>. </a:t>
            </a:r>
            <a:endParaRPr lang="ru-RU" sz="2500" b="1" dirty="0" smtClean="0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  <a:buNone/>
            </a:pPr>
            <a:endParaRPr lang="ru-RU" sz="2500" b="1" dirty="0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500" b="1" dirty="0" err="1">
                <a:solidFill>
                  <a:srgbClr val="800000"/>
                </a:solidFill>
              </a:rPr>
              <a:t>Пройшовши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складний</a:t>
            </a:r>
            <a:r>
              <a:rPr lang="ru-RU" sz="2500" b="1" dirty="0">
                <a:solidFill>
                  <a:srgbClr val="800000"/>
                </a:solidFill>
              </a:rPr>
              <a:t> шлях через </a:t>
            </a:r>
            <a:r>
              <a:rPr lang="ru-RU" sz="2500" b="1" dirty="0" err="1">
                <a:solidFill>
                  <a:srgbClr val="800000"/>
                </a:solidFill>
              </a:rPr>
              <a:t>свідомість</a:t>
            </a:r>
            <a:r>
              <a:rPr lang="ru-RU" sz="2500" b="1" dirty="0">
                <a:solidFill>
                  <a:srgbClr val="800000"/>
                </a:solidFill>
              </a:rPr>
              <a:t> людей, “Дон </a:t>
            </a:r>
            <a:r>
              <a:rPr lang="ru-RU" sz="2500" b="1" dirty="0" err="1">
                <a:solidFill>
                  <a:srgbClr val="800000"/>
                </a:solidFill>
              </a:rPr>
              <a:t>Кіхот</a:t>
            </a:r>
            <a:r>
              <a:rPr lang="ru-RU" sz="2500" b="1" dirty="0">
                <a:solidFill>
                  <a:srgbClr val="800000"/>
                </a:solidFill>
              </a:rPr>
              <a:t>” </a:t>
            </a:r>
            <a:r>
              <a:rPr lang="ru-RU" sz="2500" b="1" dirty="0" err="1">
                <a:solidFill>
                  <a:srgbClr val="800000"/>
                </a:solidFill>
              </a:rPr>
              <a:t>здійснив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реальний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вплив</a:t>
            </a:r>
            <a:r>
              <a:rPr lang="ru-RU" sz="2500" b="1" dirty="0">
                <a:solidFill>
                  <a:srgbClr val="800000"/>
                </a:solidFill>
              </a:rPr>
              <a:t> на </a:t>
            </a:r>
            <a:r>
              <a:rPr lang="ru-RU" sz="2500" b="1" dirty="0" err="1">
                <a:solidFill>
                  <a:srgbClr val="800000"/>
                </a:solidFill>
              </a:rPr>
              <a:t>життя</a:t>
            </a:r>
            <a:r>
              <a:rPr lang="ru-RU" sz="2500" b="1" dirty="0">
                <a:solidFill>
                  <a:srgbClr val="800000"/>
                </a:solidFill>
              </a:rPr>
              <a:t>, одних </a:t>
            </a:r>
            <a:r>
              <a:rPr lang="ru-RU" sz="2500" b="1" dirty="0" err="1">
                <a:solidFill>
                  <a:srgbClr val="800000"/>
                </a:solidFill>
              </a:rPr>
              <a:t>захоплюючи</a:t>
            </a:r>
            <a:r>
              <a:rPr lang="ru-RU" sz="2500" b="1" dirty="0">
                <a:solidFill>
                  <a:srgbClr val="800000"/>
                </a:solidFill>
              </a:rPr>
              <a:t> благородством героя, </a:t>
            </a:r>
            <a:r>
              <a:rPr lang="ru-RU" sz="2500" b="1" dirty="0" err="1">
                <a:solidFill>
                  <a:srgbClr val="800000"/>
                </a:solidFill>
              </a:rPr>
              <a:t>інших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застерігаючи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від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карикатурності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його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подвигів</a:t>
            </a:r>
            <a:r>
              <a:rPr lang="ru-RU" sz="2500" b="1" dirty="0">
                <a:solidFill>
                  <a:srgbClr val="800000"/>
                </a:solidFill>
              </a:rPr>
              <a:t>. </a:t>
            </a:r>
            <a:r>
              <a:rPr lang="ru-RU" sz="2500" b="1" dirty="0" err="1">
                <a:solidFill>
                  <a:srgbClr val="800000"/>
                </a:solidFill>
              </a:rPr>
              <a:t>Історія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донкіхотства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починається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від</a:t>
            </a:r>
            <a:r>
              <a:rPr lang="ru-RU" sz="2500" b="1" dirty="0">
                <a:solidFill>
                  <a:srgbClr val="800000"/>
                </a:solidFill>
              </a:rPr>
              <a:t> того часу, коли </a:t>
            </a:r>
            <a:r>
              <a:rPr lang="ru-RU" sz="2500" b="1" dirty="0" err="1">
                <a:solidFill>
                  <a:srgbClr val="800000"/>
                </a:solidFill>
              </a:rPr>
              <a:t>хтось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із</a:t>
            </a:r>
            <a:r>
              <a:rPr lang="ru-RU" sz="2500" b="1" dirty="0">
                <a:solidFill>
                  <a:srgbClr val="800000"/>
                </a:solidFill>
              </a:rPr>
              <a:t> </a:t>
            </a:r>
            <a:r>
              <a:rPr lang="ru-RU" sz="2500" b="1" dirty="0" err="1">
                <a:solidFill>
                  <a:srgbClr val="800000"/>
                </a:solidFill>
              </a:rPr>
              <a:t>читачів</a:t>
            </a:r>
            <a:r>
              <a:rPr lang="ru-RU" sz="2500" b="1" dirty="0">
                <a:solidFill>
                  <a:srgbClr val="800000"/>
                </a:solidFill>
              </a:rPr>
              <a:t> роману </a:t>
            </a:r>
            <a:r>
              <a:rPr lang="ru-RU" sz="2500" b="1" dirty="0" err="1">
                <a:solidFill>
                  <a:srgbClr val="800000"/>
                </a:solidFill>
              </a:rPr>
              <a:t>вперше</a:t>
            </a:r>
            <a:r>
              <a:rPr lang="ru-RU" sz="2500" b="1" dirty="0">
                <a:solidFill>
                  <a:srgbClr val="800000"/>
                </a:solidFill>
              </a:rPr>
              <a:t> назвав себе Дон </a:t>
            </a:r>
            <a:r>
              <a:rPr lang="ru-RU" sz="2500" b="1" dirty="0" err="1">
                <a:solidFill>
                  <a:srgbClr val="800000"/>
                </a:solidFill>
              </a:rPr>
              <a:t>Кіхотом</a:t>
            </a:r>
            <a:r>
              <a:rPr lang="ru-RU" sz="2500" b="1" dirty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311674"/>
            <a:ext cx="3570315" cy="237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 t="8897" r="8188"/>
          <a:stretch>
            <a:fillRect/>
          </a:stretch>
        </p:blipFill>
        <p:spPr bwMode="auto">
          <a:xfrm>
            <a:off x="5219699" y="4286256"/>
            <a:ext cx="3649523" cy="240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-37175" y="0"/>
            <a:ext cx="9181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00034" y="0"/>
            <a:ext cx="8229600" cy="1081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Вічний Дон Кіхот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18588" y="769917"/>
            <a:ext cx="9144000" cy="2168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Як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кожен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великий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літературний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твір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 «Дон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Кіхот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»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знайшов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своє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втілення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у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різнних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видах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мистецтва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5" name="Picture 4" descr="ryby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4786314" y="2928934"/>
            <a:ext cx="4000528" cy="360358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4DAD7"/>
              </a:clrFrom>
              <a:clrTo>
                <a:srgbClr val="D4DAD7">
                  <a:alpha val="0"/>
                </a:srgbClr>
              </a:clrTo>
            </a:clrChange>
            <a:lum bright="10000" contrast="30000"/>
          </a:blip>
          <a:srcRect/>
          <a:stretch>
            <a:fillRect/>
          </a:stretch>
        </p:blipFill>
        <p:spPr bwMode="auto">
          <a:xfrm>
            <a:off x="714348" y="2473490"/>
            <a:ext cx="3019451" cy="43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2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436574" y="1682482"/>
            <a:ext cx="3706310" cy="516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7088" y="908720"/>
            <a:ext cx="5194300" cy="5399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itchFamily="34" charset="0"/>
              <a:buNone/>
            </a:pPr>
            <a:r>
              <a:rPr lang="ru-RU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 Сервантеса ілюстрували багато художників. Початковою віхою в історії зображення «Дон Кіхота» вважають англійскье видання 1738 року з гравюрами Джона Вандербанка. </a:t>
            </a:r>
          </a:p>
          <a:p>
            <a:pPr algn="ctr">
              <a:lnSpc>
                <a:spcPct val="90000"/>
              </a:lnSpc>
            </a:pPr>
            <a:endParaRPr lang="ru-RU" sz="3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2884" cy="863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“Дон Кіхот” в ілюстраціях 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2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bright="20000" contrast="-30000"/>
          </a:blip>
          <a:srcRect/>
          <a:stretch>
            <a:fillRect/>
          </a:stretch>
        </p:blipFill>
        <p:spPr bwMode="auto">
          <a:xfrm flipH="1">
            <a:off x="0" y="0"/>
            <a:ext cx="9123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13337" cy="1357298"/>
          </a:xfrm>
        </p:spPr>
        <p:txBody>
          <a:bodyPr>
            <a:normAutofit/>
          </a:bodyPr>
          <a:lstStyle/>
          <a:p>
            <a:r>
              <a:rPr lang="uk-UA" sz="4000" b="1" dirty="0"/>
              <a:t>Ілюстрації </a:t>
            </a:r>
            <a:br>
              <a:rPr lang="uk-UA" sz="4000" b="1" dirty="0"/>
            </a:br>
            <a:r>
              <a:rPr lang="uk-UA" sz="4000" b="1" dirty="0"/>
              <a:t>Тоні </a:t>
            </a:r>
            <a:r>
              <a:rPr lang="uk-UA" sz="4000" b="1" dirty="0" err="1"/>
              <a:t>Жоанно</a:t>
            </a:r>
            <a:endParaRPr lang="ru-RU" sz="4000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71612"/>
            <a:ext cx="4786314" cy="485778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Тоні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Жоанно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французький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ілюстратор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 гравер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живописець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настільки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був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захоплений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романом Сервантеса,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створив до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нього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800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малюнків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2467" t="3468" r="2257" b="4147"/>
          <a:stretch>
            <a:fillRect/>
          </a:stretch>
        </p:blipFill>
        <p:spPr bwMode="auto">
          <a:xfrm rot="-253862">
            <a:off x="4556395" y="146178"/>
            <a:ext cx="4342351" cy="322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 rot="312087">
            <a:off x="4852759" y="3402021"/>
            <a:ext cx="4151357" cy="327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1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383</Words>
  <Application>Microsoft Office PowerPoint</Application>
  <PresentationFormat>Экран (4:3)</PresentationFormat>
  <Paragraphs>52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Літературна картка  Miguel de Cervantes Saavedra</vt:lpstr>
      <vt:lpstr>Образи вічної книги  Мігеля де Сервантеса Сааведри  “Премудрий гідальго  Дон Кіхот з Ламанчі”  в мистецтві</vt:lpstr>
      <vt:lpstr>Дон Кіхот – вічний образ </vt:lpstr>
      <vt:lpstr>Презентация PowerPoint</vt:lpstr>
      <vt:lpstr>Презентация PowerPoint</vt:lpstr>
      <vt:lpstr>Ілюстрації  Тоні Жоанно</vt:lpstr>
      <vt:lpstr>Загадковий Доре</vt:lpstr>
      <vt:lpstr>Картини Поля Гюстава Доре</vt:lpstr>
      <vt:lpstr>Картини Поля Гюстава Доре</vt:lpstr>
      <vt:lpstr>Наполегливість Аранда</vt:lpstr>
      <vt:lpstr>Презентация PowerPoint</vt:lpstr>
      <vt:lpstr>Пабло Руїс Пікассо</vt:lpstr>
      <vt:lpstr>Сальвадор Дали</vt:lpstr>
      <vt:lpstr>Презентация PowerPoint</vt:lpstr>
      <vt:lpstr>Презентация PowerPoint</vt:lpstr>
      <vt:lpstr>Презентация PowerPoint</vt:lpstr>
      <vt:lpstr>Октавіо Окампо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90</cp:revision>
  <dcterms:created xsi:type="dcterms:W3CDTF">2014-04-08T13:00:26Z</dcterms:created>
  <dcterms:modified xsi:type="dcterms:W3CDTF">2020-03-17T14:23:47Z</dcterms:modified>
</cp:coreProperties>
</file>