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67" r:id="rId16"/>
    <p:sldId id="272" r:id="rId17"/>
    <p:sldId id="268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0358-BE95-4ED8-85FF-4A01DA0B76F8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D55D-7A07-4D6B-9C76-1E7F3CED2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6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0358-BE95-4ED8-85FF-4A01DA0B76F8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D55D-7A07-4D6B-9C76-1E7F3CED2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41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0358-BE95-4ED8-85FF-4A01DA0B76F8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D55D-7A07-4D6B-9C76-1E7F3CED2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99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0358-BE95-4ED8-85FF-4A01DA0B76F8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D55D-7A07-4D6B-9C76-1E7F3CED2C4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8408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0358-BE95-4ED8-85FF-4A01DA0B76F8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D55D-7A07-4D6B-9C76-1E7F3CED2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6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0358-BE95-4ED8-85FF-4A01DA0B76F8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D55D-7A07-4D6B-9C76-1E7F3CED2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101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0358-BE95-4ED8-85FF-4A01DA0B76F8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D55D-7A07-4D6B-9C76-1E7F3CED2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288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0358-BE95-4ED8-85FF-4A01DA0B76F8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D55D-7A07-4D6B-9C76-1E7F3CED2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69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0358-BE95-4ED8-85FF-4A01DA0B76F8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D55D-7A07-4D6B-9C76-1E7F3CED2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0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0358-BE95-4ED8-85FF-4A01DA0B76F8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D55D-7A07-4D6B-9C76-1E7F3CED2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1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0358-BE95-4ED8-85FF-4A01DA0B76F8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D55D-7A07-4D6B-9C76-1E7F3CED2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04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0358-BE95-4ED8-85FF-4A01DA0B76F8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D55D-7A07-4D6B-9C76-1E7F3CED2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6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0358-BE95-4ED8-85FF-4A01DA0B76F8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D55D-7A07-4D6B-9C76-1E7F3CED2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5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0358-BE95-4ED8-85FF-4A01DA0B76F8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D55D-7A07-4D6B-9C76-1E7F3CED2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3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0358-BE95-4ED8-85FF-4A01DA0B76F8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D55D-7A07-4D6B-9C76-1E7F3CED2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9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0358-BE95-4ED8-85FF-4A01DA0B76F8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D55D-7A07-4D6B-9C76-1E7F3CED2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3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0358-BE95-4ED8-85FF-4A01DA0B76F8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D55D-7A07-4D6B-9C76-1E7F3CED2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5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C0358-BE95-4ED8-85FF-4A01DA0B76F8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D55D-7A07-4D6B-9C76-1E7F3CED2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46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depo.ua/static/files/gallery_uploads/images_a/big_bilokur_yH4f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83" y="182880"/>
            <a:ext cx="10600125" cy="641876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025" y="261257"/>
            <a:ext cx="5798308" cy="422365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00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Народне мистецтво: </a:t>
            </a:r>
            <a:br>
              <a:rPr lang="uk-UA" sz="400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 Білокур, </a:t>
            </a:r>
            <a:br>
              <a:rPr lang="uk-UA" sz="400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</a:t>
            </a:r>
            <a:r>
              <a:rPr lang="uk-UA" sz="4000" i="1" cap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Примаченко</a:t>
            </a:r>
            <a:r>
              <a:rPr lang="uk-UA" sz="400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uk-UA" sz="400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 Тимченко. </a:t>
            </a:r>
            <a:br>
              <a:rPr lang="uk-UA" sz="400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І. </a:t>
            </a:r>
            <a:r>
              <a:rPr lang="uk-UA" sz="4000" i="1" cap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Сколоздра</a:t>
            </a:r>
            <a:r>
              <a:rPr lang="uk-UA" sz="400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Живопис  сучасності: </a:t>
            </a:r>
            <a:br>
              <a:rPr lang="uk-UA" sz="400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Криволап, </a:t>
            </a:r>
            <a:br>
              <a:rPr lang="uk-UA" sz="400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І. Марчук.</a:t>
            </a:r>
            <a:endParaRPr lang="ru-RU" sz="4000" i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317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вітлина від Петриківка - Petrykivk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496388"/>
            <a:ext cx="6611714" cy="4720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408" y="4929051"/>
            <a:ext cx="525817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Ідуть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дівчата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поле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жати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 (1997)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44" name="Picture 4" descr="Світлина від Петриківка - Petrykiv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58" y="165463"/>
            <a:ext cx="4678308" cy="655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7270" y="6322410"/>
            <a:ext cx="464261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Сім'я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вечеря коло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хати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 (1999)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587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017.radikal.ru/i430/1409/1a/bcb45a39db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4" y="131101"/>
            <a:ext cx="4702627" cy="663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04.radikal.ru/i177/1409/0a/e1f06d4cf2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53" y="505323"/>
            <a:ext cx="6950619" cy="5889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878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587" y="153630"/>
            <a:ext cx="11564983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Іван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Сколоздра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 (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1934 — 2008)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–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неповторний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майстер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живопису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на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склі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та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малої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керамічної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скульптур.</a:t>
            </a:r>
            <a:endParaRPr lang="ru-RU" sz="28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587" y="1550352"/>
            <a:ext cx="5651864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Малював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олійними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фарбами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на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звичайному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склі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.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Щоправда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підбирав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його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за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якимись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своїми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незрозумілими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для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інших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вимірами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.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Пензлики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здебільшого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виготовляв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сам.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Контури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композиції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наводив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тушшю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малював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без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ескізів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наче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переносячи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виношене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в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душі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, з часом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поповнюючи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кольорову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гаму.</a:t>
            </a:r>
            <a:endParaRPr lang="ru-RU" sz="24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292" name="Picture 4" descr="Іван Сколоздр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7" r="11604"/>
          <a:stretch/>
        </p:blipFill>
        <p:spPr bwMode="auto">
          <a:xfrm>
            <a:off x="6749143" y="1550352"/>
            <a:ext cx="4647270" cy="5051380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1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z.lviv.ua/images/articles/2018/09/Kartina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1" y="244015"/>
            <a:ext cx="4450080" cy="6486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3-eu-central-1.amazonaws.com/sverediuk.com.ua/wp-content/uploads/2015/10/Skolozdra-I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84" y="326579"/>
            <a:ext cx="5278574" cy="6321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203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lh4.googleusercontent.com/proxy/tnV2SVFoKV3OZYmeZbvAqstS29SWQ5MtV-lcaydcdgZ3YZC9_t3yfmphg1FUfllIQ4_UcpPJotZcgQX3YsmIk46-ZJzF65aqw_y0XkzSWfn-ViV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134846"/>
            <a:ext cx="5042359" cy="653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lh3.ggpht.com/_ags3hE-e6vg/Szd7z6xctXI/AAAAAAAAT3Q/ql5dNCiIJDI/s576/%D1%82%D0%B0%D0%BD%D1%86%D1%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53" y="409303"/>
            <a:ext cx="5965564" cy="6070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590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463" y="131361"/>
            <a:ext cx="6043748" cy="65248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Сучасна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українська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мистецька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спільнота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працює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в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умовах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цілковитої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свободи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творчості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Звичайно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художні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пошуки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не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вкладаються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в рамки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якогось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певного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стилю,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напряму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чи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методу.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Українське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мистецтво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також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насичується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ідеями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західної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культури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сюрреалізм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, оп-арт, поп-арт,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концептуалізм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).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Відбувається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постійний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пошук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нових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uk-UA" sz="2200" b="1" i="1" dirty="0">
                <a:solidFill>
                  <a:schemeClr val="bg1"/>
                </a:solidFill>
                <a:latin typeface="+mj-lt"/>
              </a:rPr>
              <a:t>ф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орм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виходять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за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межі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традиційних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понять «картина», «скульптура», «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малюнок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».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Образотворче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мистецтво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ніби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прагне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злитися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в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єдине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ціле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з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іншими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видами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художньої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творчості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музичним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театральним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екранними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  <a:latin typeface="+mj-lt"/>
              </a:rPr>
              <a:t>мистецтвами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. </a:t>
            </a:r>
            <a:endParaRPr lang="ru-RU" sz="22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364" name="Picture 4" descr="https://s3-eu-central-1.amazonaws.com/sverediuk.com.ua/wp-content/uploads/2018/08/26200147/Motanka-v-guni.-Gutsulshh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72" y="181886"/>
            <a:ext cx="4824550" cy="642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24375" y="6009893"/>
            <a:ext cx="418474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Мотанка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ґуні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Гуцульщина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Марта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Пітчук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3755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19" y="131360"/>
            <a:ext cx="11869783" cy="6063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Відомий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український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художник 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Іван Марчук (1936)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здобув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світове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визнання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.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Митець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входить до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сотні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найвизначніших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геніїв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сучасності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це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єдиний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українець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якого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Міжнародна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академія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сучасного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мистецтва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прийняла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до лав «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Золотої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гільдії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». У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творчості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І. Марчука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простежуються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різні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художні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напрями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і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методи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(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від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реалізму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до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сюрреалізму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та 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абстракціонізму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);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жанри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(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портрети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натюрморти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пейзажі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й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оригінальні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фантастичні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композиції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схожі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на 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сновидіння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). В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його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полотнах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нерозривно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переплелися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традиція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та новаторство.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І. Марчук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виробив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неповторну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манеру 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живопису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.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Його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стиль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отримав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назву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 </a:t>
            </a:r>
            <a:r>
              <a:rPr lang="ru-RU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24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пльонтанізм</a:t>
            </a:r>
            <a:r>
              <a:rPr lang="ru-RU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»,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що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походить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від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слів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«плести», «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пльонтати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».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Картини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художника 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ніби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виткані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з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міріадів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переплетених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волокон.</a:t>
            </a:r>
            <a:endParaRPr lang="ru-RU" sz="24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388" name="Picture 4" descr="800px-Ivan_March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632" y="2212037"/>
            <a:ext cx="3650071" cy="4471337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947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6" y="259977"/>
            <a:ext cx="5219518" cy="588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vi.ill.in.ua/m/950x0/6609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1580179"/>
            <a:ext cx="6200402" cy="502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80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ain.press/_uploads/2018/05/marchu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4" y="167957"/>
            <a:ext cx="5684202" cy="568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images57.fotki.com/v139/photos/7/1454087/7301468/1_ivan_marchuk1-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7" y="2097915"/>
            <a:ext cx="5982788" cy="4581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757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3" y="152460"/>
            <a:ext cx="11730446" cy="45858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Анатолій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Криволап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вважається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найуспішнішим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сучасним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художником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України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. Про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нього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сьогодні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говорять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чи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не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найбільше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.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Він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—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найдорожчий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серед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представників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сучасного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українського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мистецтва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на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міжнародному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арт-ринку. У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жовтні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2013 року на торгах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аукціону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“</a:t>
            </a:r>
            <a:r>
              <a:rPr lang="en-US" sz="2400" b="1" i="1" dirty="0" smtClean="0">
                <a:solidFill>
                  <a:schemeClr val="bg1"/>
                </a:solidFill>
                <a:effectLst/>
                <a:latin typeface="+mj-lt"/>
              </a:rPr>
              <a:t>Phillips de </a:t>
            </a:r>
            <a:r>
              <a:rPr lang="en-US" sz="2400" b="1" i="1" dirty="0" err="1" smtClean="0">
                <a:solidFill>
                  <a:schemeClr val="bg1"/>
                </a:solidFill>
                <a:effectLst/>
                <a:latin typeface="+mj-lt"/>
              </a:rPr>
              <a:t>Pury</a:t>
            </a:r>
            <a:r>
              <a:rPr lang="en-US" sz="2400" b="1" i="1" dirty="0" smtClean="0">
                <a:solidFill>
                  <a:schemeClr val="bg1"/>
                </a:solidFill>
                <a:effectLst/>
                <a:latin typeface="+mj-lt"/>
              </a:rPr>
              <a:t> &amp; 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Со” в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Лондоні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роботу “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Кінь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. Вечір”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було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продано за $186 тис.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Рекордну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суму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ще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ніхто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з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інших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митців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не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зміг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перевершити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.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Вартість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його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картин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б’є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національні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рекорди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: у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середньому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полотна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продаються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по $70 тис.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В основному художник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малює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пейзажі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та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експериментує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з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+mj-lt"/>
              </a:rPr>
              <a:t>кольором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+mj-lt"/>
              </a:rPr>
              <a:t>.</a:t>
            </a:r>
            <a:endParaRPr lang="ru-RU" sz="24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458" name="Picture 2" descr="https://24tv.ua/resources/photos/news/620_DIR/201508/598992_1305780.jpg?2015081445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49" y="3052989"/>
            <a:ext cx="4857750" cy="3619500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8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3176" y="697614"/>
            <a:ext cx="5085806" cy="56938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chemeClr val="bg1"/>
                </a:solidFill>
                <a:latin typeface="+mj-lt"/>
              </a:rPr>
              <a:t>Особливий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+mj-lt"/>
              </a:rPr>
              <a:t>інтерес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 у мистецтві ХХ </a:t>
            </a:r>
            <a:r>
              <a:rPr lang="ru-RU" sz="2800" b="1" i="1" dirty="0" err="1" smtClean="0">
                <a:solidFill>
                  <a:schemeClr val="bg1"/>
                </a:solidFill>
                <a:latin typeface="+mj-lt"/>
              </a:rPr>
              <a:t>століття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+mj-lt"/>
              </a:rPr>
              <a:t>викликає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+mj-lt"/>
              </a:rPr>
              <a:t>народне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+mj-lt"/>
              </a:rPr>
              <a:t>малярство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800" b="1" i="1" dirty="0" err="1" smtClean="0">
                <a:solidFill>
                  <a:schemeClr val="bg1"/>
                </a:solidFill>
                <a:latin typeface="+mj-lt"/>
              </a:rPr>
              <a:t>Самобутність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+mj-lt"/>
              </a:rPr>
              <a:t>цього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 виду </a:t>
            </a:r>
            <a:r>
              <a:rPr lang="ru-RU" sz="2800" b="1" i="1" dirty="0" err="1" smtClean="0">
                <a:solidFill>
                  <a:schemeClr val="bg1"/>
                </a:solidFill>
                <a:latin typeface="+mj-lt"/>
              </a:rPr>
              <a:t>творчості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+mj-lt"/>
              </a:rPr>
              <a:t>полягає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 в </a:t>
            </a:r>
            <a:r>
              <a:rPr lang="ru-RU" sz="2800" b="1" i="1" dirty="0" err="1" smtClean="0">
                <a:solidFill>
                  <a:schemeClr val="bg1"/>
                </a:solidFill>
                <a:latin typeface="+mj-lt"/>
              </a:rPr>
              <a:t>глибоко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+mj-lt"/>
              </a:rPr>
              <a:t>національному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+mj-lt"/>
              </a:rPr>
              <a:t>прояві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+mj-lt"/>
              </a:rPr>
              <a:t>цінностей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+mj-lt"/>
              </a:rPr>
              <a:t>життя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  <a:latin typeface="+mj-lt"/>
              </a:rPr>
              <a:t>привнесенні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 до </a:t>
            </a:r>
            <a:r>
              <a:rPr lang="ru-RU" sz="2800" b="1" i="1" dirty="0" err="1" smtClean="0">
                <a:solidFill>
                  <a:schemeClr val="bg1"/>
                </a:solidFill>
                <a:latin typeface="+mj-lt"/>
              </a:rPr>
              <a:t>живопису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+mj-lt"/>
              </a:rPr>
              <a:t>побутових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+mj-lt"/>
              </a:rPr>
              <a:t>атрибутів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, активному </a:t>
            </a:r>
            <a:r>
              <a:rPr lang="ru-RU" sz="2800" b="1" i="1" dirty="0" err="1" smtClean="0">
                <a:solidFill>
                  <a:schemeClr val="bg1"/>
                </a:solidFill>
                <a:latin typeface="+mj-lt"/>
              </a:rPr>
              <a:t>декоруванні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. </a:t>
            </a:r>
            <a:endParaRPr lang="ru-RU" sz="28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2" name="Picture 4" descr="https://i.pinimg.com/originals/5d/78/16/5d78162ce34649bc45695870f6bd6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137" y="444138"/>
            <a:ext cx="6044064" cy="6044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432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iro.medium.com/max/761/1*hVDiJSC_mskBKrZJxEkW5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0" y="152399"/>
            <a:ext cx="6177257" cy="4402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9338" y="4437408"/>
            <a:ext cx="381707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А.Криволап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“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Кінь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Вечір.”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484" name="Picture 4" descr="https://24tv.ua/resources/photos/news/620_DIR/201508/598992_1305805.jpg?2015081453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46" y="2774039"/>
            <a:ext cx="5905500" cy="395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27761" y="2573984"/>
            <a:ext cx="302198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А.Криволап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“Вечір.”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960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553" y="205042"/>
            <a:ext cx="679064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Одеська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художниця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Оксана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Мась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508" name="Picture 4" descr="Софійську площу Києва прикрасив гігантський &quot;Вівтар наці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21" y="2499677"/>
            <a:ext cx="6191250" cy="4191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s://2queens.ru/Uploads/Yelizaveta/%D0%92%D0%B7%D0%B3%D0%BB%D1%8F%D0%B4%20%D0%B2%20%D0%92%D0%B5%D1%87%D0%BD%D0%BE%D1%81%D1%82%D1%8C.%20%D0%A1%D0%BE%D1%84%D0%B8%D1%8F%20%D0%9A%D0%B8%D0%B5%D0%B2%D1%81%D0%BA%D0%B0%D1%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2" y="883920"/>
            <a:ext cx="6572250" cy="413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592" y="4890254"/>
            <a:ext cx="370325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Пано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"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Погляд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у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вічність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0266" y="6389075"/>
            <a:ext cx="308610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Пано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«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івтар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націй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7327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МІСЯЧНА СОН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74" y="165463"/>
            <a:ext cx="5805268" cy="653746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5244" y="1504295"/>
            <a:ext cx="5368836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  <a:latin typeface="+mj-lt"/>
              </a:rPr>
              <a:t>Узагальніть</a:t>
            </a:r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+mj-lt"/>
              </a:rPr>
              <a:t>досягнення</a:t>
            </a:r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+mj-lt"/>
              </a:rPr>
              <a:t>українського</a:t>
            </a:r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+mj-lt"/>
              </a:rPr>
              <a:t>образотворчого</a:t>
            </a:r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+mj-lt"/>
              </a:rPr>
              <a:t>мистецтва</a:t>
            </a:r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3200" b="1" i="1" dirty="0" err="1" smtClean="0">
                <a:solidFill>
                  <a:schemeClr val="bg1"/>
                </a:solidFill>
                <a:latin typeface="+mj-lt"/>
              </a:rPr>
              <a:t>Спробуйте</a:t>
            </a:r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+mj-lt"/>
              </a:rPr>
              <a:t>визначити</a:t>
            </a:r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+mj-lt"/>
              </a:rPr>
              <a:t>унікальні</a:t>
            </a:r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+mj-lt"/>
              </a:rPr>
              <a:t>здобутки</a:t>
            </a:r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+mj-lt"/>
              </a:rPr>
              <a:t>українського</a:t>
            </a:r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+mj-lt"/>
              </a:rPr>
              <a:t>мистецтва</a:t>
            </a:r>
            <a:r>
              <a:rPr lang="ru-RU" sz="3200" b="1" i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6719" y="258969"/>
            <a:ext cx="6453051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latin typeface="+mj-lt"/>
              </a:rPr>
              <a:t>Домашнє </a:t>
            </a:r>
            <a:r>
              <a:rPr lang="ru-RU" sz="4400" b="1" i="1" dirty="0" err="1" smtClean="0">
                <a:solidFill>
                  <a:schemeClr val="bg1"/>
                </a:solidFill>
                <a:latin typeface="+mj-lt"/>
              </a:rPr>
              <a:t>завдання</a:t>
            </a:r>
            <a:r>
              <a:rPr lang="ru-RU" sz="4400" b="1" i="1" dirty="0" smtClean="0">
                <a:solidFill>
                  <a:schemeClr val="bg1"/>
                </a:solidFill>
                <a:latin typeface="+mj-lt"/>
              </a:rPr>
              <a:t>:</a:t>
            </a:r>
            <a:endParaRPr lang="ru-RU" sz="4400" b="1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127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103053"/>
            <a:ext cx="11800114" cy="31085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Вражає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неповторністю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стиль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живопису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видатної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народної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художниці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Катерини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Білокур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(1900— 1961)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Розмаїття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форм і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кольорів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у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її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квіткових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композиціях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заворожує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своєю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гармонією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і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майже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неземною красою.</a:t>
            </a:r>
            <a:r>
              <a:rPr lang="ru-RU" sz="2000" dirty="0"/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+mj-lt"/>
              </a:rPr>
              <a:t>Майстриня</a:t>
            </a:r>
            <a:r>
              <a:rPr lang="ru-RU" sz="2400" b="1" i="1" dirty="0">
                <a:solidFill>
                  <a:schemeClr val="bg1"/>
                </a:solidFill>
                <a:latin typeface="+mj-lt"/>
              </a:rPr>
              <a:t> "</a:t>
            </a:r>
            <a:r>
              <a:rPr lang="ru-RU" sz="2400" b="1" i="1" dirty="0" err="1">
                <a:solidFill>
                  <a:schemeClr val="bg1"/>
                </a:solidFill>
                <a:latin typeface="+mj-lt"/>
              </a:rPr>
              <a:t>наївного</a:t>
            </a:r>
            <a:r>
              <a:rPr lang="ru-RU" sz="24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+mj-lt"/>
              </a:rPr>
              <a:t>мистецтва</a:t>
            </a:r>
            <a:r>
              <a:rPr lang="ru-RU" sz="2400" b="1" i="1" dirty="0">
                <a:solidFill>
                  <a:schemeClr val="bg1"/>
                </a:solidFill>
                <a:latin typeface="+mj-lt"/>
              </a:rPr>
              <a:t>" стала </a:t>
            </a:r>
            <a:r>
              <a:rPr lang="ru-RU" sz="2400" b="1" i="1" dirty="0" err="1">
                <a:solidFill>
                  <a:schemeClr val="bg1"/>
                </a:solidFill>
                <a:latin typeface="+mj-lt"/>
              </a:rPr>
              <a:t>першою</a:t>
            </a:r>
            <a:r>
              <a:rPr lang="ru-RU" sz="24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+mj-lt"/>
              </a:rPr>
              <a:t>жінкою</a:t>
            </a:r>
            <a:r>
              <a:rPr lang="ru-RU" sz="2400" b="1" i="1" dirty="0">
                <a:solidFill>
                  <a:schemeClr val="bg1"/>
                </a:solidFill>
                <a:latin typeface="+mj-lt"/>
              </a:rPr>
              <a:t>, про </a:t>
            </a:r>
            <a:r>
              <a:rPr lang="ru-RU" sz="2400" b="1" i="1" dirty="0" err="1">
                <a:solidFill>
                  <a:schemeClr val="bg1"/>
                </a:solidFill>
                <a:latin typeface="+mj-lt"/>
              </a:rPr>
              <a:t>шедеври</a:t>
            </a:r>
            <a:r>
              <a:rPr lang="ru-RU" sz="24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+mj-lt"/>
              </a:rPr>
              <a:t>якої</a:t>
            </a:r>
            <a:r>
              <a:rPr lang="ru-RU" sz="2400" b="1" i="1" dirty="0">
                <a:solidFill>
                  <a:schemeClr val="bg1"/>
                </a:solidFill>
                <a:latin typeface="+mj-lt"/>
              </a:rPr>
              <a:t> </a:t>
            </a:r>
            <a:endParaRPr lang="ru-RU" sz="2400" b="1" i="1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дізнався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+mj-lt"/>
              </a:rPr>
              <a:t>весь </a:t>
            </a:r>
            <a:r>
              <a:rPr lang="ru-RU" sz="2400" b="1" i="1" dirty="0" err="1">
                <a:solidFill>
                  <a:schemeClr val="bg1"/>
                </a:solidFill>
                <a:latin typeface="+mj-lt"/>
              </a:rPr>
              <a:t>світ</a:t>
            </a:r>
            <a:r>
              <a:rPr lang="ru-RU" sz="2400" b="1" i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b="1" i="1" dirty="0" err="1">
                <a:solidFill>
                  <a:schemeClr val="bg1"/>
                </a:solidFill>
                <a:latin typeface="+mj-lt"/>
              </a:rPr>
              <a:t>Її</a:t>
            </a:r>
            <a:r>
              <a:rPr lang="ru-RU" sz="24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+mj-lt"/>
              </a:rPr>
              <a:t>картини</a:t>
            </a:r>
            <a:r>
              <a:rPr lang="ru-RU" sz="2400" b="1" i="1" dirty="0">
                <a:solidFill>
                  <a:schemeClr val="bg1"/>
                </a:solidFill>
                <a:latin typeface="+mj-lt"/>
              </a:rPr>
              <a:t> сварили, </a:t>
            </a:r>
            <a:endParaRPr lang="ru-RU" sz="2400" b="1" i="1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ними </a:t>
            </a:r>
            <a:r>
              <a:rPr lang="ru-RU" sz="2400" b="1" i="1" dirty="0" err="1">
                <a:solidFill>
                  <a:schemeClr val="bg1"/>
                </a:solidFill>
                <a:latin typeface="+mj-lt"/>
              </a:rPr>
              <a:t>захоплювалися</a:t>
            </a:r>
            <a:r>
              <a:rPr lang="ru-RU" sz="2400" b="1" i="1" dirty="0">
                <a:solidFill>
                  <a:schemeClr val="bg1"/>
                </a:solidFill>
                <a:latin typeface="+mj-lt"/>
              </a:rPr>
              <a:t>, але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жодного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+mj-lt"/>
              </a:rPr>
              <a:t>роботи</a:t>
            </a:r>
            <a:r>
              <a:rPr lang="ru-RU" sz="2400" b="1" i="1" dirty="0">
                <a:solidFill>
                  <a:schemeClr val="bg1"/>
                </a:solidFill>
                <a:latin typeface="+mj-lt"/>
              </a:rPr>
              <a:t> </a:t>
            </a:r>
            <a:endParaRPr lang="ru-RU" sz="2400" b="1" i="1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Білокур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+mj-lt"/>
              </a:rPr>
              <a:t>не </a:t>
            </a:r>
            <a:r>
              <a:rPr lang="ru-RU" sz="2400" b="1" i="1" dirty="0" err="1">
                <a:solidFill>
                  <a:schemeClr val="bg1"/>
                </a:solidFill>
                <a:latin typeface="+mj-lt"/>
              </a:rPr>
              <a:t>залишали</a:t>
            </a:r>
            <a:r>
              <a:rPr lang="ru-RU" sz="24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+mj-lt"/>
              </a:rPr>
              <a:t>байдужим</a:t>
            </a:r>
            <a:r>
              <a:rPr lang="ru-RU" sz="2400" b="1" i="1" dirty="0">
                <a:solidFill>
                  <a:schemeClr val="bg1"/>
                </a:solidFill>
                <a:latin typeface="+mj-lt"/>
              </a:rPr>
              <a:t>.</a:t>
            </a:r>
            <a:endParaRPr lang="ru-RU" sz="32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 descr="Bilok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052" y="1851298"/>
            <a:ext cx="3953692" cy="4799784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297" y="4404313"/>
            <a:ext cx="7410994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chemeClr val="bg1"/>
                </a:solidFill>
                <a:latin typeface="+mj-lt"/>
              </a:rPr>
              <a:t>Білокур</a:t>
            </a:r>
            <a:r>
              <a:rPr lang="ru-RU" sz="2000" b="1" i="1" dirty="0">
                <a:solidFill>
                  <a:schemeClr val="bg1"/>
                </a:solidFill>
                <a:latin typeface="+mj-lt"/>
              </a:rPr>
              <a:t> не </a:t>
            </a:r>
            <a:r>
              <a:rPr lang="ru-RU" sz="2000" b="1" i="1" dirty="0" err="1">
                <a:solidFill>
                  <a:schemeClr val="bg1"/>
                </a:solidFill>
                <a:latin typeface="+mj-lt"/>
              </a:rPr>
              <a:t>робила</a:t>
            </a:r>
            <a:r>
              <a:rPr lang="ru-RU" sz="20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latin typeface="+mj-lt"/>
              </a:rPr>
              <a:t>ескізів</a:t>
            </a:r>
            <a:r>
              <a:rPr lang="ru-RU" sz="2000" b="1" i="1" dirty="0">
                <a:solidFill>
                  <a:schemeClr val="bg1"/>
                </a:solidFill>
                <a:latin typeface="+mj-lt"/>
              </a:rPr>
              <a:t> до </a:t>
            </a:r>
            <a:r>
              <a:rPr lang="ru-RU" sz="2000" b="1" i="1" dirty="0" err="1">
                <a:solidFill>
                  <a:schemeClr val="bg1"/>
                </a:solidFill>
                <a:latin typeface="+mj-lt"/>
              </a:rPr>
              <a:t>своїх</a:t>
            </a:r>
            <a:r>
              <a:rPr lang="ru-RU" sz="2000" b="1" i="1" dirty="0">
                <a:solidFill>
                  <a:schemeClr val="bg1"/>
                </a:solidFill>
                <a:latin typeface="+mj-lt"/>
              </a:rPr>
              <a:t> картин і не писала </a:t>
            </a:r>
            <a:r>
              <a:rPr lang="ru-RU" sz="2000" b="1" i="1" dirty="0" err="1">
                <a:solidFill>
                  <a:schemeClr val="bg1"/>
                </a:solidFill>
                <a:latin typeface="+mj-lt"/>
              </a:rPr>
              <a:t>етюдів</a:t>
            </a:r>
            <a:r>
              <a:rPr lang="ru-RU" sz="2000" b="1" i="1" dirty="0">
                <a:solidFill>
                  <a:schemeClr val="bg1"/>
                </a:solidFill>
                <a:latin typeface="+mj-lt"/>
              </a:rPr>
              <a:t>, і </a:t>
            </a:r>
            <a:r>
              <a:rPr lang="ru-RU" sz="2000" b="1" i="1" dirty="0" err="1">
                <a:solidFill>
                  <a:schemeClr val="bg1"/>
                </a:solidFill>
                <a:latin typeface="+mj-lt"/>
              </a:rPr>
              <a:t>навіть</a:t>
            </a:r>
            <a:r>
              <a:rPr lang="ru-RU" sz="2000" b="1" i="1" dirty="0">
                <a:solidFill>
                  <a:schemeClr val="bg1"/>
                </a:solidFill>
                <a:latin typeface="+mj-lt"/>
              </a:rPr>
              <a:t> не наносила на полотно контуру </a:t>
            </a:r>
            <a:r>
              <a:rPr lang="ru-RU" sz="2000" b="1" i="1" dirty="0" err="1">
                <a:solidFill>
                  <a:schemeClr val="bg1"/>
                </a:solidFill>
                <a:latin typeface="+mj-lt"/>
              </a:rPr>
              <a:t>майбутньої</a:t>
            </a:r>
            <a:r>
              <a:rPr lang="ru-RU" sz="20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latin typeface="+mj-lt"/>
              </a:rPr>
              <a:t>композиції</a:t>
            </a:r>
            <a:r>
              <a:rPr lang="ru-RU" sz="2000" b="1" i="1" dirty="0">
                <a:solidFill>
                  <a:schemeClr val="bg1"/>
                </a:solidFill>
                <a:latin typeface="+mj-lt"/>
              </a:rPr>
              <a:t>. По </a:t>
            </a:r>
            <a:r>
              <a:rPr lang="ru-RU" sz="2000" b="1" i="1" dirty="0" err="1">
                <a:solidFill>
                  <a:schemeClr val="bg1"/>
                </a:solidFill>
                <a:latin typeface="+mj-lt"/>
              </a:rPr>
              <a:t>зафарбованому</a:t>
            </a:r>
            <a:r>
              <a:rPr lang="ru-RU" sz="2000" b="1" i="1" dirty="0">
                <a:solidFill>
                  <a:schemeClr val="bg1"/>
                </a:solidFill>
                <a:latin typeface="+mj-lt"/>
              </a:rPr>
              <a:t> полю вона </a:t>
            </a:r>
            <a:r>
              <a:rPr lang="ru-RU" sz="2000" b="1" i="1" dirty="0" err="1">
                <a:solidFill>
                  <a:schemeClr val="bg1"/>
                </a:solidFill>
                <a:latin typeface="+mj-lt"/>
              </a:rPr>
              <a:t>відразу</a:t>
            </a:r>
            <a:r>
              <a:rPr lang="ru-RU" sz="2000" b="1" i="1" dirty="0">
                <a:solidFill>
                  <a:schemeClr val="bg1"/>
                </a:solidFill>
                <a:latin typeface="+mj-lt"/>
              </a:rPr>
              <a:t> ж писала деталь за </a:t>
            </a:r>
            <a:r>
              <a:rPr lang="ru-RU" sz="2000" b="1" i="1" dirty="0" err="1">
                <a:solidFill>
                  <a:schemeClr val="bg1"/>
                </a:solidFill>
                <a:latin typeface="+mj-lt"/>
              </a:rPr>
              <a:t>деталлю</a:t>
            </a:r>
            <a:r>
              <a:rPr lang="ru-RU" sz="2000" b="1" i="1" dirty="0">
                <a:solidFill>
                  <a:schemeClr val="bg1"/>
                </a:solidFill>
                <a:latin typeface="+mj-lt"/>
              </a:rPr>
              <a:t>, у </a:t>
            </a:r>
            <a:r>
              <a:rPr lang="ru-RU" sz="2000" b="1" i="1" dirty="0" err="1">
                <a:solidFill>
                  <a:schemeClr val="bg1"/>
                </a:solidFill>
                <a:latin typeface="+mj-lt"/>
              </a:rPr>
              <a:t>відповідності</a:t>
            </a:r>
            <a:r>
              <a:rPr lang="ru-RU" sz="2000" b="1" i="1" dirty="0">
                <a:solidFill>
                  <a:schemeClr val="bg1"/>
                </a:solidFill>
                <a:latin typeface="+mj-lt"/>
              </a:rPr>
              <a:t> до </a:t>
            </a:r>
            <a:r>
              <a:rPr lang="ru-RU" sz="2000" b="1" i="1" dirty="0" err="1">
                <a:solidFill>
                  <a:schemeClr val="bg1"/>
                </a:solidFill>
                <a:latin typeface="+mj-lt"/>
              </a:rPr>
              <a:t>задуму</a:t>
            </a:r>
            <a:r>
              <a:rPr lang="ru-RU" sz="2000" b="1" i="1" dirty="0">
                <a:solidFill>
                  <a:schemeClr val="bg1"/>
                </a:solidFill>
                <a:latin typeface="+mj-lt"/>
              </a:rPr>
              <a:t>. 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Сама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робила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пензлі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 —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вибирала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з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котячого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хвоста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волосини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однакової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довжини</a:t>
            </a:r>
            <a:endParaRPr lang="ru-RU" sz="2000" b="1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69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rkmedia.ollcdn.net/uploads/public/uploads/public/novosti/5dea49132d13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12" y="148046"/>
            <a:ext cx="5766251" cy="5226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766" y="5081852"/>
            <a:ext cx="226376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Сніданок</a:t>
            </a:r>
            <a:endParaRPr lang="ru-RU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00" name="Picture 4" descr="https://trkmedia.ollcdn.net/uploads/public/uploads/public/novosti/5dea491400a18_cve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44" y="148046"/>
            <a:ext cx="5493863" cy="6409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59323" y="5975682"/>
            <a:ext cx="315182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Садові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квіти</a:t>
            </a:r>
            <a:endParaRPr lang="ru-RU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594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rkmedia.ollcdn.net/uploads/public/uploads/public/novosti/5dea4913cbd0d_s_koloskami_i_kuvshin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5" y="139337"/>
            <a:ext cx="5777382" cy="656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285" y="6370711"/>
            <a:ext cx="546495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Натюрморт з колосками і </a:t>
            </a:r>
            <a:r>
              <a:rPr lang="ru-RU" sz="2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глечиком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6" name="Picture 6" descr="Файл:Bilokur-kolhozne-p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92" y="139337"/>
            <a:ext cx="5342884" cy="656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73792" y="6308347"/>
            <a:ext cx="2335896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Колгоспне</a:t>
            </a: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поле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358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" y="119632"/>
            <a:ext cx="11767094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«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Геніальною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українкою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» назвав Пабло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Пікассо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Марію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Приймаченко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(1909—1997),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вражений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її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фантастичними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мальовничими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образами.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6146" name="Picture 2" descr="МАРІЯ ПРИЙМАЧЕН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766" y="1489585"/>
            <a:ext cx="3816168" cy="5192065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840" y="1489585"/>
            <a:ext cx="7619999" cy="50167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Марія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Примаченко не любила великих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чистих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площин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, вони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їй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здавалися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неживими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, тому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всюди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тло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 — земля, вода, небо —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вкрите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ритмічними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рядами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дрібненьких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горизонтальних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чи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вертикальних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рисок,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дужок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крапок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.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Таке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найпростіше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ритмічне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чергування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різних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форм і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кольору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повторюється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в кожному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клаптику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аркуша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, в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кожній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найменшій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деталі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. </a:t>
            </a:r>
          </a:p>
          <a:p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Приймаченківська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«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звірина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серія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» —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явище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унікальне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і не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має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аналогів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ні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у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вітчизняному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ні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у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світовому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мистецтві.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Сюжетні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твори Примаченко — при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усій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їхній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самобутності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 —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мають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деяку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спільність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з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народними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картинками. А ось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фантастичні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звірі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 —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це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витвір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уяви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художниці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. Таких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звірів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не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існує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у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природі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 —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порівняння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 тут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  <a:latin typeface="+mj-lt"/>
              </a:rPr>
              <a:t>зайві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+mj-lt"/>
              </a:rPr>
              <a:t>.</a:t>
            </a:r>
            <a:endParaRPr lang="ru-RU" sz="2000" b="1" i="1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882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0.wp.com/www.lustrum.com.ua/wp-content/uploads/2016/03/a-fish-king-has-caught-a-hoopoe-and-is-full-of-joy-1983.jpg?zoom=1.25&amp;fit=1463%2C1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10" y="121920"/>
            <a:ext cx="5790863" cy="421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57907" y="121920"/>
            <a:ext cx="501291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Рибний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цар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зловив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одуда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і радий. 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172" name="Picture 4" descr="Тигр сміється, 1982 р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97" y="2486149"/>
            <a:ext cx="5679802" cy="410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85732" y="6300988"/>
            <a:ext cx="342112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Тигр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сміється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1982 р</a:t>
            </a:r>
            <a:r>
              <a:rPr lang="ru-RU" b="0" i="1" dirty="0" smtClean="0">
                <a:solidFill>
                  <a:srgbClr val="9C9C9C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34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m.img.com.ua/berlin/storage/afisha/600x500/8/dc/c46fc98122acbd9b90db4ad3e93bfd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9" y="141515"/>
            <a:ext cx="5647028" cy="393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409" y="3923602"/>
            <a:ext cx="324800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</a:t>
            </a:r>
            <a:r>
              <a:rPr lang="ru-RU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Звір</a:t>
            </a: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гуляє</a:t>
            </a: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 (1972)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6" name="Picture 4" descr="https://vogue.ua/media/cache/resolve/inline_990x/uploads/article-inline/50c/50f/cf3/5c39cf350f50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23" y="2219227"/>
            <a:ext cx="6069874" cy="446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5486" y="6119001"/>
            <a:ext cx="6096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Український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поліський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бичок-третячок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лісі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гуляє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і силу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збирає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1983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9888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548" y="171046"/>
            <a:ext cx="11451771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Марфа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Ксенофонтівна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Тимченко (1922–2009)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—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майстер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великого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хисту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і ши­рокого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діапазону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.</a:t>
            </a:r>
            <a:endParaRPr lang="ru-RU" sz="28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548" y="1332637"/>
            <a:ext cx="6096000" cy="52629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В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своїх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декоративних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розписах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фарфорових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витворах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живописних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полотнах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розвивала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унікальний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орнаментальний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стиль –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петриківський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стиль,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створений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не одним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поколінням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народних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майстрів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рідного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їй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старовинного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села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Петриківка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що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 на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+mj-lt"/>
              </a:rPr>
              <a:t>Дніпропетровщині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+mj-lt"/>
              </a:rPr>
              <a:t>.</a:t>
            </a:r>
            <a:endParaRPr lang="ru-RU" sz="28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218" name="Picture 2" descr="Tymche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374" y="1332637"/>
            <a:ext cx="4165945" cy="5262979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976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142</TotalTime>
  <Words>554</Words>
  <Application>Microsoft Office PowerPoint</Application>
  <PresentationFormat>Широкоэкранный</PresentationFormat>
  <Paragraphs>50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Bookman Old Style</vt:lpstr>
      <vt:lpstr>Rockwell</vt:lpstr>
      <vt:lpstr>Damask</vt:lpstr>
      <vt:lpstr>Народне мистецтво:  К. Білокур,  М. Примаченко,  М.  Тимченко.  І. Сколоздра. Живопис  сучасності:  А. Криволап,  І. Марчук.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Народне мистецтво:  К. Білокур,  М. Примаченко,  М.  Тимченко.  І. Сколоздра. Живопис  сучасності:  А. Криволап,  І. Марчук.</dc:title>
  <dc:creator>User HP</dc:creator>
  <cp:lastModifiedBy>User HP</cp:lastModifiedBy>
  <cp:revision>14</cp:revision>
  <dcterms:created xsi:type="dcterms:W3CDTF">2020-02-15T07:31:35Z</dcterms:created>
  <dcterms:modified xsi:type="dcterms:W3CDTF">2020-02-15T09:54:29Z</dcterms:modified>
</cp:coreProperties>
</file>