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460" r:id="rId2"/>
    <p:sldId id="548" r:id="rId3"/>
    <p:sldId id="606" r:id="rId4"/>
    <p:sldId id="607" r:id="rId5"/>
    <p:sldId id="608" r:id="rId6"/>
    <p:sldId id="609" r:id="rId7"/>
    <p:sldId id="610" r:id="rId8"/>
    <p:sldId id="472" r:id="rId9"/>
  </p:sldIdLst>
  <p:sldSz cx="14400213" cy="8099425"/>
  <p:notesSz cx="6858000" cy="9144000"/>
  <p:defaultTextStyle>
    <a:defPPr>
      <a:defRPr lang="nl-NL"/>
    </a:defPPr>
    <a:lvl1pPr marL="0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1pPr>
    <a:lvl2pPr marL="539863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2pPr>
    <a:lvl3pPr marL="1079727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3pPr>
    <a:lvl4pPr marL="1619592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4pPr>
    <a:lvl5pPr marL="2159456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5pPr>
    <a:lvl6pPr marL="2699320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6pPr>
    <a:lvl7pPr marL="3239183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7pPr>
    <a:lvl8pPr marL="3779046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8pPr>
    <a:lvl9pPr marL="4318911" algn="l" defTabSz="1079727" rtl="0" eaLnBrk="1" latinLnBrk="0" hangingPunct="1">
      <a:defRPr sz="212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27447"/>
    <a:srgbClr val="FF9E00"/>
    <a:srgbClr val="6C992B"/>
    <a:srgbClr val="719F2D"/>
    <a:srgbClr val="79AA30"/>
    <a:srgbClr val="8CC739"/>
    <a:srgbClr val="F44236"/>
    <a:srgbClr val="077568"/>
    <a:srgbClr val="019587"/>
    <a:srgbClr val="C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ітлий стиль 3 –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із теми 1 –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із теми 2 –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із теми 2 –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із теми 2 –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Помірний стиль 4 –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4" autoAdjust="0"/>
    <p:restoredTop sz="94660"/>
  </p:normalViewPr>
  <p:slideViewPr>
    <p:cSldViewPr snapToGrid="0">
      <p:cViewPr varScale="1">
        <p:scale>
          <a:sx n="59" d="100"/>
          <a:sy n="59" d="100"/>
        </p:scale>
        <p:origin x="-780" y="-90"/>
      </p:cViewPr>
      <p:guideLst>
        <p:guide orient="horz" pos="2551"/>
        <p:guide pos="4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A9F47D-97CC-44E4-A185-7F6298C878C2}" type="datetimeFigureOut">
              <a:rPr lang="uk-UA" smtClean="0"/>
              <a:t>26.03.2020</a:t>
            </a:fld>
            <a:endParaRPr lang="uk-UA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9399A-B587-42BB-B4A2-B5768FCE6146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35054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0027" y="1325531"/>
            <a:ext cx="10800160" cy="2819800"/>
          </a:xfrm>
        </p:spPr>
        <p:txBody>
          <a:bodyPr anchor="b"/>
          <a:lstStyle>
            <a:lvl1pPr algn="ctr">
              <a:defRPr sz="708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4254073"/>
            <a:ext cx="10800160" cy="1955486"/>
          </a:xfrm>
        </p:spPr>
        <p:txBody>
          <a:bodyPr/>
          <a:lstStyle>
            <a:lvl1pPr marL="0" indent="0" algn="ctr">
              <a:buNone/>
              <a:defRPr sz="2834"/>
            </a:lvl1pPr>
            <a:lvl2pPr marL="539953" indent="0" algn="ctr">
              <a:buNone/>
              <a:defRPr sz="2362"/>
            </a:lvl2pPr>
            <a:lvl3pPr marL="1079906" indent="0" algn="ctr">
              <a:buNone/>
              <a:defRPr sz="2126"/>
            </a:lvl3pPr>
            <a:lvl4pPr marL="1619860" indent="0" algn="ctr">
              <a:buNone/>
              <a:defRPr sz="1890"/>
            </a:lvl4pPr>
            <a:lvl5pPr marL="2159813" indent="0" algn="ctr">
              <a:buNone/>
              <a:defRPr sz="1890"/>
            </a:lvl5pPr>
            <a:lvl6pPr marL="2699766" indent="0" algn="ctr">
              <a:buNone/>
              <a:defRPr sz="1890"/>
            </a:lvl6pPr>
            <a:lvl7pPr marL="3239719" indent="0" algn="ctr">
              <a:buNone/>
              <a:defRPr sz="1890"/>
            </a:lvl7pPr>
            <a:lvl8pPr marL="3779672" indent="0" algn="ctr">
              <a:buNone/>
              <a:defRPr sz="1890"/>
            </a:lvl8pPr>
            <a:lvl9pPr marL="4319626" indent="0" algn="ctr">
              <a:buNone/>
              <a:defRPr sz="189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A343-85A3-46B9-A311-74F62496568C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215C-3A82-40ED-9E83-CB21DA54D37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702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A343-85A3-46B9-A311-74F62496568C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215C-3A82-40ED-9E83-CB21DA54D37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929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2" y="431220"/>
            <a:ext cx="3105046" cy="6863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431220"/>
            <a:ext cx="9135135" cy="6863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A343-85A3-46B9-A311-74F62496568C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215C-3A82-40ED-9E83-CB21DA54D37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452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A343-85A3-46B9-A311-74F62496568C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215C-3A82-40ED-9E83-CB21DA54D37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089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4" y="2019233"/>
            <a:ext cx="12420184" cy="3369135"/>
          </a:xfrm>
        </p:spPr>
        <p:txBody>
          <a:bodyPr anchor="b"/>
          <a:lstStyle>
            <a:lvl1pPr>
              <a:defRPr sz="708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4" y="5420241"/>
            <a:ext cx="12420184" cy="1771749"/>
          </a:xfrm>
        </p:spPr>
        <p:txBody>
          <a:bodyPr/>
          <a:lstStyle>
            <a:lvl1pPr marL="0" indent="0">
              <a:buNone/>
              <a:defRPr sz="2834">
                <a:solidFill>
                  <a:schemeClr val="tx1">
                    <a:tint val="75000"/>
                  </a:schemeClr>
                </a:solidFill>
              </a:defRPr>
            </a:lvl1pPr>
            <a:lvl2pPr marL="539953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2pPr>
            <a:lvl3pPr marL="1079906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3pPr>
            <a:lvl4pPr marL="161986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4pPr>
            <a:lvl5pPr marL="2159813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5pPr>
            <a:lvl6pPr marL="269976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6pPr>
            <a:lvl7pPr marL="3239719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7pPr>
            <a:lvl8pPr marL="3779672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8pPr>
            <a:lvl9pPr marL="431962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A343-85A3-46B9-A311-74F62496568C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215C-3A82-40ED-9E83-CB21DA54D37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2822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2156097"/>
            <a:ext cx="6120091" cy="5139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2156097"/>
            <a:ext cx="6120091" cy="51390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A343-85A3-46B9-A311-74F62496568C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215C-3A82-40ED-9E83-CB21DA54D37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668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431220"/>
            <a:ext cx="12420184" cy="156551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1" y="1985485"/>
            <a:ext cx="6091965" cy="973055"/>
          </a:xfrm>
        </p:spPr>
        <p:txBody>
          <a:bodyPr anchor="b"/>
          <a:lstStyle>
            <a:lvl1pPr marL="0" indent="0">
              <a:buNone/>
              <a:defRPr sz="2834" b="1"/>
            </a:lvl1pPr>
            <a:lvl2pPr marL="539953" indent="0">
              <a:buNone/>
              <a:defRPr sz="2362" b="1"/>
            </a:lvl2pPr>
            <a:lvl3pPr marL="1079906" indent="0">
              <a:buNone/>
              <a:defRPr sz="2126" b="1"/>
            </a:lvl3pPr>
            <a:lvl4pPr marL="1619860" indent="0">
              <a:buNone/>
              <a:defRPr sz="1890" b="1"/>
            </a:lvl4pPr>
            <a:lvl5pPr marL="2159813" indent="0">
              <a:buNone/>
              <a:defRPr sz="1890" b="1"/>
            </a:lvl5pPr>
            <a:lvl6pPr marL="2699766" indent="0">
              <a:buNone/>
              <a:defRPr sz="1890" b="1"/>
            </a:lvl6pPr>
            <a:lvl7pPr marL="3239719" indent="0">
              <a:buNone/>
              <a:defRPr sz="1890" b="1"/>
            </a:lvl7pPr>
            <a:lvl8pPr marL="3779672" indent="0">
              <a:buNone/>
              <a:defRPr sz="1890" b="1"/>
            </a:lvl8pPr>
            <a:lvl9pPr marL="4319626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1" y="2958540"/>
            <a:ext cx="6091965" cy="43515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8" y="1985485"/>
            <a:ext cx="6121966" cy="973055"/>
          </a:xfrm>
        </p:spPr>
        <p:txBody>
          <a:bodyPr anchor="b"/>
          <a:lstStyle>
            <a:lvl1pPr marL="0" indent="0">
              <a:buNone/>
              <a:defRPr sz="2834" b="1"/>
            </a:lvl1pPr>
            <a:lvl2pPr marL="539953" indent="0">
              <a:buNone/>
              <a:defRPr sz="2362" b="1"/>
            </a:lvl2pPr>
            <a:lvl3pPr marL="1079906" indent="0">
              <a:buNone/>
              <a:defRPr sz="2126" b="1"/>
            </a:lvl3pPr>
            <a:lvl4pPr marL="1619860" indent="0">
              <a:buNone/>
              <a:defRPr sz="1890" b="1"/>
            </a:lvl4pPr>
            <a:lvl5pPr marL="2159813" indent="0">
              <a:buNone/>
              <a:defRPr sz="1890" b="1"/>
            </a:lvl5pPr>
            <a:lvl6pPr marL="2699766" indent="0">
              <a:buNone/>
              <a:defRPr sz="1890" b="1"/>
            </a:lvl6pPr>
            <a:lvl7pPr marL="3239719" indent="0">
              <a:buNone/>
              <a:defRPr sz="1890" b="1"/>
            </a:lvl7pPr>
            <a:lvl8pPr marL="3779672" indent="0">
              <a:buNone/>
              <a:defRPr sz="1890" b="1"/>
            </a:lvl8pPr>
            <a:lvl9pPr marL="4319626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8" y="2958540"/>
            <a:ext cx="6121966" cy="43515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A343-85A3-46B9-A311-74F62496568C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215C-3A82-40ED-9E83-CB21DA54D37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309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A343-85A3-46B9-A311-74F62496568C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215C-3A82-40ED-9E83-CB21DA54D37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93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A343-85A3-46B9-A311-74F62496568C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215C-3A82-40ED-9E83-CB21DA54D37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901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539962"/>
            <a:ext cx="4644443" cy="1889866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1166168"/>
            <a:ext cx="7290108" cy="5755841"/>
          </a:xfrm>
        </p:spPr>
        <p:txBody>
          <a:bodyPr/>
          <a:lstStyle>
            <a:lvl1pPr>
              <a:defRPr sz="3779"/>
            </a:lvl1pPr>
            <a:lvl2pPr>
              <a:defRPr sz="3307"/>
            </a:lvl2pPr>
            <a:lvl3pPr>
              <a:defRPr sz="2834"/>
            </a:lvl3pPr>
            <a:lvl4pPr>
              <a:defRPr sz="2362"/>
            </a:lvl4pPr>
            <a:lvl5pPr>
              <a:defRPr sz="2362"/>
            </a:lvl5pPr>
            <a:lvl6pPr>
              <a:defRPr sz="2362"/>
            </a:lvl6pPr>
            <a:lvl7pPr>
              <a:defRPr sz="2362"/>
            </a:lvl7pPr>
            <a:lvl8pPr>
              <a:defRPr sz="2362"/>
            </a:lvl8pPr>
            <a:lvl9pPr>
              <a:defRPr sz="23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429828"/>
            <a:ext cx="4644443" cy="4501556"/>
          </a:xfrm>
        </p:spPr>
        <p:txBody>
          <a:bodyPr/>
          <a:lstStyle>
            <a:lvl1pPr marL="0" indent="0">
              <a:buNone/>
              <a:defRPr sz="1890"/>
            </a:lvl1pPr>
            <a:lvl2pPr marL="539953" indent="0">
              <a:buNone/>
              <a:defRPr sz="1653"/>
            </a:lvl2pPr>
            <a:lvl3pPr marL="1079906" indent="0">
              <a:buNone/>
              <a:defRPr sz="1417"/>
            </a:lvl3pPr>
            <a:lvl4pPr marL="1619860" indent="0">
              <a:buNone/>
              <a:defRPr sz="1181"/>
            </a:lvl4pPr>
            <a:lvl5pPr marL="2159813" indent="0">
              <a:buNone/>
              <a:defRPr sz="1181"/>
            </a:lvl5pPr>
            <a:lvl6pPr marL="2699766" indent="0">
              <a:buNone/>
              <a:defRPr sz="1181"/>
            </a:lvl6pPr>
            <a:lvl7pPr marL="3239719" indent="0">
              <a:buNone/>
              <a:defRPr sz="1181"/>
            </a:lvl7pPr>
            <a:lvl8pPr marL="3779672" indent="0">
              <a:buNone/>
              <a:defRPr sz="1181"/>
            </a:lvl8pPr>
            <a:lvl9pPr marL="4319626" indent="0">
              <a:buNone/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A343-85A3-46B9-A311-74F62496568C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215C-3A82-40ED-9E83-CB21DA54D37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3920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1" y="539962"/>
            <a:ext cx="4644443" cy="1889866"/>
          </a:xfrm>
        </p:spPr>
        <p:txBody>
          <a:bodyPr anchor="b"/>
          <a:lstStyle>
            <a:lvl1pPr>
              <a:defRPr sz="37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1166168"/>
            <a:ext cx="7290108" cy="5755841"/>
          </a:xfrm>
        </p:spPr>
        <p:txBody>
          <a:bodyPr anchor="t"/>
          <a:lstStyle>
            <a:lvl1pPr marL="0" indent="0">
              <a:buNone/>
              <a:defRPr sz="3779"/>
            </a:lvl1pPr>
            <a:lvl2pPr marL="539953" indent="0">
              <a:buNone/>
              <a:defRPr sz="3307"/>
            </a:lvl2pPr>
            <a:lvl3pPr marL="1079906" indent="0">
              <a:buNone/>
              <a:defRPr sz="2834"/>
            </a:lvl3pPr>
            <a:lvl4pPr marL="1619860" indent="0">
              <a:buNone/>
              <a:defRPr sz="2362"/>
            </a:lvl4pPr>
            <a:lvl5pPr marL="2159813" indent="0">
              <a:buNone/>
              <a:defRPr sz="2362"/>
            </a:lvl5pPr>
            <a:lvl6pPr marL="2699766" indent="0">
              <a:buNone/>
              <a:defRPr sz="2362"/>
            </a:lvl6pPr>
            <a:lvl7pPr marL="3239719" indent="0">
              <a:buNone/>
              <a:defRPr sz="2362"/>
            </a:lvl7pPr>
            <a:lvl8pPr marL="3779672" indent="0">
              <a:buNone/>
              <a:defRPr sz="2362"/>
            </a:lvl8pPr>
            <a:lvl9pPr marL="4319626" indent="0">
              <a:buNone/>
              <a:defRPr sz="2362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1" y="2429828"/>
            <a:ext cx="4644443" cy="4501556"/>
          </a:xfrm>
        </p:spPr>
        <p:txBody>
          <a:bodyPr/>
          <a:lstStyle>
            <a:lvl1pPr marL="0" indent="0">
              <a:buNone/>
              <a:defRPr sz="1890"/>
            </a:lvl1pPr>
            <a:lvl2pPr marL="539953" indent="0">
              <a:buNone/>
              <a:defRPr sz="1653"/>
            </a:lvl2pPr>
            <a:lvl3pPr marL="1079906" indent="0">
              <a:buNone/>
              <a:defRPr sz="1417"/>
            </a:lvl3pPr>
            <a:lvl4pPr marL="1619860" indent="0">
              <a:buNone/>
              <a:defRPr sz="1181"/>
            </a:lvl4pPr>
            <a:lvl5pPr marL="2159813" indent="0">
              <a:buNone/>
              <a:defRPr sz="1181"/>
            </a:lvl5pPr>
            <a:lvl6pPr marL="2699766" indent="0">
              <a:buNone/>
              <a:defRPr sz="1181"/>
            </a:lvl6pPr>
            <a:lvl7pPr marL="3239719" indent="0">
              <a:buNone/>
              <a:defRPr sz="1181"/>
            </a:lvl7pPr>
            <a:lvl8pPr marL="3779672" indent="0">
              <a:buNone/>
              <a:defRPr sz="1181"/>
            </a:lvl8pPr>
            <a:lvl9pPr marL="4319626" indent="0">
              <a:buNone/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A343-85A3-46B9-A311-74F62496568C}" type="datetimeFigureOut">
              <a:rPr lang="nl-NL" smtClean="0"/>
              <a:t>26-3-2020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215C-3A82-40ED-9E83-CB21DA54D37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107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431220"/>
            <a:ext cx="12420184" cy="15655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2156097"/>
            <a:ext cx="12420184" cy="51390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7506968"/>
            <a:ext cx="3240048" cy="4312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7506968"/>
            <a:ext cx="4860072" cy="4312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7506968"/>
            <a:ext cx="3240048" cy="4312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9215C-3A82-40ED-9E83-CB21DA54D37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0919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79906" rtl="0" eaLnBrk="1" latinLnBrk="0" hangingPunct="1">
        <a:lnSpc>
          <a:spcPct val="90000"/>
        </a:lnSpc>
        <a:spcBef>
          <a:spcPct val="0"/>
        </a:spcBef>
        <a:buNone/>
        <a:defRPr sz="51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977" indent="-269977" algn="l" defTabSz="107990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09930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834" kern="1200">
          <a:solidFill>
            <a:schemeClr val="tx1"/>
          </a:solidFill>
          <a:latin typeface="+mn-lt"/>
          <a:ea typeface="+mn-ea"/>
          <a:cs typeface="+mn-cs"/>
        </a:defRPr>
      </a:lvl2pPr>
      <a:lvl3pPr marL="1349883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362" kern="1200">
          <a:solidFill>
            <a:schemeClr val="tx1"/>
          </a:solidFill>
          <a:latin typeface="+mn-lt"/>
          <a:ea typeface="+mn-ea"/>
          <a:cs typeface="+mn-cs"/>
        </a:defRPr>
      </a:lvl3pPr>
      <a:lvl4pPr marL="1889836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429789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969743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509696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4049649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589602" indent="-269977" algn="l" defTabSz="1079906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53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06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860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813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766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719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672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626" algn="l" defTabSz="107990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fizikanova.com.ua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3"/>
          <p:cNvSpPr/>
          <p:nvPr/>
        </p:nvSpPr>
        <p:spPr>
          <a:xfrm>
            <a:off x="-127676" y="5890904"/>
            <a:ext cx="5218072" cy="17242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xtBox 1"/>
          <p:cNvSpPr txBox="1"/>
          <p:nvPr/>
        </p:nvSpPr>
        <p:spPr>
          <a:xfrm>
            <a:off x="1" y="1632412"/>
            <a:ext cx="14400212" cy="5120640"/>
          </a:xfrm>
          <a:prstGeom prst="rect">
            <a:avLst/>
          </a:prstGeom>
          <a:solidFill>
            <a:srgbClr val="0070C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11" name="TextBox 10"/>
          <p:cNvSpPr txBox="1"/>
          <p:nvPr/>
        </p:nvSpPr>
        <p:spPr>
          <a:xfrm>
            <a:off x="1" y="2197088"/>
            <a:ext cx="6096447" cy="3989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ru-RU" sz="5400" dirty="0" err="1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Розв’язування</a:t>
            </a:r>
            <a:r>
              <a:rPr lang="ru-RU" sz="5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задач. </a:t>
            </a:r>
          </a:p>
          <a:p>
            <a:pPr algn="r">
              <a:lnSpc>
                <a:spcPct val="120000"/>
              </a:lnSpc>
            </a:pPr>
            <a:r>
              <a:rPr lang="ru-RU" sz="5400" dirty="0" err="1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Самостійна</a:t>
            </a:r>
            <a:r>
              <a:rPr lang="ru-RU" sz="54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робота</a:t>
            </a:r>
            <a:endParaRPr lang="uk-UA" sz="5400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857" y="157164"/>
            <a:ext cx="3442252" cy="1226197"/>
          </a:xfrm>
          <a:prstGeom prst="rect">
            <a:avLst/>
          </a:prstGeom>
        </p:spPr>
      </p:pic>
      <p:sp>
        <p:nvSpPr>
          <p:cNvPr id="24" name="Title 1"/>
          <p:cNvSpPr txBox="1">
            <a:spLocks/>
          </p:cNvSpPr>
          <p:nvPr/>
        </p:nvSpPr>
        <p:spPr>
          <a:xfrm>
            <a:off x="442217" y="227499"/>
            <a:ext cx="8476901" cy="1093269"/>
          </a:xfrm>
          <a:prstGeom prst="rect">
            <a:avLst/>
          </a:prstGeom>
        </p:spPr>
        <p:txBody>
          <a:bodyPr vert="horz" lIns="143990" tIns="71995" rIns="143990" bIns="71995" rtlCol="0" anchor="ctr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4000" b="0" i="0" kern="1200">
                <a:solidFill>
                  <a:srgbClr val="3498DB"/>
                </a:solidFill>
                <a:latin typeface="Segoe UI Semilight"/>
                <a:ea typeface="+mj-ea"/>
                <a:cs typeface="Segoe UI Semilight"/>
              </a:defRPr>
            </a:lvl1pPr>
          </a:lstStyle>
          <a:p>
            <a:pPr algn="l"/>
            <a:r>
              <a:rPr lang="uk-UA" sz="4724" b="1" dirty="0">
                <a:solidFill>
                  <a:srgbClr val="0070C0"/>
                </a:solidFill>
              </a:rPr>
              <a:t>УРОК 47</a:t>
            </a:r>
          </a:p>
        </p:txBody>
      </p:sp>
      <p:pic>
        <p:nvPicPr>
          <p:cNvPr id="12" name="Рисунок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618" y="2363151"/>
            <a:ext cx="7426813" cy="36573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pSp>
        <p:nvGrpSpPr>
          <p:cNvPr id="13" name="Групувати 12"/>
          <p:cNvGrpSpPr/>
          <p:nvPr/>
        </p:nvGrpSpPr>
        <p:grpSpPr>
          <a:xfrm>
            <a:off x="3649767" y="7262669"/>
            <a:ext cx="7100680" cy="397713"/>
            <a:chOff x="324512" y="7240705"/>
            <a:chExt cx="7100680" cy="397713"/>
          </a:xfrm>
          <a:solidFill>
            <a:srgbClr val="0070C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4" name="Rounded Rectangle 16">
              <a:hlinkClick r:id="rId5"/>
            </p:cNvPr>
            <p:cNvSpPr/>
            <p:nvPr/>
          </p:nvSpPr>
          <p:spPr>
            <a:xfrm>
              <a:off x="324512" y="7240705"/>
              <a:ext cx="7100680" cy="397713"/>
            </a:xfrm>
            <a:prstGeom prst="roundRect">
              <a:avLst/>
            </a:prstGeom>
            <a:grpFill/>
            <a:ln w="6350" cmpd="sng">
              <a:solidFill>
                <a:srgbClr val="0070C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rgbClr val="FFFFFF"/>
                  </a:solidFill>
                  <a:latin typeface="Segoe UI"/>
                  <a:cs typeface="Segoe UI"/>
                </a:rPr>
                <a:t>www.fizikanova.com.ua</a:t>
              </a:r>
            </a:p>
          </p:txBody>
        </p:sp>
        <p:pic>
          <p:nvPicPr>
            <p:cNvPr id="15" name="Picture 17" descr="ios7-search-strong_w.png">
              <a:hlinkClick r:id="rId5"/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939" y="7308732"/>
              <a:ext cx="261663" cy="261663"/>
            </a:xfrm>
            <a:prstGeom prst="rect">
              <a:avLst/>
            </a:prstGeom>
            <a:grp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6614305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60020" y="-37999"/>
            <a:ext cx="14721839" cy="98079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97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51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20" y="96760"/>
            <a:ext cx="631205" cy="63120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68065" y="-37999"/>
            <a:ext cx="12764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uk-UA" sz="5400" b="1" dirty="0">
                <a:solidFill>
                  <a:prstClr val="white"/>
                </a:solidFill>
              </a:rPr>
              <a:t>Запитання для фронтального опитування</a:t>
            </a:r>
          </a:p>
        </p:txBody>
      </p:sp>
      <p:grpSp>
        <p:nvGrpSpPr>
          <p:cNvPr id="4" name="Групувати 3"/>
          <p:cNvGrpSpPr/>
          <p:nvPr/>
        </p:nvGrpSpPr>
        <p:grpSpPr>
          <a:xfrm>
            <a:off x="13454700" y="7144558"/>
            <a:ext cx="928138" cy="928138"/>
            <a:chOff x="6448951" y="6769763"/>
            <a:chExt cx="1101146" cy="1101146"/>
          </a:xfrm>
        </p:grpSpPr>
        <p:grpSp>
          <p:nvGrpSpPr>
            <p:cNvPr id="25" name="Action Button - Hover"/>
            <p:cNvGrpSpPr/>
            <p:nvPr/>
          </p:nvGrpSpPr>
          <p:grpSpPr>
            <a:xfrm>
              <a:off x="6448951" y="6769763"/>
              <a:ext cx="1101146" cy="1101146"/>
              <a:chOff x="8872710" y="5297835"/>
              <a:chExt cx="1872000" cy="1872000"/>
            </a:xfrm>
          </p:grpSpPr>
          <p:sp>
            <p:nvSpPr>
              <p:cNvPr id="26" name="Oval 69"/>
              <p:cNvSpPr/>
              <p:nvPr/>
            </p:nvSpPr>
            <p:spPr>
              <a:xfrm>
                <a:off x="8872710" y="5297835"/>
                <a:ext cx="1872000" cy="187200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7" name="Actionbutton - Hover"/>
              <p:cNvSpPr/>
              <p:nvPr/>
            </p:nvSpPr>
            <p:spPr>
              <a:xfrm>
                <a:off x="9030790" y="5455915"/>
                <a:ext cx="1555840" cy="155584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38100">
                <a:solidFill>
                  <a:schemeClr val="accent4">
                    <a:lumMod val="75000"/>
                  </a:schemeClr>
                </a:solidFill>
              </a:ln>
              <a:effectLst>
                <a:outerShdw blurRad="101600" dist="12700" dir="4800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2511">
                  <a:solidFill>
                    <a:schemeClr val="bg1"/>
                  </a:solidFill>
                  <a:latin typeface="Roboto"/>
                </a:endParaRPr>
              </a:p>
            </p:txBody>
          </p:sp>
        </p:grpSp>
        <p:pic>
          <p:nvPicPr>
            <p:cNvPr id="15" name="Picture 14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3116" y="6921825"/>
              <a:ext cx="827550" cy="827550"/>
            </a:xfrm>
            <a:prstGeom prst="rect">
              <a:avLst/>
            </a:prstGeom>
          </p:spPr>
        </p:pic>
      </p:grpSp>
      <p:sp>
        <p:nvSpPr>
          <p:cNvPr id="23" name="Button Color - Down"/>
          <p:cNvSpPr/>
          <p:nvPr/>
        </p:nvSpPr>
        <p:spPr>
          <a:xfrm>
            <a:off x="482516" y="1862643"/>
            <a:ext cx="13435740" cy="1491741"/>
          </a:xfrm>
          <a:prstGeom prst="rect">
            <a:avLst/>
          </a:prstGeom>
          <a:solidFill>
            <a:schemeClr val="accent4">
              <a:lumMod val="50000"/>
            </a:schemeClr>
          </a:solidFill>
          <a:ln w="38100">
            <a:solidFill>
              <a:schemeClr val="accent4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4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 </a:t>
            </a:r>
            <a:r>
              <a:rPr lang="ru-RU" sz="4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якою</a:t>
            </a:r>
            <a:r>
              <a:rPr lang="ru-RU" sz="4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формулою </a:t>
            </a:r>
            <a:r>
              <a:rPr lang="ru-RU" sz="4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обчислюється</a:t>
            </a:r>
            <a:r>
              <a:rPr lang="ru-RU" sz="4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ctr">
              <a:defRPr/>
            </a:pPr>
            <a:r>
              <a:rPr lang="ru-RU" sz="4400" b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тиск</a:t>
            </a:r>
            <a:r>
              <a:rPr lang="ru-RU" sz="4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твердого </a:t>
            </a:r>
            <a:r>
              <a:rPr lang="ru-RU" sz="4400" b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тіла</a:t>
            </a:r>
            <a:r>
              <a:rPr lang="ru-RU" sz="4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kumimoji="0" lang="nl-NL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Button Color - Down"/>
          <p:cNvSpPr/>
          <p:nvPr/>
        </p:nvSpPr>
        <p:spPr>
          <a:xfrm>
            <a:off x="482516" y="4274236"/>
            <a:ext cx="13435740" cy="1434521"/>
          </a:xfrm>
          <a:prstGeom prst="rect">
            <a:avLst/>
          </a:prstGeom>
          <a:solidFill>
            <a:srgbClr val="C63102"/>
          </a:solidFill>
          <a:ln w="38100">
            <a:solidFill>
              <a:srgbClr val="C6310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4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Як </a:t>
            </a:r>
            <a:r>
              <a:rPr lang="ru-RU" sz="4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обчислити</a:t>
            </a:r>
            <a:r>
              <a:rPr lang="ru-RU" sz="4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ctr">
              <a:defRPr/>
            </a:pPr>
            <a:r>
              <a:rPr lang="ru-RU" sz="4400" b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гідростатичний</a:t>
            </a:r>
            <a:r>
              <a:rPr lang="ru-RU" sz="4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тиск</a:t>
            </a:r>
            <a:r>
              <a:rPr lang="ru-RU" sz="4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рідини</a:t>
            </a:r>
            <a:r>
              <a:rPr lang="ru-RU" sz="4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kumimoji="0" lang="nl-NL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" name="Групувати 1"/>
          <p:cNvGrpSpPr/>
          <p:nvPr/>
        </p:nvGrpSpPr>
        <p:grpSpPr>
          <a:xfrm>
            <a:off x="21967" y="7126573"/>
            <a:ext cx="964109" cy="964109"/>
            <a:chOff x="2781125" y="6672160"/>
            <a:chExt cx="1101146" cy="1101146"/>
          </a:xfrm>
        </p:grpSpPr>
        <p:grpSp>
          <p:nvGrpSpPr>
            <p:cNvPr id="21" name="Action Button - Hover"/>
            <p:cNvGrpSpPr/>
            <p:nvPr/>
          </p:nvGrpSpPr>
          <p:grpSpPr>
            <a:xfrm>
              <a:off x="2781125" y="6672160"/>
              <a:ext cx="1101146" cy="1101146"/>
              <a:chOff x="8872710" y="5297835"/>
              <a:chExt cx="1872000" cy="1872000"/>
            </a:xfrm>
          </p:grpSpPr>
          <p:sp>
            <p:nvSpPr>
              <p:cNvPr id="22" name="Oval 69"/>
              <p:cNvSpPr/>
              <p:nvPr/>
            </p:nvSpPr>
            <p:spPr>
              <a:xfrm>
                <a:off x="8872710" y="5297835"/>
                <a:ext cx="1872000" cy="187200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4" name="Actionbutton - Hover"/>
              <p:cNvSpPr/>
              <p:nvPr/>
            </p:nvSpPr>
            <p:spPr>
              <a:xfrm>
                <a:off x="9030790" y="5455915"/>
                <a:ext cx="1555840" cy="155584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38100">
                <a:solidFill>
                  <a:schemeClr val="accent4">
                    <a:lumMod val="75000"/>
                  </a:schemeClr>
                </a:solidFill>
              </a:ln>
              <a:effectLst>
                <a:outerShdw blurRad="101600" dist="12700" dir="4800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2511">
                  <a:solidFill>
                    <a:schemeClr val="bg1"/>
                  </a:solidFill>
                  <a:latin typeface="Roboto"/>
                </a:endParaRPr>
              </a:p>
            </p:txBody>
          </p:sp>
        </p:grpSp>
        <p:pic>
          <p:nvPicPr>
            <p:cNvPr id="28" name="Picture 1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893361" y="6808958"/>
              <a:ext cx="827550" cy="8275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5939514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3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60020" y="-37999"/>
            <a:ext cx="14721839" cy="98079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97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51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20" y="96760"/>
            <a:ext cx="631205" cy="63120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68065" y="-37999"/>
            <a:ext cx="12764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uk-UA" sz="5400" b="1" dirty="0">
                <a:solidFill>
                  <a:prstClr val="white"/>
                </a:solidFill>
              </a:rPr>
              <a:t>Запитання для фронтального опитування</a:t>
            </a:r>
          </a:p>
        </p:txBody>
      </p:sp>
      <p:grpSp>
        <p:nvGrpSpPr>
          <p:cNvPr id="4" name="Групувати 3"/>
          <p:cNvGrpSpPr/>
          <p:nvPr/>
        </p:nvGrpSpPr>
        <p:grpSpPr>
          <a:xfrm>
            <a:off x="13454700" y="7144558"/>
            <a:ext cx="928138" cy="928138"/>
            <a:chOff x="6448951" y="6769763"/>
            <a:chExt cx="1101146" cy="1101146"/>
          </a:xfrm>
        </p:grpSpPr>
        <p:grpSp>
          <p:nvGrpSpPr>
            <p:cNvPr id="25" name="Action Button - Hover"/>
            <p:cNvGrpSpPr/>
            <p:nvPr/>
          </p:nvGrpSpPr>
          <p:grpSpPr>
            <a:xfrm>
              <a:off x="6448951" y="6769763"/>
              <a:ext cx="1101146" cy="1101146"/>
              <a:chOff x="8872710" y="5297835"/>
              <a:chExt cx="1872000" cy="1872000"/>
            </a:xfrm>
          </p:grpSpPr>
          <p:sp>
            <p:nvSpPr>
              <p:cNvPr id="26" name="Oval 69"/>
              <p:cNvSpPr/>
              <p:nvPr/>
            </p:nvSpPr>
            <p:spPr>
              <a:xfrm>
                <a:off x="8872710" y="5297835"/>
                <a:ext cx="1872000" cy="187200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7" name="Actionbutton - Hover"/>
              <p:cNvSpPr/>
              <p:nvPr/>
            </p:nvSpPr>
            <p:spPr>
              <a:xfrm>
                <a:off x="9030790" y="5455915"/>
                <a:ext cx="1555840" cy="155584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38100">
                <a:solidFill>
                  <a:schemeClr val="accent4">
                    <a:lumMod val="75000"/>
                  </a:schemeClr>
                </a:solidFill>
              </a:ln>
              <a:effectLst>
                <a:outerShdw blurRad="101600" dist="12700" dir="4800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2511">
                  <a:solidFill>
                    <a:schemeClr val="bg1"/>
                  </a:solidFill>
                  <a:latin typeface="Roboto"/>
                </a:endParaRPr>
              </a:p>
            </p:txBody>
          </p:sp>
        </p:grpSp>
        <p:pic>
          <p:nvPicPr>
            <p:cNvPr id="15" name="Picture 14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3116" y="6921825"/>
              <a:ext cx="827550" cy="827550"/>
            </a:xfrm>
            <a:prstGeom prst="rect">
              <a:avLst/>
            </a:prstGeom>
          </p:spPr>
        </p:pic>
      </p:grpSp>
      <p:sp>
        <p:nvSpPr>
          <p:cNvPr id="23" name="Button Color - Down"/>
          <p:cNvSpPr/>
          <p:nvPr/>
        </p:nvSpPr>
        <p:spPr>
          <a:xfrm>
            <a:off x="482516" y="1862643"/>
            <a:ext cx="13435740" cy="1491741"/>
          </a:xfrm>
          <a:prstGeom prst="rect">
            <a:avLst/>
          </a:prstGeom>
          <a:solidFill>
            <a:schemeClr val="accent4">
              <a:lumMod val="50000"/>
            </a:schemeClr>
          </a:solidFill>
          <a:ln w="38100">
            <a:solidFill>
              <a:schemeClr val="accent4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4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можна</a:t>
            </a:r>
            <a:r>
              <a:rPr lang="ru-RU" sz="4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сказати</a:t>
            </a:r>
            <a:r>
              <a:rPr lang="ru-RU" sz="4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про </a:t>
            </a:r>
            <a:r>
              <a:rPr lang="ru-RU" sz="4400" b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рівні</a:t>
            </a:r>
            <a:r>
              <a:rPr lang="ru-RU" sz="4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різнорідних</a:t>
            </a:r>
            <a:r>
              <a:rPr lang="ru-RU" sz="4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рідин</a:t>
            </a:r>
            <a:r>
              <a:rPr lang="ru-RU" sz="4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налитих</a:t>
            </a:r>
            <a:r>
              <a:rPr lang="ru-RU" sz="4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у </a:t>
            </a:r>
            <a:r>
              <a:rPr lang="ru-RU" sz="4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сполучені</a:t>
            </a:r>
            <a:r>
              <a:rPr lang="ru-RU" sz="4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посудини</a:t>
            </a:r>
            <a:r>
              <a:rPr lang="ru-RU" sz="4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</a:t>
            </a:r>
            <a:endParaRPr kumimoji="0" lang="nl-NL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" name="Button Color - Down"/>
          <p:cNvSpPr/>
          <p:nvPr/>
        </p:nvSpPr>
        <p:spPr>
          <a:xfrm>
            <a:off x="482516" y="4274236"/>
            <a:ext cx="13435740" cy="1434521"/>
          </a:xfrm>
          <a:prstGeom prst="rect">
            <a:avLst/>
          </a:prstGeom>
          <a:solidFill>
            <a:srgbClr val="C63102"/>
          </a:solidFill>
          <a:ln w="38100">
            <a:solidFill>
              <a:srgbClr val="C6310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4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Сформулюйте</a:t>
            </a:r>
            <a:r>
              <a:rPr lang="ru-RU" sz="4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умову</a:t>
            </a:r>
            <a:r>
              <a:rPr lang="ru-RU" sz="4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рівноваги</a:t>
            </a:r>
            <a:r>
              <a:rPr lang="ru-RU" sz="4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поршнів</a:t>
            </a:r>
            <a:r>
              <a:rPr lang="ru-RU" sz="4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гідравлічної</a:t>
            </a:r>
            <a:r>
              <a:rPr lang="ru-RU" sz="4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машини</a:t>
            </a:r>
            <a:r>
              <a:rPr lang="en-US" sz="4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kumimoji="0" lang="nl-NL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" name="Групувати 1"/>
          <p:cNvGrpSpPr/>
          <p:nvPr/>
        </p:nvGrpSpPr>
        <p:grpSpPr>
          <a:xfrm>
            <a:off x="21967" y="7126573"/>
            <a:ext cx="964109" cy="964109"/>
            <a:chOff x="2781125" y="6672160"/>
            <a:chExt cx="1101146" cy="1101146"/>
          </a:xfrm>
        </p:grpSpPr>
        <p:grpSp>
          <p:nvGrpSpPr>
            <p:cNvPr id="21" name="Action Button - Hover"/>
            <p:cNvGrpSpPr/>
            <p:nvPr/>
          </p:nvGrpSpPr>
          <p:grpSpPr>
            <a:xfrm>
              <a:off x="2781125" y="6672160"/>
              <a:ext cx="1101146" cy="1101146"/>
              <a:chOff x="8872710" y="5297835"/>
              <a:chExt cx="1872000" cy="1872000"/>
            </a:xfrm>
          </p:grpSpPr>
          <p:sp>
            <p:nvSpPr>
              <p:cNvPr id="22" name="Oval 69"/>
              <p:cNvSpPr/>
              <p:nvPr/>
            </p:nvSpPr>
            <p:spPr>
              <a:xfrm>
                <a:off x="8872710" y="5297835"/>
                <a:ext cx="1872000" cy="187200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4" name="Actionbutton - Hover"/>
              <p:cNvSpPr/>
              <p:nvPr/>
            </p:nvSpPr>
            <p:spPr>
              <a:xfrm>
                <a:off x="9030790" y="5455915"/>
                <a:ext cx="1555840" cy="155584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38100">
                <a:solidFill>
                  <a:schemeClr val="accent4">
                    <a:lumMod val="75000"/>
                  </a:schemeClr>
                </a:solidFill>
              </a:ln>
              <a:effectLst>
                <a:outerShdw blurRad="101600" dist="12700" dir="4800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sz="2511">
                  <a:solidFill>
                    <a:schemeClr val="bg1"/>
                  </a:solidFill>
                  <a:latin typeface="Roboto"/>
                </a:endParaRPr>
              </a:p>
            </p:txBody>
          </p:sp>
        </p:grpSp>
        <p:pic>
          <p:nvPicPr>
            <p:cNvPr id="28" name="Picture 1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893361" y="6808958"/>
              <a:ext cx="827550" cy="8275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43247587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3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jaguar.travel/assets/images/resources/29/28401bb44674a6d93d538a740117815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49" r="21616"/>
          <a:stretch/>
        </p:blipFill>
        <p:spPr bwMode="auto">
          <a:xfrm>
            <a:off x="9888895" y="1543126"/>
            <a:ext cx="4060089" cy="62471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-160020" y="-37999"/>
            <a:ext cx="14721839" cy="98079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97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51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20" y="96760"/>
            <a:ext cx="631205" cy="63120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68065" y="-37999"/>
            <a:ext cx="12764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5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Розв’язування задач</a:t>
            </a:r>
          </a:p>
        </p:txBody>
      </p:sp>
      <p:sp>
        <p:nvSpPr>
          <p:cNvPr id="18" name="Button Color - Down"/>
          <p:cNvSpPr/>
          <p:nvPr/>
        </p:nvSpPr>
        <p:spPr>
          <a:xfrm>
            <a:off x="482516" y="1306286"/>
            <a:ext cx="9027244" cy="6663971"/>
          </a:xfrm>
          <a:prstGeom prst="rect">
            <a:avLst/>
          </a:prstGeom>
          <a:solidFill>
            <a:schemeClr val="accent4">
              <a:lumMod val="50000"/>
            </a:schemeClr>
          </a:solidFill>
          <a:ln w="38100">
            <a:solidFill>
              <a:schemeClr val="accent4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На початку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підняття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повітряної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кулі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виміряли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атмосферний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тиск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Виявилося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він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становить </a:t>
            </a:r>
            <a:r>
              <a:rPr lang="ru-RU" sz="4400" b="1" kern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756 мм рт. ст. 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Коли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вимірювання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повторили,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тиск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дорівнював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740 мм рт. ст. 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яку (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приблизно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висоту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піднялася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повітряна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куля?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0" name="Групувати 19"/>
          <p:cNvGrpSpPr/>
          <p:nvPr/>
        </p:nvGrpSpPr>
        <p:grpSpPr>
          <a:xfrm>
            <a:off x="21967" y="7126573"/>
            <a:ext cx="964109" cy="964109"/>
            <a:chOff x="2781125" y="6672160"/>
            <a:chExt cx="1101146" cy="1101146"/>
          </a:xfrm>
        </p:grpSpPr>
        <p:grpSp>
          <p:nvGrpSpPr>
            <p:cNvPr id="21" name="Action Button - Hover"/>
            <p:cNvGrpSpPr/>
            <p:nvPr/>
          </p:nvGrpSpPr>
          <p:grpSpPr>
            <a:xfrm>
              <a:off x="2781125" y="6672160"/>
              <a:ext cx="1101146" cy="1101146"/>
              <a:chOff x="8872710" y="5297835"/>
              <a:chExt cx="1872000" cy="1872000"/>
            </a:xfrm>
          </p:grpSpPr>
          <p:sp>
            <p:nvSpPr>
              <p:cNvPr id="23" name="Oval 69"/>
              <p:cNvSpPr/>
              <p:nvPr/>
            </p:nvSpPr>
            <p:spPr>
              <a:xfrm>
                <a:off x="8872710" y="5297835"/>
                <a:ext cx="1872000" cy="187200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" name="Actionbutton - Hover"/>
              <p:cNvSpPr/>
              <p:nvPr/>
            </p:nvSpPr>
            <p:spPr>
              <a:xfrm>
                <a:off x="9030790" y="5455915"/>
                <a:ext cx="1555840" cy="155584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38100">
                <a:solidFill>
                  <a:schemeClr val="accent4">
                    <a:lumMod val="75000"/>
                  </a:schemeClr>
                </a:solidFill>
              </a:ln>
              <a:effectLst>
                <a:outerShdw blurRad="101600" dist="12700" dir="4800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2511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"/>
                </a:endParaRPr>
              </a:p>
            </p:txBody>
          </p:sp>
        </p:grpSp>
        <p:pic>
          <p:nvPicPr>
            <p:cNvPr id="22" name="Picture 1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893361" y="6808958"/>
              <a:ext cx="827550" cy="827550"/>
            </a:xfrm>
            <a:prstGeom prst="rect">
              <a:avLst/>
            </a:prstGeom>
          </p:spPr>
        </p:pic>
      </p:grpSp>
      <p:grpSp>
        <p:nvGrpSpPr>
          <p:cNvPr id="25" name="Групувати 24"/>
          <p:cNvGrpSpPr/>
          <p:nvPr/>
        </p:nvGrpSpPr>
        <p:grpSpPr>
          <a:xfrm>
            <a:off x="13454700" y="7144558"/>
            <a:ext cx="928138" cy="928138"/>
            <a:chOff x="6448951" y="6769763"/>
            <a:chExt cx="1101146" cy="1101146"/>
          </a:xfrm>
        </p:grpSpPr>
        <p:grpSp>
          <p:nvGrpSpPr>
            <p:cNvPr id="26" name="Action Button - Hover"/>
            <p:cNvGrpSpPr/>
            <p:nvPr/>
          </p:nvGrpSpPr>
          <p:grpSpPr>
            <a:xfrm>
              <a:off x="6448951" y="6769763"/>
              <a:ext cx="1101146" cy="1101146"/>
              <a:chOff x="8872710" y="5297835"/>
              <a:chExt cx="1872000" cy="1872000"/>
            </a:xfrm>
          </p:grpSpPr>
          <p:sp>
            <p:nvSpPr>
              <p:cNvPr id="28" name="Oval 69"/>
              <p:cNvSpPr/>
              <p:nvPr/>
            </p:nvSpPr>
            <p:spPr>
              <a:xfrm>
                <a:off x="8872710" y="5297835"/>
                <a:ext cx="1872000" cy="187200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" name="Actionbutton - Hover"/>
              <p:cNvSpPr/>
              <p:nvPr/>
            </p:nvSpPr>
            <p:spPr>
              <a:xfrm>
                <a:off x="9030790" y="5455915"/>
                <a:ext cx="1555840" cy="155584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38100">
                <a:solidFill>
                  <a:schemeClr val="accent4">
                    <a:lumMod val="75000"/>
                  </a:schemeClr>
                </a:solidFill>
              </a:ln>
              <a:effectLst>
                <a:outerShdw blurRad="101600" dist="12700" dir="4800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2511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"/>
                </a:endParaRPr>
              </a:p>
            </p:txBody>
          </p:sp>
        </p:grpSp>
        <p:pic>
          <p:nvPicPr>
            <p:cNvPr id="27" name="Picture 14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3116" y="6921825"/>
              <a:ext cx="827550" cy="827550"/>
            </a:xfrm>
            <a:prstGeom prst="rect">
              <a:avLst/>
            </a:prstGeom>
          </p:spPr>
        </p:pic>
      </p:grp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860008" y="2032059"/>
            <a:ext cx="3322510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619761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73918" y="1306286"/>
            <a:ext cx="4539626" cy="640311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-160020" y="-37999"/>
            <a:ext cx="14721839" cy="98079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97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51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20" y="96760"/>
            <a:ext cx="631205" cy="63120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68065" y="-37999"/>
            <a:ext cx="12764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5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Розв’язування задач</a:t>
            </a:r>
          </a:p>
        </p:txBody>
      </p:sp>
      <p:sp>
        <p:nvSpPr>
          <p:cNvPr id="18" name="Button Color - Down"/>
          <p:cNvSpPr/>
          <p:nvPr/>
        </p:nvSpPr>
        <p:spPr>
          <a:xfrm>
            <a:off x="482515" y="1306286"/>
            <a:ext cx="8530855" cy="6663971"/>
          </a:xfrm>
          <a:prstGeom prst="rect">
            <a:avLst/>
          </a:prstGeom>
          <a:solidFill>
            <a:schemeClr val="accent4">
              <a:lumMod val="50000"/>
            </a:schemeClr>
          </a:solidFill>
          <a:ln w="38100">
            <a:solidFill>
              <a:schemeClr val="accent4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Вантаж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якої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маси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можна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підняти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за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допомогою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гідравлічного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домкрата,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площі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поршнів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якого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дорівнюють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lvl="0" algn="ctr" defTabSz="914400"/>
            <a:r>
              <a:rPr lang="ru-RU" sz="4400" b="1" kern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1,2 </a:t>
            </a:r>
            <a:r>
              <a:rPr lang="uk-UA" sz="4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см</a:t>
            </a:r>
            <a:r>
              <a:rPr lang="uk-UA" sz="4400" b="1" baseline="30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і </a:t>
            </a:r>
            <a:r>
              <a:rPr lang="ru-RU" sz="4400" b="1" kern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1440 </a:t>
            </a:r>
            <a:r>
              <a:rPr lang="uk-UA" sz="44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см</a:t>
            </a:r>
            <a:r>
              <a:rPr lang="uk-UA" sz="4400" b="1" baseline="30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якщо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сила,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що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діє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малий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поршень домкрата,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може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досягати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1000 Н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Тертя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не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враховувати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0" name="Групувати 19"/>
          <p:cNvGrpSpPr/>
          <p:nvPr/>
        </p:nvGrpSpPr>
        <p:grpSpPr>
          <a:xfrm>
            <a:off x="21967" y="7126573"/>
            <a:ext cx="964109" cy="964109"/>
            <a:chOff x="2781125" y="6672160"/>
            <a:chExt cx="1101146" cy="1101146"/>
          </a:xfrm>
        </p:grpSpPr>
        <p:grpSp>
          <p:nvGrpSpPr>
            <p:cNvPr id="21" name="Action Button - Hover"/>
            <p:cNvGrpSpPr/>
            <p:nvPr/>
          </p:nvGrpSpPr>
          <p:grpSpPr>
            <a:xfrm>
              <a:off x="2781125" y="6672160"/>
              <a:ext cx="1101146" cy="1101146"/>
              <a:chOff x="8872710" y="5297835"/>
              <a:chExt cx="1872000" cy="1872000"/>
            </a:xfrm>
          </p:grpSpPr>
          <p:sp>
            <p:nvSpPr>
              <p:cNvPr id="23" name="Oval 69"/>
              <p:cNvSpPr/>
              <p:nvPr/>
            </p:nvSpPr>
            <p:spPr>
              <a:xfrm>
                <a:off x="8872710" y="5297835"/>
                <a:ext cx="1872000" cy="187200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" name="Actionbutton - Hover"/>
              <p:cNvSpPr/>
              <p:nvPr/>
            </p:nvSpPr>
            <p:spPr>
              <a:xfrm>
                <a:off x="9030790" y="5455915"/>
                <a:ext cx="1555840" cy="155584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38100">
                <a:solidFill>
                  <a:schemeClr val="accent4">
                    <a:lumMod val="75000"/>
                  </a:schemeClr>
                </a:solidFill>
              </a:ln>
              <a:effectLst>
                <a:outerShdw blurRad="101600" dist="12700" dir="4800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2511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"/>
                </a:endParaRPr>
              </a:p>
            </p:txBody>
          </p:sp>
        </p:grpSp>
        <p:pic>
          <p:nvPicPr>
            <p:cNvPr id="22" name="Picture 1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893361" y="6808958"/>
              <a:ext cx="827550" cy="827550"/>
            </a:xfrm>
            <a:prstGeom prst="rect">
              <a:avLst/>
            </a:prstGeom>
          </p:spPr>
        </p:pic>
      </p:grpSp>
      <p:grpSp>
        <p:nvGrpSpPr>
          <p:cNvPr id="25" name="Групувати 24"/>
          <p:cNvGrpSpPr/>
          <p:nvPr/>
        </p:nvGrpSpPr>
        <p:grpSpPr>
          <a:xfrm>
            <a:off x="13454700" y="7144558"/>
            <a:ext cx="928138" cy="928138"/>
            <a:chOff x="6448951" y="6769763"/>
            <a:chExt cx="1101146" cy="1101146"/>
          </a:xfrm>
        </p:grpSpPr>
        <p:grpSp>
          <p:nvGrpSpPr>
            <p:cNvPr id="26" name="Action Button - Hover"/>
            <p:cNvGrpSpPr/>
            <p:nvPr/>
          </p:nvGrpSpPr>
          <p:grpSpPr>
            <a:xfrm>
              <a:off x="6448951" y="6769763"/>
              <a:ext cx="1101146" cy="1101146"/>
              <a:chOff x="8872710" y="5297835"/>
              <a:chExt cx="1872000" cy="1872000"/>
            </a:xfrm>
          </p:grpSpPr>
          <p:sp>
            <p:nvSpPr>
              <p:cNvPr id="28" name="Oval 69"/>
              <p:cNvSpPr/>
              <p:nvPr/>
            </p:nvSpPr>
            <p:spPr>
              <a:xfrm>
                <a:off x="8872710" y="5297835"/>
                <a:ext cx="1872000" cy="187200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" name="Actionbutton - Hover"/>
              <p:cNvSpPr/>
              <p:nvPr/>
            </p:nvSpPr>
            <p:spPr>
              <a:xfrm>
                <a:off x="9030790" y="5455915"/>
                <a:ext cx="1555840" cy="155584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38100">
                <a:solidFill>
                  <a:schemeClr val="accent4">
                    <a:lumMod val="75000"/>
                  </a:schemeClr>
                </a:solidFill>
              </a:ln>
              <a:effectLst>
                <a:outerShdw blurRad="101600" dist="12700" dir="4800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2511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"/>
                </a:endParaRPr>
              </a:p>
            </p:txBody>
          </p:sp>
        </p:grpSp>
        <p:pic>
          <p:nvPicPr>
            <p:cNvPr id="27" name="Picture 14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3116" y="6921825"/>
              <a:ext cx="827550" cy="827550"/>
            </a:xfrm>
            <a:prstGeom prst="rect">
              <a:avLst/>
            </a:prstGeom>
          </p:spPr>
        </p:pic>
      </p:grp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860008" y="2032059"/>
            <a:ext cx="3322510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324991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60020" y="-37999"/>
            <a:ext cx="14721839" cy="98079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97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51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20" y="96760"/>
            <a:ext cx="631205" cy="63120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68065" y="-37999"/>
            <a:ext cx="12764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5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Розв’язування задач</a:t>
            </a:r>
          </a:p>
        </p:txBody>
      </p:sp>
      <p:sp>
        <p:nvSpPr>
          <p:cNvPr id="18" name="Button Color - Down"/>
          <p:cNvSpPr/>
          <p:nvPr/>
        </p:nvSpPr>
        <p:spPr>
          <a:xfrm>
            <a:off x="482515" y="1306286"/>
            <a:ext cx="6310171" cy="6663971"/>
          </a:xfrm>
          <a:prstGeom prst="rect">
            <a:avLst/>
          </a:prstGeom>
          <a:solidFill>
            <a:schemeClr val="accent4">
              <a:lumMod val="50000"/>
            </a:schemeClr>
          </a:solidFill>
          <a:ln w="38100">
            <a:solidFill>
              <a:schemeClr val="accent4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У праве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коліно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заповнених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водою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сполучених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посудин долили шар </a:t>
            </a:r>
            <a:r>
              <a:rPr lang="ru-RU" sz="4400" b="1" kern="0" dirty="0" err="1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гасу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висотою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 см. 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скільки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відрізняються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рівні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рідин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у посудинах?</a:t>
            </a:r>
            <a:endParaRPr kumimoji="0" lang="ru-RU" sz="44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0" name="Групувати 19"/>
          <p:cNvGrpSpPr/>
          <p:nvPr/>
        </p:nvGrpSpPr>
        <p:grpSpPr>
          <a:xfrm>
            <a:off x="21967" y="7126573"/>
            <a:ext cx="964109" cy="964109"/>
            <a:chOff x="2781125" y="6672160"/>
            <a:chExt cx="1101146" cy="1101146"/>
          </a:xfrm>
        </p:grpSpPr>
        <p:grpSp>
          <p:nvGrpSpPr>
            <p:cNvPr id="21" name="Action Button - Hover"/>
            <p:cNvGrpSpPr/>
            <p:nvPr/>
          </p:nvGrpSpPr>
          <p:grpSpPr>
            <a:xfrm>
              <a:off x="2781125" y="6672160"/>
              <a:ext cx="1101146" cy="1101146"/>
              <a:chOff x="8872710" y="5297835"/>
              <a:chExt cx="1872000" cy="1872000"/>
            </a:xfrm>
          </p:grpSpPr>
          <p:sp>
            <p:nvSpPr>
              <p:cNvPr id="23" name="Oval 69"/>
              <p:cNvSpPr/>
              <p:nvPr/>
            </p:nvSpPr>
            <p:spPr>
              <a:xfrm>
                <a:off x="8872710" y="5297835"/>
                <a:ext cx="1872000" cy="187200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" name="Actionbutton - Hover"/>
              <p:cNvSpPr/>
              <p:nvPr/>
            </p:nvSpPr>
            <p:spPr>
              <a:xfrm>
                <a:off x="9030790" y="5455915"/>
                <a:ext cx="1555840" cy="155584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38100">
                <a:solidFill>
                  <a:schemeClr val="accent4">
                    <a:lumMod val="75000"/>
                  </a:schemeClr>
                </a:solidFill>
              </a:ln>
              <a:effectLst>
                <a:outerShdw blurRad="101600" dist="12700" dir="4800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2511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"/>
                </a:endParaRPr>
              </a:p>
            </p:txBody>
          </p:sp>
        </p:grpSp>
        <p:pic>
          <p:nvPicPr>
            <p:cNvPr id="22" name="Picture 1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893361" y="6808958"/>
              <a:ext cx="827550" cy="827550"/>
            </a:xfrm>
            <a:prstGeom prst="rect">
              <a:avLst/>
            </a:prstGeom>
          </p:spPr>
        </p:pic>
      </p:grpSp>
      <p:grpSp>
        <p:nvGrpSpPr>
          <p:cNvPr id="25" name="Групувати 24"/>
          <p:cNvGrpSpPr/>
          <p:nvPr/>
        </p:nvGrpSpPr>
        <p:grpSpPr>
          <a:xfrm>
            <a:off x="13454700" y="7144558"/>
            <a:ext cx="928138" cy="928138"/>
            <a:chOff x="6448951" y="6769763"/>
            <a:chExt cx="1101146" cy="1101146"/>
          </a:xfrm>
        </p:grpSpPr>
        <p:grpSp>
          <p:nvGrpSpPr>
            <p:cNvPr id="26" name="Action Button - Hover"/>
            <p:cNvGrpSpPr/>
            <p:nvPr/>
          </p:nvGrpSpPr>
          <p:grpSpPr>
            <a:xfrm>
              <a:off x="6448951" y="6769763"/>
              <a:ext cx="1101146" cy="1101146"/>
              <a:chOff x="8872710" y="5297835"/>
              <a:chExt cx="1872000" cy="1872000"/>
            </a:xfrm>
          </p:grpSpPr>
          <p:sp>
            <p:nvSpPr>
              <p:cNvPr id="28" name="Oval 69"/>
              <p:cNvSpPr/>
              <p:nvPr/>
            </p:nvSpPr>
            <p:spPr>
              <a:xfrm>
                <a:off x="8872710" y="5297835"/>
                <a:ext cx="1872000" cy="187200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" name="Actionbutton - Hover"/>
              <p:cNvSpPr/>
              <p:nvPr/>
            </p:nvSpPr>
            <p:spPr>
              <a:xfrm>
                <a:off x="9030790" y="5455915"/>
                <a:ext cx="1555840" cy="155584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38100">
                <a:solidFill>
                  <a:schemeClr val="accent4">
                    <a:lumMod val="75000"/>
                  </a:schemeClr>
                </a:solidFill>
              </a:ln>
              <a:effectLst>
                <a:outerShdw blurRad="101600" dist="12700" dir="4800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2511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"/>
                </a:endParaRPr>
              </a:p>
            </p:txBody>
          </p:sp>
        </p:grpSp>
        <p:pic>
          <p:nvPicPr>
            <p:cNvPr id="27" name="Picture 14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3116" y="6921825"/>
              <a:ext cx="827550" cy="827550"/>
            </a:xfrm>
            <a:prstGeom prst="rect">
              <a:avLst/>
            </a:prstGeom>
          </p:spPr>
        </p:pic>
      </p:grp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860008" y="2032059"/>
            <a:ext cx="3322510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9" name="Рисунок 1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234" y="1355299"/>
            <a:ext cx="6060187" cy="64451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1811124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'є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2712762"/>
              </p:ext>
            </p:extLst>
          </p:nvPr>
        </p:nvGraphicFramePr>
        <p:xfrm>
          <a:off x="7550097" y="1306286"/>
          <a:ext cx="6458026" cy="6522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Точковий рисунок" r:id="rId3" imgW="5315692" imgH="5353797" progId="Paint.Picture">
                  <p:embed/>
                </p:oleObj>
              </mc:Choice>
              <mc:Fallback>
                <p:oleObj name="Точковий рисунок" r:id="rId3" imgW="5315692" imgH="5353797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0097" y="1306286"/>
                        <a:ext cx="6458026" cy="65221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-160020" y="-37999"/>
            <a:ext cx="14721839" cy="98079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97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251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20" y="96760"/>
            <a:ext cx="631205" cy="63120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68065" y="-37999"/>
            <a:ext cx="12764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5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Розв’язування задач</a:t>
            </a:r>
          </a:p>
        </p:txBody>
      </p:sp>
      <p:sp>
        <p:nvSpPr>
          <p:cNvPr id="18" name="Button Color - Down"/>
          <p:cNvSpPr/>
          <p:nvPr/>
        </p:nvSpPr>
        <p:spPr>
          <a:xfrm>
            <a:off x="482514" y="1306286"/>
            <a:ext cx="6362423" cy="6270171"/>
          </a:xfrm>
          <a:prstGeom prst="rect">
            <a:avLst/>
          </a:prstGeom>
          <a:solidFill>
            <a:schemeClr val="accent4">
              <a:lumMod val="50000"/>
            </a:schemeClr>
          </a:solidFill>
          <a:ln w="38100">
            <a:solidFill>
              <a:schemeClr val="accent4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914400"/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У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рідинному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манометрі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міститься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ртуть 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(див. рисунок).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Визначте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тиск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газу в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посудині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якщо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атмосферний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тиск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4400" b="1" kern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дорівнює</a:t>
            </a:r>
            <a:r>
              <a:rPr lang="ru-RU" sz="4400" b="1" kern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lvl="0" algn="ctr" defTabSz="914400"/>
            <a:r>
              <a:rPr lang="ru-RU" sz="4400" b="1" kern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720 мм рт. ст.</a:t>
            </a:r>
          </a:p>
        </p:txBody>
      </p:sp>
      <p:grpSp>
        <p:nvGrpSpPr>
          <p:cNvPr id="20" name="Групувати 19"/>
          <p:cNvGrpSpPr/>
          <p:nvPr/>
        </p:nvGrpSpPr>
        <p:grpSpPr>
          <a:xfrm>
            <a:off x="21967" y="7126573"/>
            <a:ext cx="964109" cy="964109"/>
            <a:chOff x="2781125" y="6672160"/>
            <a:chExt cx="1101146" cy="1101146"/>
          </a:xfrm>
        </p:grpSpPr>
        <p:grpSp>
          <p:nvGrpSpPr>
            <p:cNvPr id="21" name="Action Button - Hover"/>
            <p:cNvGrpSpPr/>
            <p:nvPr/>
          </p:nvGrpSpPr>
          <p:grpSpPr>
            <a:xfrm>
              <a:off x="2781125" y="6672160"/>
              <a:ext cx="1101146" cy="1101146"/>
              <a:chOff x="8872710" y="5297835"/>
              <a:chExt cx="1872000" cy="1872000"/>
            </a:xfrm>
          </p:grpSpPr>
          <p:sp>
            <p:nvSpPr>
              <p:cNvPr id="23" name="Oval 69"/>
              <p:cNvSpPr/>
              <p:nvPr/>
            </p:nvSpPr>
            <p:spPr>
              <a:xfrm>
                <a:off x="8872710" y="5297835"/>
                <a:ext cx="1872000" cy="187200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4" name="Actionbutton - Hover"/>
              <p:cNvSpPr/>
              <p:nvPr/>
            </p:nvSpPr>
            <p:spPr>
              <a:xfrm>
                <a:off x="9030790" y="5455915"/>
                <a:ext cx="1555840" cy="155584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38100">
                <a:solidFill>
                  <a:schemeClr val="accent4">
                    <a:lumMod val="75000"/>
                  </a:schemeClr>
                </a:solidFill>
              </a:ln>
              <a:effectLst>
                <a:outerShdw blurRad="101600" dist="12700" dir="4800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2511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"/>
                </a:endParaRPr>
              </a:p>
            </p:txBody>
          </p:sp>
        </p:grpSp>
        <p:pic>
          <p:nvPicPr>
            <p:cNvPr id="22" name="Picture 1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2893361" y="6808958"/>
              <a:ext cx="827550" cy="827550"/>
            </a:xfrm>
            <a:prstGeom prst="rect">
              <a:avLst/>
            </a:prstGeom>
          </p:spPr>
        </p:pic>
      </p:grpSp>
      <p:grpSp>
        <p:nvGrpSpPr>
          <p:cNvPr id="25" name="Групувати 24"/>
          <p:cNvGrpSpPr/>
          <p:nvPr/>
        </p:nvGrpSpPr>
        <p:grpSpPr>
          <a:xfrm>
            <a:off x="13454700" y="7144558"/>
            <a:ext cx="928138" cy="928138"/>
            <a:chOff x="6448951" y="6769763"/>
            <a:chExt cx="1101146" cy="1101146"/>
          </a:xfrm>
        </p:grpSpPr>
        <p:grpSp>
          <p:nvGrpSpPr>
            <p:cNvPr id="26" name="Action Button - Hover"/>
            <p:cNvGrpSpPr/>
            <p:nvPr/>
          </p:nvGrpSpPr>
          <p:grpSpPr>
            <a:xfrm>
              <a:off x="6448951" y="6769763"/>
              <a:ext cx="1101146" cy="1101146"/>
              <a:chOff x="8872710" y="5297835"/>
              <a:chExt cx="1872000" cy="1872000"/>
            </a:xfrm>
          </p:grpSpPr>
          <p:sp>
            <p:nvSpPr>
              <p:cNvPr id="28" name="Oval 69"/>
              <p:cNvSpPr/>
              <p:nvPr/>
            </p:nvSpPr>
            <p:spPr>
              <a:xfrm>
                <a:off x="8872710" y="5297835"/>
                <a:ext cx="1872000" cy="187200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" name="Actionbutton - Hover"/>
              <p:cNvSpPr/>
              <p:nvPr/>
            </p:nvSpPr>
            <p:spPr>
              <a:xfrm>
                <a:off x="9030790" y="5455915"/>
                <a:ext cx="1555840" cy="155584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 w="38100">
                <a:solidFill>
                  <a:schemeClr val="accent4">
                    <a:lumMod val="75000"/>
                  </a:schemeClr>
                </a:solidFill>
              </a:ln>
              <a:effectLst>
                <a:outerShdw blurRad="101600" dist="12700" dir="4800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2511" b="0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Roboto"/>
                </a:endParaRPr>
              </a:p>
            </p:txBody>
          </p:sp>
        </p:grpSp>
        <p:pic>
          <p:nvPicPr>
            <p:cNvPr id="27" name="Picture 14">
              <a:hlinkClick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3116" y="6921825"/>
              <a:ext cx="827550" cy="827550"/>
            </a:xfrm>
            <a:prstGeom prst="rect">
              <a:avLst/>
            </a:prstGeom>
          </p:spPr>
        </p:pic>
      </p:grp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860008" y="2032059"/>
            <a:ext cx="3322510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115964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78126" y="-551609"/>
            <a:ext cx="14685665" cy="489487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2511" dirty="0"/>
          </a:p>
        </p:txBody>
      </p:sp>
      <p:sp>
        <p:nvSpPr>
          <p:cNvPr id="7" name="Rectangle 53"/>
          <p:cNvSpPr/>
          <p:nvPr/>
        </p:nvSpPr>
        <p:spPr>
          <a:xfrm>
            <a:off x="2255521" y="848918"/>
            <a:ext cx="9845040" cy="27735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tangle 56"/>
          <p:cNvSpPr/>
          <p:nvPr/>
        </p:nvSpPr>
        <p:spPr>
          <a:xfrm>
            <a:off x="2255520" y="3622513"/>
            <a:ext cx="9845041" cy="4476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Button Color - Down"/>
          <p:cNvSpPr/>
          <p:nvPr/>
        </p:nvSpPr>
        <p:spPr>
          <a:xfrm>
            <a:off x="2842033" y="1171417"/>
            <a:ext cx="8845346" cy="2128600"/>
          </a:xfrm>
          <a:prstGeom prst="rect">
            <a:avLst/>
          </a:prstGeom>
          <a:solidFill>
            <a:srgbClr val="C63102"/>
          </a:solidFill>
          <a:ln w="38100">
            <a:solidFill>
              <a:srgbClr val="C6310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Домашнє завдання</a:t>
            </a:r>
            <a:endParaRPr lang="nl-NL" sz="4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Button Color - Down"/>
          <p:cNvSpPr/>
          <p:nvPr/>
        </p:nvSpPr>
        <p:spPr>
          <a:xfrm>
            <a:off x="1242729" y="3945013"/>
            <a:ext cx="12043954" cy="3361559"/>
          </a:xfrm>
          <a:prstGeom prst="rect">
            <a:avLst/>
          </a:prstGeom>
          <a:solidFill>
            <a:srgbClr val="C63102"/>
          </a:solidFill>
          <a:ln w="38100">
            <a:solidFill>
              <a:srgbClr val="C6310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Повторити § 26 та ст. 157-158, Вправа № 23 (7), № 26 (2, 6)</a:t>
            </a:r>
            <a:endParaRPr lang="ru-RU" sz="4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56440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44336"/>
      </a:accent1>
      <a:accent2>
        <a:srgbClr val="FF4081"/>
      </a:accent2>
      <a:accent3>
        <a:srgbClr val="3F51B5"/>
      </a:accent3>
      <a:accent4>
        <a:srgbClr val="2196F3"/>
      </a:accent4>
      <a:accent5>
        <a:srgbClr val="4CAF50"/>
      </a:accent5>
      <a:accent6>
        <a:srgbClr val="FFC10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3959</TotalTime>
  <Words>218</Words>
  <Application>Microsoft Office PowerPoint</Application>
  <PresentationFormat>Произвольный</PresentationFormat>
  <Paragraphs>24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Office Theme</vt:lpstr>
      <vt:lpstr>Точковий рисунок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Мартин Коноплянка</dc:creator>
  <cp:lastModifiedBy>Пользователь</cp:lastModifiedBy>
  <cp:revision>427</cp:revision>
  <dcterms:created xsi:type="dcterms:W3CDTF">2015-01-15T13:10:55Z</dcterms:created>
  <dcterms:modified xsi:type="dcterms:W3CDTF">2020-03-25T23:06:19Z</dcterms:modified>
</cp:coreProperties>
</file>