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875" r:id="rId3"/>
    <p:sldId id="908" r:id="rId4"/>
    <p:sldId id="909" r:id="rId5"/>
    <p:sldId id="910" r:id="rId6"/>
    <p:sldId id="911" r:id="rId7"/>
    <p:sldId id="914" r:id="rId8"/>
    <p:sldId id="915" r:id="rId9"/>
    <p:sldId id="917" r:id="rId10"/>
    <p:sldId id="918" r:id="rId11"/>
    <p:sldId id="919" r:id="rId12"/>
    <p:sldId id="920" r:id="rId13"/>
    <p:sldId id="921" r:id="rId14"/>
    <p:sldId id="922" r:id="rId15"/>
    <p:sldId id="925" r:id="rId16"/>
    <p:sldId id="926" r:id="rId17"/>
    <p:sldId id="927" r:id="rId18"/>
    <p:sldId id="861" r:id="rId19"/>
    <p:sldId id="643" r:id="rId20"/>
    <p:sldId id="644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2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91A"/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4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 algn="just"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команди руху та зміни вигляду в середовищі </a:t>
          </a:r>
          <a:r>
            <a:rPr lang="uk-UA" i="1" noProof="0" dirty="0" err="1"/>
            <a:t>Скретч</a:t>
          </a:r>
          <a:r>
            <a:rPr lang="uk-UA" i="1" noProof="0" dirty="0"/>
            <a:t>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/>
            <a:t>Ти дізнаєшся</a:t>
          </a:r>
          <a:endParaRPr lang="uk-UA" b="1" i="1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 algn="just"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у середовищі </a:t>
          </a:r>
          <a:r>
            <a:rPr lang="uk-UA" i="1" noProof="0" dirty="0" err="1">
              <a:solidFill>
                <a:schemeClr val="bg1"/>
              </a:solidFill>
            </a:rPr>
            <a:t>Скретч</a:t>
          </a:r>
          <a:r>
            <a:rPr lang="uk-UA" i="1" noProof="0" dirty="0">
              <a:solidFill>
                <a:schemeClr val="bg1"/>
              </a:solidFill>
            </a:rPr>
            <a:t> пов'язати дії різних об'єктів;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7CF04D24-EB5B-4C18-9CCA-D6D31C07D227}">
      <dgm:prSet/>
      <dgm:spPr/>
      <dgm:t>
        <a:bodyPr/>
        <a:lstStyle/>
        <a:p>
          <a:pPr algn="just"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записують умови в командах повторення та розгалуження.</a:t>
          </a:r>
        </a:p>
      </dgm:t>
    </dgm:pt>
    <dgm:pt modelId="{6184C7CF-26F7-4A09-A529-13F95CF033AD}" type="parTrans" cxnId="{05DA2E40-5813-45FC-80B0-404A27DC6C85}">
      <dgm:prSet/>
      <dgm:spPr/>
      <dgm:t>
        <a:bodyPr/>
        <a:lstStyle/>
        <a:p>
          <a:endParaRPr lang="uk-UA"/>
        </a:p>
      </dgm:t>
    </dgm:pt>
    <dgm:pt modelId="{E97413FA-6937-486D-89A6-7B735E2323A5}" type="sibTrans" cxnId="{05DA2E40-5813-45FC-80B0-404A27DC6C85}">
      <dgm:prSet/>
      <dgm:spPr/>
      <dgm:t>
        <a:bodyPr/>
        <a:lstStyle/>
        <a:p>
          <a:endParaRPr lang="uk-UA"/>
        </a:p>
      </dgm:t>
    </dgm:pt>
    <dgm:pt modelId="{01CE4A19-0A9B-4AA6-A394-F3A220FE3494}">
      <dgm:prSet/>
      <dgm:spPr/>
      <dgm:t>
        <a:bodyPr/>
        <a:lstStyle/>
        <a:p>
          <a:pPr algn="just"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у програмі використати значення властивостей об'єктів;</a:t>
          </a:r>
        </a:p>
      </dgm:t>
    </dgm:pt>
    <dgm:pt modelId="{9DFF9AF6-1767-405F-8F04-259BE2ADCEF1}" type="parTrans" cxnId="{08174DC2-5970-4D74-9524-2216A078903C}">
      <dgm:prSet/>
      <dgm:spPr/>
      <dgm:t>
        <a:bodyPr/>
        <a:lstStyle/>
        <a:p>
          <a:endParaRPr lang="uk-UA"/>
        </a:p>
      </dgm:t>
    </dgm:pt>
    <dgm:pt modelId="{C8E65E51-0F52-49E8-ADD4-0E9935144C58}" type="sibTrans" cxnId="{08174DC2-5970-4D74-9524-2216A078903C}">
      <dgm:prSet/>
      <dgm:spPr/>
      <dgm:t>
        <a:bodyPr/>
        <a:lstStyle/>
        <a:p>
          <a:endParaRPr lang="uk-UA"/>
        </a:p>
      </dgm:t>
    </dgm:pt>
    <dgm:pt modelId="{65109D97-FA19-4942-ACAF-A0A66C90ECEA}">
      <dgm:prSet/>
      <dgm:spPr/>
      <dgm:t>
        <a:bodyPr/>
        <a:lstStyle/>
        <a:p>
          <a:pPr algn="just"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відслідковувати час у програмі в середовищі </a:t>
          </a:r>
          <a:r>
            <a:rPr lang="uk-UA" i="1" noProof="0" dirty="0" err="1">
              <a:solidFill>
                <a:schemeClr val="bg1"/>
              </a:solidFill>
            </a:rPr>
            <a:t>Скретч</a:t>
          </a:r>
          <a:r>
            <a:rPr lang="uk-UA" i="1" noProof="0" dirty="0">
              <a:solidFill>
                <a:schemeClr val="bg1"/>
              </a:solidFill>
            </a:rPr>
            <a:t>.</a:t>
          </a:r>
        </a:p>
      </dgm:t>
    </dgm:pt>
    <dgm:pt modelId="{C20CD4A6-D773-4DC2-85B6-E0571562D2DC}" type="parTrans" cxnId="{88FE0720-5D9C-4925-B47F-CA63F01FAB15}">
      <dgm:prSet/>
      <dgm:spPr/>
      <dgm:t>
        <a:bodyPr/>
        <a:lstStyle/>
        <a:p>
          <a:endParaRPr lang="uk-UA"/>
        </a:p>
      </dgm:t>
    </dgm:pt>
    <dgm:pt modelId="{0E784B2A-0CFD-4725-BFE4-3CF4007A3CE1}" type="sibTrans" cxnId="{88FE0720-5D9C-4925-B47F-CA63F01FAB15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88FE0720-5D9C-4925-B47F-CA63F01FAB15}" srcId="{03BE68DC-2A40-40DE-8DA8-DFADED8E1DB4}" destId="{65109D97-FA19-4942-ACAF-A0A66C90ECEA}" srcOrd="2" destOrd="0" parTransId="{C20CD4A6-D773-4DC2-85B6-E0571562D2DC}" sibTransId="{0E784B2A-0CFD-4725-BFE4-3CF4007A3CE1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93629639-9F98-4033-ADEA-8F90F3F83304}" type="presOf" srcId="{01CE4A19-0A9B-4AA6-A394-F3A220FE3494}" destId="{FAB089FA-E62B-4CA2-81E6-4269C82BD344}" srcOrd="0" destOrd="1" presId="urn:microsoft.com/office/officeart/2005/8/layout/vList2"/>
    <dgm:cxn modelId="{05DA2E40-5813-45FC-80B0-404A27DC6C85}" srcId="{60CDE318-31FA-4F04-9607-291D96EE6197}" destId="{7CF04D24-EB5B-4C18-9CCA-D6D31C07D227}" srcOrd="1" destOrd="0" parTransId="{6184C7CF-26F7-4A09-A529-13F95CF033AD}" sibTransId="{E97413FA-6937-486D-89A6-7B735E2323A5}"/>
    <dgm:cxn modelId="{88837653-339D-4CB9-8BCE-E7E16A2EF243}" type="presOf" srcId="{7CF04D24-EB5B-4C18-9CCA-D6D31C07D227}" destId="{025CB6B8-CA2B-431B-8414-06FEB88A9357}" srcOrd="0" destOrd="1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08174DC2-5970-4D74-9524-2216A078903C}" srcId="{03BE68DC-2A40-40DE-8DA8-DFADED8E1DB4}" destId="{01CE4A19-0A9B-4AA6-A394-F3A220FE3494}" srcOrd="1" destOrd="0" parTransId="{9DFF9AF6-1767-405F-8F04-259BE2ADCEF1}" sibTransId="{C8E65E51-0F52-49E8-ADD4-0E9935144C58}"/>
    <dgm:cxn modelId="{B00E7BD3-B949-4A0C-8CE3-3EAC55758BFD}" type="presOf" srcId="{65109D97-FA19-4942-ACAF-A0A66C90ECEA}" destId="{FAB089FA-E62B-4CA2-81E6-4269C82BD344}" srcOrd="0" destOrd="2" presId="urn:microsoft.com/office/officeart/2005/8/layout/vList2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69428"/>
          <a:ext cx="12050141" cy="88744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i="1" kern="1200" dirty="0"/>
            <a:t>Пригадай</a:t>
          </a:r>
        </a:p>
      </dsp:txBody>
      <dsp:txXfrm>
        <a:off x="43321" y="112749"/>
        <a:ext cx="11963499" cy="800803"/>
      </dsp:txXfrm>
    </dsp:sp>
    <dsp:sp modelId="{025CB6B8-CA2B-431B-8414-06FEB88A9357}">
      <dsp:nvSpPr>
        <dsp:cNvPr id="0" name=""/>
        <dsp:cNvSpPr/>
      </dsp:nvSpPr>
      <dsp:spPr>
        <a:xfrm>
          <a:off x="0" y="982945"/>
          <a:ext cx="12050141" cy="1416915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6990" rIns="263144" bIns="46990" numCol="1" spcCol="1270" anchor="t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900" i="1" kern="1200" noProof="0" dirty="0"/>
            <a:t>команди руху та зміни вигляду в середовищі </a:t>
          </a:r>
          <a:r>
            <a:rPr lang="uk-UA" sz="2900" i="1" kern="1200" noProof="0" dirty="0" err="1"/>
            <a:t>Скретч</a:t>
          </a:r>
          <a:r>
            <a:rPr lang="uk-UA" sz="2900" i="1" kern="1200" noProof="0" dirty="0"/>
            <a:t>;</a:t>
          </a: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900" i="1" kern="1200" noProof="0" dirty="0"/>
            <a:t>як записують умови в командах повторення та розгалуження.</a:t>
          </a:r>
        </a:p>
      </dsp:txBody>
      <dsp:txXfrm>
        <a:off x="0" y="982945"/>
        <a:ext cx="12050141" cy="1416915"/>
      </dsp:txXfrm>
    </dsp:sp>
    <dsp:sp modelId="{79A6FD81-FCF4-4CE0-8871-588E983C05B5}">
      <dsp:nvSpPr>
        <dsp:cNvPr id="0" name=""/>
        <dsp:cNvSpPr/>
      </dsp:nvSpPr>
      <dsp:spPr>
        <a:xfrm>
          <a:off x="0" y="2399860"/>
          <a:ext cx="12050141" cy="887445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i="1" kern="1200"/>
            <a:t>Ти дізнаєшся</a:t>
          </a:r>
          <a:endParaRPr lang="uk-UA" sz="3700" b="1" i="1" kern="1200" dirty="0"/>
        </a:p>
      </dsp:txBody>
      <dsp:txXfrm>
        <a:off x="43321" y="2443181"/>
        <a:ext cx="11963499" cy="800803"/>
      </dsp:txXfrm>
    </dsp:sp>
    <dsp:sp modelId="{FAB089FA-E62B-4CA2-81E6-4269C82BD344}">
      <dsp:nvSpPr>
        <dsp:cNvPr id="0" name=""/>
        <dsp:cNvSpPr/>
      </dsp:nvSpPr>
      <dsp:spPr>
        <a:xfrm>
          <a:off x="0" y="3287305"/>
          <a:ext cx="12050141" cy="191475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6990" rIns="263144" bIns="46990" numCol="1" spcCol="1270" anchor="t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900" i="1" kern="1200" noProof="0" dirty="0">
              <a:solidFill>
                <a:schemeClr val="bg1"/>
              </a:solidFill>
            </a:rPr>
            <a:t>як у середовищі </a:t>
          </a:r>
          <a:r>
            <a:rPr lang="uk-UA" sz="2900" i="1" kern="1200" noProof="0" dirty="0" err="1">
              <a:solidFill>
                <a:schemeClr val="bg1"/>
              </a:solidFill>
            </a:rPr>
            <a:t>Скретч</a:t>
          </a:r>
          <a:r>
            <a:rPr lang="uk-UA" sz="2900" i="1" kern="1200" noProof="0" dirty="0">
              <a:solidFill>
                <a:schemeClr val="bg1"/>
              </a:solidFill>
            </a:rPr>
            <a:t> пов'язати дії різних об'єктів;</a:t>
          </a: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900" i="1" kern="1200" noProof="0" dirty="0">
              <a:solidFill>
                <a:schemeClr val="bg1"/>
              </a:solidFill>
            </a:rPr>
            <a:t>як у програмі використати значення властивостей об'єктів;</a:t>
          </a: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900" i="1" kern="1200" noProof="0" dirty="0">
              <a:solidFill>
                <a:schemeClr val="bg1"/>
              </a:solidFill>
            </a:rPr>
            <a:t>як відслідковувати час у програмі в середовищі </a:t>
          </a:r>
          <a:r>
            <a:rPr lang="uk-UA" sz="2900" i="1" kern="1200" noProof="0" dirty="0" err="1">
              <a:solidFill>
                <a:schemeClr val="bg1"/>
              </a:solidFill>
            </a:rPr>
            <a:t>Скретч</a:t>
          </a:r>
          <a:r>
            <a:rPr lang="uk-UA" sz="2900" i="1" kern="1200" noProof="0" dirty="0">
              <a:solidFill>
                <a:schemeClr val="bg1"/>
              </a:solidFill>
            </a:rPr>
            <a:t>.</a:t>
          </a:r>
        </a:p>
      </dsp:txBody>
      <dsp:txXfrm>
        <a:off x="0" y="3287305"/>
        <a:ext cx="12050141" cy="1914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9E43B9CB-76C8-4132-9124-6FFC852FE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1E3CFB3-BD9B-4178-B6EB-4CE9EDFB6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6E3A9-5263-4C80-9796-ED76191F90EC}" type="datetimeFigureOut">
              <a:rPr lang="uk-UA" smtClean="0"/>
              <a:t>21.05.2019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31BA4C6-A53A-4006-9B82-1BC5FD704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98B9FC1-B2C6-4AFE-8F02-D7F6BC870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96217-2C49-47C2-A289-D332435746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86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DFE43-77A1-4A3C-B288-2A71C923E908}" type="datetimeFigureOut">
              <a:rPr lang="uk-UA" smtClean="0"/>
              <a:t>21.05.2019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B3261-87EF-4172-93C0-D2393ADEAA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1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42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4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57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9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21.05.2019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21.05.2019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21.05.2019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21.05.2019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21.05.2019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21.05.2019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21.05.2019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21.05.2019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21.05.2019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21.05.2019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Програмне опрацювання події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3A3364-5E9F-406D-8323-8593CD9CC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pi, program icon">
            <a:extLst>
              <a:ext uri="{FF2B5EF4-FFF2-40B4-BE49-F238E27FC236}">
                <a16:creationId xmlns:a16="http://schemas.microsoft.com/office/drawing/2014/main" id="{5DC61EB5-45D9-40AA-9A69-F58E3D99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27" y="3646259"/>
            <a:ext cx="2195959" cy="24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у програмі порівнювати значення властивостей об'єктів?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998639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командах циклу чи розгалуження, які передбачають запис умов, ми використовували блоки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Датчики</a:t>
            </a:r>
            <a:r>
              <a:rPr lang="uk-UA" sz="2800" b="1" i="1" kern="0" dirty="0">
                <a:solidFill>
                  <a:srgbClr val="FFFFFF"/>
                </a:solidFill>
              </a:rPr>
              <a:t>, зовнішній вигляд яких має шестикутну форму: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65C8BD-7E8A-4557-B4CD-F2D1E701E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388" y="1842128"/>
            <a:ext cx="1934604" cy="1170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F14F62-7A18-4134-8832-1FB4914B1C1E}"/>
              </a:ext>
            </a:extLst>
          </p:cNvPr>
          <p:cNvSpPr txBox="1"/>
          <p:nvPr/>
        </p:nvSpPr>
        <p:spPr>
          <a:xfrm>
            <a:off x="72008" y="3147483"/>
            <a:ext cx="1204798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умову: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2E8D39-9586-4AD8-91AC-B29485158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153" y="3739024"/>
            <a:ext cx="8461693" cy="13185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A21544-A5D8-4298-8B12-3593FD3ECD72}"/>
              </a:ext>
            </a:extLst>
          </p:cNvPr>
          <p:cNvSpPr txBox="1"/>
          <p:nvPr/>
        </p:nvSpPr>
        <p:spPr>
          <a:xfrm>
            <a:off x="72008" y="5098203"/>
            <a:ext cx="12047984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використати для перевірки, чи доторкається об'єкт до іншого об'єкта чи частини тла, що мають зелений колір.</a:t>
            </a:r>
          </a:p>
        </p:txBody>
      </p:sp>
    </p:spTree>
    <p:extLst>
      <p:ext uri="{BB962C8B-B14F-4D97-AF65-F5344CB8AC3E}">
        <p14:creationId xmlns:p14="http://schemas.microsoft.com/office/powerpoint/2010/main" val="36374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у програмі порівнювати значення властивостей об'єктів?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562775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Умову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810ECD-B2A6-4827-81DB-1CC4F8194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78" y="4041426"/>
            <a:ext cx="9505844" cy="1300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B5DED0-2077-4AA2-8CD2-485346503312}"/>
              </a:ext>
            </a:extLst>
          </p:cNvPr>
          <p:cNvSpPr txBox="1"/>
          <p:nvPr/>
        </p:nvSpPr>
        <p:spPr>
          <a:xfrm>
            <a:off x="70929" y="295581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перевірити чи доторкається об'єкт межі, вказівника миші чи іншого об'єкта зі списку, а умову: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E3B5E6-FB29-4841-BE0C-6DEB0AF2E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285" y="1196762"/>
            <a:ext cx="6332707" cy="16683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2BB9FB-92B3-4022-B550-7925F131E329}"/>
              </a:ext>
            </a:extLst>
          </p:cNvPr>
          <p:cNvSpPr txBox="1"/>
          <p:nvPr/>
        </p:nvSpPr>
        <p:spPr>
          <a:xfrm>
            <a:off x="70929" y="543092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того, щоб перевірити, яку клавішу натиснули на клавіатурі.</a:t>
            </a:r>
          </a:p>
        </p:txBody>
      </p:sp>
    </p:spTree>
    <p:extLst>
      <p:ext uri="{BB962C8B-B14F-4D97-AF65-F5344CB8AC3E}">
        <p14:creationId xmlns:p14="http://schemas.microsoft.com/office/powerpoint/2010/main" val="37026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у програмі порівнювати значення властивостей об'єктів?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створювати програми з умовами, у яких можна порівнювати значення властивостей системи чи об'єкта. Для цього використовують датчики, які мають форму </a:t>
            </a:r>
            <a:r>
              <a:rPr lang="uk-UA" sz="2800" b="1" i="1" kern="0" dirty="0" err="1">
                <a:solidFill>
                  <a:srgbClr val="FFFFFF"/>
                </a:solidFill>
              </a:rPr>
              <a:t>овала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00110-F7AA-4F13-BA2B-0148CB53D18C}"/>
              </a:ext>
            </a:extLst>
          </p:cNvPr>
          <p:cNvSpPr txBox="1"/>
          <p:nvPr/>
        </p:nvSpPr>
        <p:spPr>
          <a:xfrm>
            <a:off x="72007" y="3109263"/>
            <a:ext cx="3941193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6FFC9-AD0D-4E9B-A881-71ACD862207F}"/>
              </a:ext>
            </a:extLst>
          </p:cNvPr>
          <p:cNvSpPr txBox="1"/>
          <p:nvPr/>
        </p:nvSpPr>
        <p:spPr>
          <a:xfrm>
            <a:off x="4114801" y="3109263"/>
            <a:ext cx="800735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Пояснення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3DE4C-58EB-40CC-A605-3D648C93EFF6}"/>
              </a:ext>
            </a:extLst>
          </p:cNvPr>
          <p:cNvSpPr txBox="1"/>
          <p:nvPr/>
        </p:nvSpPr>
        <p:spPr>
          <a:xfrm>
            <a:off x="4114801" y="3784396"/>
            <a:ext cx="8007350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Значення, яке введене користувачем у полі введення даних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FF1B49-4535-4610-8DC9-6CFCB8AC2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89" y="3973065"/>
            <a:ext cx="2028825" cy="723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1D0416-2792-4044-ACEF-BF556862A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89" y="4890416"/>
            <a:ext cx="1885950" cy="685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1CC3A6-7267-4727-8545-2667BDB99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313" y="5578333"/>
            <a:ext cx="1857375" cy="676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DAF601-3756-45E7-AEB0-0D20ACD95B93}"/>
              </a:ext>
            </a:extLst>
          </p:cNvPr>
          <p:cNvSpPr txBox="1"/>
          <p:nvPr/>
        </p:nvSpPr>
        <p:spPr>
          <a:xfrm>
            <a:off x="4114800" y="4890416"/>
            <a:ext cx="8007350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Розташування вказівника миші на сцені по горизонталі та по вертикалі</a:t>
            </a:r>
          </a:p>
        </p:txBody>
      </p:sp>
    </p:spTree>
    <p:extLst>
      <p:ext uri="{BB962C8B-B14F-4D97-AF65-F5344CB8AC3E}">
        <p14:creationId xmlns:p14="http://schemas.microsoft.com/office/powerpoint/2010/main" val="9802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у програмі порівнювати значення властивостей об'єктів?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ED5DE-8BD9-4136-A511-2C00D5F232DB}"/>
              </a:ext>
            </a:extLst>
          </p:cNvPr>
          <p:cNvSpPr txBox="1"/>
          <p:nvPr/>
        </p:nvSpPr>
        <p:spPr>
          <a:xfrm>
            <a:off x="72007" y="1818943"/>
            <a:ext cx="3941193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84D8D-A3EB-459C-B718-54324615604B}"/>
              </a:ext>
            </a:extLst>
          </p:cNvPr>
          <p:cNvSpPr txBox="1"/>
          <p:nvPr/>
        </p:nvSpPr>
        <p:spPr>
          <a:xfrm>
            <a:off x="4114801" y="1818943"/>
            <a:ext cx="800735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Пояснення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BE8828-5B6C-4943-91D6-D66B419AF53E}"/>
              </a:ext>
            </a:extLst>
          </p:cNvPr>
          <p:cNvSpPr txBox="1"/>
          <p:nvPr/>
        </p:nvSpPr>
        <p:spPr>
          <a:xfrm>
            <a:off x="4114801" y="2494076"/>
            <a:ext cx="8007350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Значення гучності звуку, який відтворюється акустичною системою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D1F2F6-599B-4DCD-A181-6EC72E5EE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88" y="2623466"/>
            <a:ext cx="1781175" cy="695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D2614B-33E3-4678-8BE1-09B873E85BCD}"/>
              </a:ext>
            </a:extLst>
          </p:cNvPr>
          <p:cNvSpPr txBox="1"/>
          <p:nvPr/>
        </p:nvSpPr>
        <p:spPr>
          <a:xfrm>
            <a:off x="4114800" y="3600096"/>
            <a:ext cx="8007350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Значення властивостей об'єкта Спрайт1, обраних зі списку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0E59AA-1507-47C9-B2F6-B9281A3D1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5" y="3600094"/>
            <a:ext cx="39147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у програмі порівнювати значення властивостей об'єктів?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властивостей можна порівнювати між собою. Для цього використовують команди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Оператори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751B647-3580-4E03-BE9B-A1BDECB2E01F}"/>
              </a:ext>
            </a:extLst>
          </p:cNvPr>
          <p:cNvSpPr/>
          <p:nvPr/>
        </p:nvSpPr>
        <p:spPr>
          <a:xfrm>
            <a:off x="72007" y="2689738"/>
            <a:ext cx="3973050" cy="26137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Значення властивості зліва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менше відзначення властивості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справа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957BCE2-7F58-4E65-8E41-5E726A190B42}"/>
              </a:ext>
            </a:extLst>
          </p:cNvPr>
          <p:cNvSpPr/>
          <p:nvPr/>
        </p:nvSpPr>
        <p:spPr>
          <a:xfrm>
            <a:off x="4110552" y="2689738"/>
            <a:ext cx="3973050" cy="26137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Значення властивості зліва збігається із значенням властивості справа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8B78EF0-EA41-458F-A634-3F83BB5335C3}"/>
              </a:ext>
            </a:extLst>
          </p:cNvPr>
          <p:cNvSpPr/>
          <p:nvPr/>
        </p:nvSpPr>
        <p:spPr>
          <a:xfrm>
            <a:off x="8149100" y="2689738"/>
            <a:ext cx="3973050" cy="26137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Значення властивості зліва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більше за значення властивості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справа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DB30CA-9326-4E0A-B9B5-C75D1A34C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65" y="5411500"/>
            <a:ext cx="2861133" cy="11921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9894CF-FAA7-4F85-A7C8-A39706C54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643" y="5427395"/>
            <a:ext cx="2924714" cy="11762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EC9EB8-2385-4340-910B-9C25CC5DD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918" y="5419447"/>
            <a:ext cx="2813447" cy="11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відслідковувати час у програмі в середовищі </a:t>
            </a:r>
            <a:r>
              <a:rPr lang="uk-UA" sz="3000" dirty="0" err="1"/>
              <a:t>Скретч</a:t>
            </a:r>
            <a:r>
              <a:rPr lang="uk-UA" sz="30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програмах часом з'являється необхідність виконати дії через певний час. Для цього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скористатись командою: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2920D-10CA-4AC3-9546-CD1FA4E0B404}"/>
              </a:ext>
            </a:extLst>
          </p:cNvPr>
          <p:cNvSpPr txBox="1"/>
          <p:nvPr/>
        </p:nvSpPr>
        <p:spPr>
          <a:xfrm>
            <a:off x="72008" y="428834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Керувати</a:t>
            </a:r>
            <a:r>
              <a:rPr lang="uk-UA" sz="2800" b="1" i="1" kern="0" dirty="0">
                <a:solidFill>
                  <a:srgbClr val="FFFFFF"/>
                </a:solidFill>
              </a:rPr>
              <a:t>. Крім того, можна скористатись таймером — спеціальним годинником, який відслідковує час у секундах із частотою 1/10 секунди: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E78725-A8B3-4B91-A2A9-5FB782CC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10" y="2828039"/>
            <a:ext cx="4639310" cy="12140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DAE521-5677-47D5-886D-7A66718E5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526" y="5756550"/>
            <a:ext cx="3236278" cy="81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відслідковувати час у програмі в середовищі </a:t>
            </a:r>
            <a:r>
              <a:rPr lang="uk-UA" sz="3000" dirty="0" err="1"/>
              <a:t>Скретч</a:t>
            </a:r>
            <a:r>
              <a:rPr lang="uk-UA" sz="30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Тривалість виконання деякої дії можна переглянути на сцені проекту, коли позначити відповідну команду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Датчики</a:t>
            </a:r>
            <a:r>
              <a:rPr lang="uk-UA" sz="2800" b="1" i="1" kern="0" dirty="0">
                <a:solidFill>
                  <a:srgbClr val="FFFFFF"/>
                </a:solidFill>
              </a:rPr>
              <a:t> біля вказівки: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8ED34-D88D-4F10-B924-D225D1961C2F}"/>
              </a:ext>
            </a:extLst>
          </p:cNvPr>
          <p:cNvSpPr txBox="1"/>
          <p:nvPr/>
        </p:nvSpPr>
        <p:spPr>
          <a:xfrm>
            <a:off x="72008" y="387817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розпочати відлік часу, використовують команду: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2BCAAD-7C01-498C-96C1-EBD44B5DD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239" y="2714704"/>
            <a:ext cx="3343522" cy="9933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D42650-B237-4A64-852F-11CE567B8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210" y="4664882"/>
            <a:ext cx="6767579" cy="14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відслідковувати час у програмі в середовищі </a:t>
            </a:r>
            <a:r>
              <a:rPr lang="uk-UA" sz="3000" dirty="0" err="1"/>
              <a:t>Скретч</a:t>
            </a:r>
            <a:r>
              <a:rPr lang="uk-UA" sz="30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 проекті потрібно враховувати поточну дату чи час, то обирають відповідний параметр у списку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Сьогодні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5C8BCF-8CB4-414E-B0DF-0C7D34198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872" y="2703677"/>
            <a:ext cx="4834255" cy="3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пов'язати виконання дій різних об'єктів?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DFCEB-3268-4D08-BE3E-7582968CD7F5}"/>
              </a:ext>
            </a:extLst>
          </p:cNvPr>
          <p:cNvSpPr txBox="1"/>
          <p:nvPr/>
        </p:nvSpPr>
        <p:spPr>
          <a:xfrm>
            <a:off x="74820" y="2242671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додати команду, за якою один об'єкт надсилає сигнал іншому об'єкту?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260DE-22C0-4669-80E1-1B4258363C4E}"/>
              </a:ext>
            </a:extLst>
          </p:cNvPr>
          <p:cNvSpPr txBox="1"/>
          <p:nvPr/>
        </p:nvSpPr>
        <p:spPr>
          <a:xfrm>
            <a:off x="77632" y="3296116"/>
            <a:ext cx="12050142" cy="89255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 яких командах у середовищі </a:t>
            </a:r>
            <a:r>
              <a:rPr lang="uk-UA" sz="26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600" b="1" i="1" kern="0" dirty="0">
                <a:solidFill>
                  <a:srgbClr val="FFFFFF"/>
                </a:solidFill>
              </a:rPr>
              <a:t> можна перевірити значення властивостей об'єкта? Наведи приклади.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5310C-DFC6-4F3B-9823-BC1C32F7BFAE}"/>
              </a:ext>
            </a:extLst>
          </p:cNvPr>
          <p:cNvSpPr txBox="1"/>
          <p:nvPr/>
        </p:nvSpPr>
        <p:spPr>
          <a:xfrm>
            <a:off x="77632" y="4288006"/>
            <a:ext cx="1045939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у середовищі </a:t>
            </a:r>
            <a:r>
              <a:rPr lang="uk-UA" sz="2800" b="1" i="1" kern="0" dirty="0" err="1">
                <a:solidFill>
                  <a:srgbClr val="002060"/>
                </a:solidFill>
              </a:rPr>
              <a:t>Скретч</a:t>
            </a:r>
            <a:r>
              <a:rPr lang="uk-UA" sz="2800" b="1" i="1" kern="0" dirty="0">
                <a:solidFill>
                  <a:srgbClr val="002060"/>
                </a:solidFill>
              </a:rPr>
              <a:t> визначити поточний час і дату?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08490C-859F-40DA-8EEB-975E5D38C07A}"/>
              </a:ext>
            </a:extLst>
          </p:cNvPr>
          <p:cNvSpPr txBox="1"/>
          <p:nvPr/>
        </p:nvSpPr>
        <p:spPr>
          <a:xfrm>
            <a:off x="77632" y="5310493"/>
            <a:ext cx="10459390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команди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застосовують для визначення тривалості виконання деякої дії? Наведи приклади.</a:t>
            </a:r>
          </a:p>
        </p:txBody>
      </p:sp>
    </p:spTree>
    <p:extLst>
      <p:ext uri="{BB962C8B-B14F-4D97-AF65-F5344CB8AC3E}">
        <p14:creationId xmlns:p14="http://schemas.microsoft.com/office/powerpoint/2010/main" val="24190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ru-RU" sz="3200" i="1" kern="0" dirty="0">
                <a:solidFill>
                  <a:srgbClr val="FFFFFF"/>
                </a:solidFill>
                <a:latin typeface="Verdana"/>
              </a:rPr>
              <a:t>20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163-169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Програмне опрацювання події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D108AA3B-AE82-4BDB-A905-82C23EFAD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086746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51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/>
              <a:t>166-168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новою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8954EB53-0BB9-4FA0-B170-9EC96EF3D694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9BA0E3-7E2F-40CC-BBC7-8201F62BE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pi, program icon">
            <a:extLst>
              <a:ext uri="{FF2B5EF4-FFF2-40B4-BE49-F238E27FC236}">
                <a16:creationId xmlns:a16="http://schemas.microsoft.com/office/drawing/2014/main" id="{C790CE6A-F389-4F17-9580-04842A49B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27" y="3646259"/>
            <a:ext cx="2195959" cy="24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у середовищі </a:t>
            </a:r>
            <a:r>
              <a:rPr lang="uk-UA" sz="3000" dirty="0" err="1"/>
              <a:t>Скретч</a:t>
            </a:r>
            <a:r>
              <a:rPr lang="uk-UA" sz="3000" dirty="0"/>
              <a:t> пов'язати дії різних об'єктів?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DD2BB-923A-45F2-9F50-CDB8AD855D9D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створити проект, у якому декілька виконавців виконують свою програму незалежно один від одного. Наприклад, у проекті </a:t>
            </a:r>
            <a:r>
              <a:rPr lang="uk-UA" sz="2800" b="1" i="1" kern="0" dirty="0">
                <a:solidFill>
                  <a:srgbClr val="FFFF00"/>
                </a:solidFill>
              </a:rPr>
              <a:t>Дитячий майданчик </a:t>
            </a:r>
            <a:r>
              <a:rPr lang="uk-UA" sz="2800" b="1" i="1" kern="0" dirty="0">
                <a:solidFill>
                  <a:srgbClr val="FFFFFF"/>
                </a:solidFill>
              </a:rPr>
              <a:t>дівчинка буде стрибати через скакалку, а хлопчик підкидатиме м'яч. </a:t>
            </a:r>
          </a:p>
        </p:txBody>
      </p:sp>
      <p:pic>
        <p:nvPicPr>
          <p:cNvPr id="7" name="Picture 2" descr="http://files.ecomagination.com/wp-content/uploads/2011/08/playground_01.jpg">
            <a:extLst>
              <a:ext uri="{FF2B5EF4-FFF2-40B4-BE49-F238E27FC236}">
                <a16:creationId xmlns:a16="http://schemas.microsoft.com/office/drawing/2014/main" id="{62BD0B69-B416-4284-8D0E-88695A596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4362"/>
          <a:stretch/>
        </p:blipFill>
        <p:spPr bwMode="auto">
          <a:xfrm>
            <a:off x="5980373" y="3516898"/>
            <a:ext cx="6141778" cy="31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9C5B83-E060-4A29-88A9-01CBBE8AB8F2}"/>
              </a:ext>
            </a:extLst>
          </p:cNvPr>
          <p:cNvSpPr txBox="1"/>
          <p:nvPr/>
        </p:nvSpPr>
        <p:spPr>
          <a:xfrm>
            <a:off x="69850" y="3516899"/>
            <a:ext cx="5675168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з об'єктів виконуватиме програму, записану для нього, незалежно від дій за програмою іншого об'єкта.</a:t>
            </a:r>
          </a:p>
        </p:txBody>
      </p:sp>
    </p:spTree>
    <p:extLst>
      <p:ext uri="{BB962C8B-B14F-4D97-AF65-F5344CB8AC3E}">
        <p14:creationId xmlns:p14="http://schemas.microsoft.com/office/powerpoint/2010/main" val="20092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у середовищі </a:t>
            </a:r>
            <a:r>
              <a:rPr lang="uk-UA" sz="3000" dirty="0" err="1"/>
              <a:t>Скретч</a:t>
            </a:r>
            <a:r>
              <a:rPr lang="uk-UA" sz="3000" dirty="0"/>
              <a:t> пов'язати дії різних об'єктів?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також створити проект, у якому змоделювати взаємодію кількох об'єктів. Наприклад, тренер дає сигнал про старт змагань, після чого бігуни починають забіг.</a:t>
            </a:r>
          </a:p>
        </p:txBody>
      </p:sp>
      <p:pic>
        <p:nvPicPr>
          <p:cNvPr id="1032" name="Picture 8" descr="Результат пошуку зображень за запитом &quot;runners icon&quot;">
            <a:extLst>
              <a:ext uri="{FF2B5EF4-FFF2-40B4-BE49-F238E27FC236}">
                <a16:creationId xmlns:a16="http://schemas.microsoft.com/office/drawing/2014/main" id="{5031D4FB-AF83-4925-9C63-7DE3BAA68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5184" r="6594" b="54815"/>
          <a:stretch/>
        </p:blipFill>
        <p:spPr bwMode="auto">
          <a:xfrm>
            <a:off x="5431378" y="3138932"/>
            <a:ext cx="6690772" cy="33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езультат пошуку зображень за запитом &quot;start of the race icon&quot;">
            <a:extLst>
              <a:ext uri="{FF2B5EF4-FFF2-40B4-BE49-F238E27FC236}">
                <a16:creationId xmlns:a16="http://schemas.microsoft.com/office/drawing/2014/main" id="{4CD7CC67-9094-4911-971D-7D037590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50" y="3136752"/>
            <a:ext cx="4032073" cy="33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у середовищі </a:t>
            </a:r>
            <a:r>
              <a:rPr lang="uk-UA" sz="3000" dirty="0" err="1"/>
              <a:t>Скретч</a:t>
            </a:r>
            <a:r>
              <a:rPr lang="uk-UA" sz="3000" dirty="0"/>
              <a:t> пов'язати дії різних об'єктів?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1050D-D434-4817-B56C-237E33476C3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засоби, які дають змогу виконати пов'язані дії кількох об'єктів: коли виконання події з одним об'єктом викликає деяку дію іншого об'єкта.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32F12-63E0-449D-8BD5-0CA9AFBF6C63}"/>
              </a:ext>
            </a:extLst>
          </p:cNvPr>
          <p:cNvSpPr txBox="1"/>
          <p:nvPr/>
        </p:nvSpPr>
        <p:spPr>
          <a:xfrm>
            <a:off x="72008" y="4578038"/>
            <a:ext cx="7030756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Потяг, що рухається залізничним полотном із регульованим шлагбаумом,</a:t>
            </a: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Шлагбаум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 (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лівий),</a:t>
            </a: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Шлагбаум П (правий).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87BC7-292E-4847-AF5D-6260E568AC36}"/>
              </a:ext>
            </a:extLst>
          </p:cNvPr>
          <p:cNvSpPr txBox="1"/>
          <p:nvPr/>
        </p:nvSpPr>
        <p:spPr>
          <a:xfrm>
            <a:off x="72008" y="2671957"/>
            <a:ext cx="7030756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Для цього у програмі слід передати повідомлення про цю подію. Наприклад, нехай у проекті </a:t>
            </a:r>
            <a:r>
              <a:rPr lang="uk-UA" sz="2800" b="1" i="1" u="sng" kern="0" dirty="0">
                <a:solidFill>
                  <a:srgbClr val="002060"/>
                </a:solidFill>
              </a:rPr>
              <a:t>Шлагбаум</a:t>
            </a:r>
            <a:r>
              <a:rPr lang="uk-UA" sz="2800" b="1" i="1" kern="0" dirty="0">
                <a:solidFill>
                  <a:srgbClr val="002060"/>
                </a:solidFill>
              </a:rPr>
              <a:t> є такі об'єкти: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3C91AA-CEC1-4383-A057-2414CA2F4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" r="9042"/>
          <a:stretch/>
        </p:blipFill>
        <p:spPr>
          <a:xfrm>
            <a:off x="7197797" y="2671957"/>
            <a:ext cx="4922195" cy="38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у середовищі </a:t>
            </a:r>
            <a:r>
              <a:rPr lang="uk-UA" sz="3000" dirty="0" err="1"/>
              <a:t>Скретч</a:t>
            </a:r>
            <a:r>
              <a:rPr lang="uk-UA" sz="3000" dirty="0"/>
              <a:t> пов'язати дії різних об'єктів?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4F39A-8F8B-4241-BD2D-6E84F5F8A01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проекті передбачено дві події: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51F23-85B6-4379-9182-D09C7313BEFC}"/>
              </a:ext>
            </a:extLst>
          </p:cNvPr>
          <p:cNvSpPr txBox="1"/>
          <p:nvPr/>
        </p:nvSpPr>
        <p:spPr>
          <a:xfrm>
            <a:off x="72008" y="180182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користувач обирає: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D3E5A95-43C0-42DC-82D6-0BB9B65A4B3E}"/>
              </a:ext>
            </a:extLst>
          </p:cNvPr>
          <p:cNvSpPr/>
          <p:nvPr/>
        </p:nvSpPr>
        <p:spPr>
          <a:xfrm>
            <a:off x="72005" y="2406399"/>
            <a:ext cx="5972332" cy="6747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шлагбаум </a:t>
            </a:r>
            <a:r>
              <a:rPr lang="en-US" sz="3200" b="1" i="1" kern="0" dirty="0">
                <a:solidFill>
                  <a:srgbClr val="FFFFFF"/>
                </a:solidFill>
              </a:rPr>
              <a:t>L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B2F5027-6E09-4890-BA9C-196883C45D9A}"/>
              </a:ext>
            </a:extLst>
          </p:cNvPr>
          <p:cNvSpPr/>
          <p:nvPr/>
        </p:nvSpPr>
        <p:spPr>
          <a:xfrm>
            <a:off x="6149817" y="2406399"/>
            <a:ext cx="5972332" cy="6747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шлагбаум </a:t>
            </a:r>
            <a:r>
              <a:rPr lang="en-US" sz="3200" b="1" i="1" kern="0" dirty="0">
                <a:solidFill>
                  <a:srgbClr val="FFFFFF"/>
                </a:solidFill>
              </a:rPr>
              <a:t>R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C23B4C2-BC67-4203-8FB1-20C325BAB908}"/>
              </a:ext>
            </a:extLst>
          </p:cNvPr>
          <p:cNvSpPr/>
          <p:nvPr/>
        </p:nvSpPr>
        <p:spPr>
          <a:xfrm>
            <a:off x="72005" y="3162540"/>
            <a:ext cx="5972332" cy="67478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потяг рухається ліворуч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9DDE4CE-8576-4D0F-923E-E40ABA474891}"/>
              </a:ext>
            </a:extLst>
          </p:cNvPr>
          <p:cNvSpPr/>
          <p:nvPr/>
        </p:nvSpPr>
        <p:spPr>
          <a:xfrm>
            <a:off x="6149817" y="3162540"/>
            <a:ext cx="5972332" cy="67478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потяг рухається праворуч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7E39BF3-D821-4C10-B731-6B61CD852841}"/>
              </a:ext>
            </a:extLst>
          </p:cNvPr>
          <p:cNvSpPr/>
          <p:nvPr/>
        </p:nvSpPr>
        <p:spPr>
          <a:xfrm>
            <a:off x="72005" y="3918681"/>
            <a:ext cx="5972332" cy="14259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Лівий шлагбаум передає сигнал потягу — рухатися ліворуч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CDCB558-96C0-4578-AD41-83E7D110204C}"/>
              </a:ext>
            </a:extLst>
          </p:cNvPr>
          <p:cNvSpPr/>
          <p:nvPr/>
        </p:nvSpPr>
        <p:spPr>
          <a:xfrm>
            <a:off x="6149817" y="3918681"/>
            <a:ext cx="5972332" cy="14259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Правий шлагбаум передає сигнал потягу — рухатися праворуч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47868D-B436-4034-9537-D207E5D33EE7}"/>
              </a:ext>
            </a:extLst>
          </p:cNvPr>
          <p:cNvSpPr txBox="1"/>
          <p:nvPr/>
        </p:nvSpPr>
        <p:spPr>
          <a:xfrm>
            <a:off x="69851" y="5395276"/>
            <a:ext cx="735710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програми зазначеного руху потягу в проекті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використаємо команду: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73A4F3-B30C-4AE7-8446-314B9CB34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79" y="5608402"/>
            <a:ext cx="4624069" cy="9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у середовищі </a:t>
            </a:r>
            <a:r>
              <a:rPr lang="uk-UA" sz="3000" dirty="0" err="1"/>
              <a:t>Скретч</a:t>
            </a:r>
            <a:r>
              <a:rPr lang="uk-UA" sz="3000" dirty="0"/>
              <a:t> пов'язати дії різних об'єктів?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428663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89E0E9-DDF0-49FD-BAEC-F261A8EFB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16" y="1196764"/>
            <a:ext cx="7666442" cy="1495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F93BC-DAA0-4E09-9FD7-FDD3B3CB0875}"/>
              </a:ext>
            </a:extLst>
          </p:cNvPr>
          <p:cNvSpPr txBox="1"/>
          <p:nvPr/>
        </p:nvSpPr>
        <p:spPr>
          <a:xfrm>
            <a:off x="72008" y="281370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дозволяє розпочати виконання команд, що слідують за нею, після отримання сигналу.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72CFC-699C-4208-B476-A0855786CC81}"/>
              </a:ext>
            </a:extLst>
          </p:cNvPr>
          <p:cNvSpPr txBox="1"/>
          <p:nvPr/>
        </p:nvSpPr>
        <p:spPr>
          <a:xfrm>
            <a:off x="70929" y="3838359"/>
            <a:ext cx="7396671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нового повідомлення-сигналу або вибору з уже існуючих натискають: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5BF12C-6694-48C6-984A-828546B29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316" y="3823118"/>
            <a:ext cx="4500755" cy="14002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D09A9E-C7DA-461A-A4DA-15D9E95EF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316" y="5278656"/>
            <a:ext cx="4364927" cy="15434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D8A479-BC1D-4B88-8D07-F1F12A0AD7FA}"/>
              </a:ext>
            </a:extLst>
          </p:cNvPr>
          <p:cNvSpPr txBox="1"/>
          <p:nvPr/>
        </p:nvSpPr>
        <p:spPr>
          <a:xfrm>
            <a:off x="70929" y="5278656"/>
            <a:ext cx="739667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Отримують</a:t>
            </a:r>
          </a:p>
        </p:txBody>
      </p:sp>
    </p:spTree>
    <p:extLst>
      <p:ext uri="{BB962C8B-B14F-4D97-AF65-F5344CB8AC3E}">
        <p14:creationId xmlns:p14="http://schemas.microsoft.com/office/powerpoint/2010/main" val="9836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у середовищі </a:t>
            </a:r>
            <a:r>
              <a:rPr lang="uk-UA" sz="3000" dirty="0" err="1"/>
              <a:t>Скретч</a:t>
            </a:r>
            <a:r>
              <a:rPr lang="uk-UA" sz="3000" dirty="0"/>
              <a:t> пов'язати дії різних об'єктів?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AD7061-C789-45CE-9CFF-4A0F9AA99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661" y="1196763"/>
            <a:ext cx="5972332" cy="26897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9F554D-8B40-4CE0-8D44-677286FC1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1" y="2278064"/>
            <a:ext cx="5972331" cy="27417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5970174" cy="954107"/>
          </a:xfrm>
          <a:prstGeom prst="wedgeRectCallout">
            <a:avLst>
              <a:gd name="adj1" fmla="val 58130"/>
              <a:gd name="adj2" fmla="val 80603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обирають уже створене повідомлення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3CE95-79F4-472B-9A02-FF593C2CC850}"/>
              </a:ext>
            </a:extLst>
          </p:cNvPr>
          <p:cNvSpPr txBox="1"/>
          <p:nvPr/>
        </p:nvSpPr>
        <p:spPr>
          <a:xfrm>
            <a:off x="6147661" y="4065746"/>
            <a:ext cx="5974488" cy="954107"/>
          </a:xfrm>
          <a:prstGeom prst="wedgeRectCallout">
            <a:avLst>
              <a:gd name="adj1" fmla="val -64197"/>
              <a:gd name="adj2" fmla="val -6102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Нове повідомлення можна створити у вікні:</a:t>
            </a:r>
          </a:p>
        </p:txBody>
      </p:sp>
    </p:spTree>
    <p:extLst>
      <p:ext uri="{BB962C8B-B14F-4D97-AF65-F5344CB8AC3E}">
        <p14:creationId xmlns:p14="http://schemas.microsoft.com/office/powerpoint/2010/main" val="32526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у середовищі </a:t>
            </a:r>
            <a:r>
              <a:rPr lang="uk-UA" sz="3000" dirty="0" err="1"/>
              <a:t>Скретч</a:t>
            </a:r>
            <a:r>
              <a:rPr lang="uk-UA" sz="3000" dirty="0"/>
              <a:t> пов'язати дії різних об'єктів?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26DFC-DC24-4652-8B05-C1465CA7BBE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Програми для об'єктів матимуть вигляд: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7C3FB9-8E60-48E4-95E8-1367BA4CB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35" y="2378935"/>
            <a:ext cx="4155873" cy="21044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F0510B-C900-430E-BCD0-DF72A4068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35" y="4515838"/>
            <a:ext cx="4314841" cy="21120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B350725-8B50-423F-A91C-1820E165C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025" y="2441123"/>
            <a:ext cx="3481915" cy="17814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8FD74A-EFD1-4BAE-906A-7C2B40D6B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5025" y="4959528"/>
            <a:ext cx="3449525" cy="17814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AD908A-2C15-4C68-8BDA-C0C7E162AA11}"/>
              </a:ext>
            </a:extLst>
          </p:cNvPr>
          <p:cNvSpPr txBox="1"/>
          <p:nvPr/>
        </p:nvSpPr>
        <p:spPr>
          <a:xfrm>
            <a:off x="72007" y="1818943"/>
            <a:ext cx="59723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Потяг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95C809-8A62-4A0B-A9A3-795F46FA2EAE}"/>
              </a:ext>
            </a:extLst>
          </p:cNvPr>
          <p:cNvSpPr txBox="1"/>
          <p:nvPr/>
        </p:nvSpPr>
        <p:spPr>
          <a:xfrm>
            <a:off x="6149819" y="1818943"/>
            <a:ext cx="59723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Шлагбаум </a:t>
            </a:r>
            <a:r>
              <a:rPr lang="en-US" sz="2800" b="1" i="1" kern="0" dirty="0">
                <a:solidFill>
                  <a:schemeClr val="bg1"/>
                </a:solidFill>
              </a:rPr>
              <a:t>L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88261C-11D4-42B8-8A83-22CFF8A781C6}"/>
              </a:ext>
            </a:extLst>
          </p:cNvPr>
          <p:cNvSpPr txBox="1"/>
          <p:nvPr/>
        </p:nvSpPr>
        <p:spPr>
          <a:xfrm>
            <a:off x="6149818" y="4279958"/>
            <a:ext cx="59723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Шлагбаум </a:t>
            </a:r>
            <a:r>
              <a:rPr lang="en-US" sz="2800" b="1" i="1" kern="0" dirty="0">
                <a:solidFill>
                  <a:schemeClr val="bg1"/>
                </a:solidFill>
              </a:rPr>
              <a:t>R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7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156070</TotalTime>
  <Words>887</Words>
  <Application>Microsoft Office PowerPoint</Application>
  <PresentationFormat>Широкий екран</PresentationFormat>
  <Paragraphs>120</Paragraphs>
  <Slides>21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Програмне опрацювання події</vt:lpstr>
      <vt:lpstr>Програмне опрацювання події</vt:lpstr>
      <vt:lpstr>Як у середовищі Скретч пов'язати дії різних об'єктів?</vt:lpstr>
      <vt:lpstr>Як у середовищі Скретч пов'язати дії різних об'єктів?</vt:lpstr>
      <vt:lpstr>Як у середовищі Скретч пов'язати дії різних об'єктів?</vt:lpstr>
      <vt:lpstr>Як у середовищі Скретч пов'язати дії різних об'єктів?</vt:lpstr>
      <vt:lpstr>Як у середовищі Скретч пов'язати дії різних об'єктів?</vt:lpstr>
      <vt:lpstr>Як у середовищі Скретч пов'язати дії різних об'єктів?</vt:lpstr>
      <vt:lpstr>Як у середовищі Скретч пов'язати дії різних об'єктів?</vt:lpstr>
      <vt:lpstr>Як у програмі порівнювати значення властивостей об'єктів?</vt:lpstr>
      <vt:lpstr>Як у програмі порівнювати значення властивостей об'єктів?</vt:lpstr>
      <vt:lpstr>Як у програмі порівнювати значення властивостей об'єктів?</vt:lpstr>
      <vt:lpstr>Як у програмі порівнювати значення властивостей об'єктів?</vt:lpstr>
      <vt:lpstr>Як у програмі порівнювати значення властивостей об'єктів?</vt:lpstr>
      <vt:lpstr>Як відслідковувати час у програмі в середовищі Скретч?</vt:lpstr>
      <vt:lpstr>Як відслідковувати час у програмі в середовищі Скретч?</vt:lpstr>
      <vt:lpstr>Як відслідковувати час у програмі в середовищі Скретч?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730</cp:revision>
  <dcterms:created xsi:type="dcterms:W3CDTF">2016-06-06T19:48:43Z</dcterms:created>
  <dcterms:modified xsi:type="dcterms:W3CDTF">2019-05-21T20:15:29Z</dcterms:modified>
</cp:coreProperties>
</file>