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34" r:id="rId3"/>
    <p:sldId id="1262" r:id="rId4"/>
    <p:sldId id="1275" r:id="rId5"/>
    <p:sldId id="1276" r:id="rId6"/>
    <p:sldId id="1277" r:id="rId7"/>
    <p:sldId id="1278" r:id="rId8"/>
    <p:sldId id="609" r:id="rId9"/>
    <p:sldId id="610" r:id="rId10"/>
    <p:sldId id="611" r:id="rId11"/>
    <p:sldId id="643" r:id="rId12"/>
    <p:sldId id="644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7" autoAdjust="0"/>
    <p:restoredTop sz="95078" autoAdjust="0"/>
  </p:normalViewPr>
  <p:slideViewPr>
    <p:cSldViewPr snapToGrid="0">
      <p:cViewPr varScale="1">
        <p:scale>
          <a:sx n="83" d="100"/>
          <a:sy n="8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01.10.2018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FAA413-7E72-46F0-93BC-EBF3B809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9BD44CF-687A-45D0-B813-CEF7BE33E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Реалізація циклічних алгоритмів у середовищі </a:t>
            </a:r>
            <a:r>
              <a:rPr lang="uk-UA" sz="4800" dirty="0" err="1"/>
              <a:t>Скретч</a:t>
            </a:r>
            <a:endParaRPr lang="uk-UA" sz="4800" dirty="0"/>
          </a:p>
        </p:txBody>
      </p:sp>
      <p:pic>
        <p:nvPicPr>
          <p:cNvPr id="10" name="Picture 2" descr="algorithm, diagram, flowchart, usability, workflow icon">
            <a:extLst>
              <a:ext uri="{FF2B5EF4-FFF2-40B4-BE49-F238E27FC236}">
                <a16:creationId xmlns:a16="http://schemas.microsoft.com/office/drawing/2014/main" id="{1DDAD8AD-C9D3-4D51-8981-FA32388A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29" y="3587772"/>
            <a:ext cx="2492649" cy="24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637528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Визначте, яке число задумав виконавець алгоритму, якщо повідомлений ним результат виконання наведеного алгоритму дорівнював 162.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68" y="1138115"/>
            <a:ext cx="4219842" cy="5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420" y="5571509"/>
            <a:ext cx="3948719" cy="618708"/>
          </a:xfrm>
          <a:prstGeom prst="roundRect">
            <a:avLst>
              <a:gd name="adj" fmla="val 9736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Задумав число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9147" y="5526295"/>
            <a:ext cx="864096" cy="64698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16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23-24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-21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681"/>
              <a:gd name="adj2" fmla="val 1206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21</a:t>
            </a:r>
            <a:r>
              <a:rPr lang="en-US" dirty="0"/>
              <a:t>4</a:t>
            </a:r>
            <a:r>
              <a:rPr lang="ru-RU" dirty="0"/>
              <a:t>-21</a:t>
            </a:r>
            <a:r>
              <a:rPr lang="en-US" dirty="0"/>
              <a:t>6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4F21EEE9-4F75-4A7B-946F-647B429C5E4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E6D24A-6A92-4AE0-B113-B3D4084DE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id="{DFC702FE-F1B1-4C10-8A98-95D915B5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29" y="3587772"/>
            <a:ext cx="2492649" cy="24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/>
          </p:nvPr>
        </p:nvGraphicFramePr>
        <p:xfrm>
          <a:off x="434666" y="1412776"/>
          <a:ext cx="5832649" cy="489654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91977628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1464270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22922211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491636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73312142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1921878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83793195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43818146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3745323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5721858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90428812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1523108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09336943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14576680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87243382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60885898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272112379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24458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91427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93863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32833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16712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16705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94310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74384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9431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06790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70269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4709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9194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8674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97679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6221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89" y="5373216"/>
            <a:ext cx="473273" cy="473273"/>
          </a:xfrm>
          <a:prstGeom prst="rect">
            <a:avLst/>
          </a:prstGeom>
        </p:spPr>
      </p:pic>
      <p:sp>
        <p:nvSpPr>
          <p:cNvPr id="10" name="Прямокутна виноска 10"/>
          <p:cNvSpPr/>
          <p:nvPr/>
        </p:nvSpPr>
        <p:spPr>
          <a:xfrm>
            <a:off x="1442778" y="980728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Мовленнєва форма інформації.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1459721" y="1412776"/>
          <a:ext cx="343097" cy="3978442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369672160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28629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26965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9154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79082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1978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05445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0591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Ю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50428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19049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8158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1371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9123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900919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53" y="6259503"/>
            <a:ext cx="473273" cy="473273"/>
          </a:xfrm>
          <a:prstGeom prst="rect">
            <a:avLst/>
          </a:prstGeom>
        </p:spPr>
      </p:pic>
      <p:sp>
        <p:nvSpPr>
          <p:cNvPr id="15" name="Прямокутна виноска 15"/>
          <p:cNvSpPr/>
          <p:nvPr/>
        </p:nvSpPr>
        <p:spPr>
          <a:xfrm>
            <a:off x="3142342" y="2204864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5076" y="4355337"/>
            <a:ext cx="8156493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Вибір наступної команди залежно від того, виконано умову чи ні.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/>
          </p:nvPr>
        </p:nvGraphicFramePr>
        <p:xfrm>
          <a:off x="3179440" y="2636912"/>
          <a:ext cx="343097" cy="3672408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34767556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6578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7610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75077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57562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13107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19902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96672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Ж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76765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0253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71252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93313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207572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70" y="5053251"/>
            <a:ext cx="473273" cy="473273"/>
          </a:xfrm>
          <a:prstGeom prst="rect">
            <a:avLst/>
          </a:prstGeom>
        </p:spPr>
      </p:pic>
      <p:sp>
        <p:nvSpPr>
          <p:cNvPr id="20" name="Прямокутна виноска 20"/>
          <p:cNvSpPr/>
          <p:nvPr/>
        </p:nvSpPr>
        <p:spPr>
          <a:xfrm>
            <a:off x="1817570" y="2492896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«Правдиві» висловлювання.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1799224" y="2943959"/>
          <a:ext cx="343097" cy="2142238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815003658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64970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52824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640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1797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7164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26330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72326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97" y="2852936"/>
            <a:ext cx="473273" cy="473273"/>
          </a:xfrm>
          <a:prstGeom prst="rect">
            <a:avLst/>
          </a:prstGeom>
        </p:spPr>
      </p:pic>
      <p:sp>
        <p:nvSpPr>
          <p:cNvPr id="25" name="Прямокутна виноска 25"/>
          <p:cNvSpPr/>
          <p:nvPr/>
        </p:nvSpPr>
        <p:spPr>
          <a:xfrm>
            <a:off x="2363507" y="2927592"/>
            <a:ext cx="417296" cy="370482"/>
          </a:xfrm>
          <a:prstGeom prst="wedgeRectCallout">
            <a:avLst>
              <a:gd name="adj1" fmla="val 67599"/>
              <a:gd name="adj2" fmla="val -7004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5076" y="4355337"/>
            <a:ext cx="8156493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які необхідно виконати декілька разів.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/>
          </p:nvPr>
        </p:nvGraphicFramePr>
        <p:xfrm>
          <a:off x="2836345" y="2936555"/>
          <a:ext cx="3430970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213915020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1972869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72121771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65946234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15992912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6504008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1721824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85892065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01240717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25184321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471841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1" y="5692031"/>
            <a:ext cx="473273" cy="473273"/>
          </a:xfrm>
          <a:prstGeom prst="rect">
            <a:avLst/>
          </a:prstGeom>
        </p:spPr>
      </p:pic>
      <p:sp>
        <p:nvSpPr>
          <p:cNvPr id="30" name="Прямокутна виноска 30"/>
          <p:cNvSpPr/>
          <p:nvPr/>
        </p:nvSpPr>
        <p:spPr>
          <a:xfrm>
            <a:off x="736377" y="2844107"/>
            <a:ext cx="417296" cy="370482"/>
          </a:xfrm>
          <a:prstGeom prst="wedgeRectCallout">
            <a:avLst>
              <a:gd name="adj1" fmla="val -4074"/>
              <a:gd name="adj2" fmla="val 68583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5076" y="4355337"/>
            <a:ext cx="8156493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Послідовність команд,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виконання яких призводить до певного результату.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773476" y="3243759"/>
          <a:ext cx="343097" cy="2448272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580148494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77974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87982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27770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56825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68963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61202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01948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512484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45" y="3789040"/>
            <a:ext cx="473273" cy="473273"/>
          </a:xfrm>
          <a:prstGeom prst="rect">
            <a:avLst/>
          </a:prstGeom>
        </p:spPr>
      </p:pic>
      <p:sp>
        <p:nvSpPr>
          <p:cNvPr id="35" name="Прямокутна виноска 35"/>
          <p:cNvSpPr/>
          <p:nvPr/>
        </p:nvSpPr>
        <p:spPr>
          <a:xfrm>
            <a:off x="1091223" y="3789040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Той, хто виконує алгоритм.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/>
          </p:nvPr>
        </p:nvGraphicFramePr>
        <p:xfrm>
          <a:off x="1455383" y="3862061"/>
          <a:ext cx="3430970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181995276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00397521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09813671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6069878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47455005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56034584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87437913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10050757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95623594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20116965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67461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0" y="4149080"/>
            <a:ext cx="368929" cy="368929"/>
          </a:xfrm>
          <a:prstGeom prst="rect">
            <a:avLst/>
          </a:prstGeom>
        </p:spPr>
      </p:pic>
      <p:sp>
        <p:nvSpPr>
          <p:cNvPr id="40" name="Прямокутна виноска 40"/>
          <p:cNvSpPr/>
          <p:nvPr/>
        </p:nvSpPr>
        <p:spPr>
          <a:xfrm>
            <a:off x="4260" y="4141455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Складова частина алгоритму.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43" name="Таблиця 42"/>
          <p:cNvGraphicFramePr>
            <a:graphicFrameLocks noGrp="1"/>
          </p:cNvGraphicFramePr>
          <p:nvPr>
            <p:extLst/>
          </p:nvPr>
        </p:nvGraphicFramePr>
        <p:xfrm>
          <a:off x="428342" y="4173178"/>
          <a:ext cx="2401679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83925275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51661111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24645098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9206249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47875853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1660892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248138068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778391"/>
                  </a:ext>
                </a:extLst>
              </a:tr>
            </a:tbl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58" y="4741693"/>
            <a:ext cx="368929" cy="368929"/>
          </a:xfrm>
          <a:prstGeom prst="rect">
            <a:avLst/>
          </a:prstGeom>
        </p:spPr>
      </p:pic>
      <p:sp>
        <p:nvSpPr>
          <p:cNvPr id="45" name="Прямокутна виноска 45"/>
          <p:cNvSpPr/>
          <p:nvPr/>
        </p:nvSpPr>
        <p:spPr>
          <a:xfrm>
            <a:off x="4260" y="4725645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Висловлювання бувають істинні та …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48" name="Таблиця 47"/>
          <p:cNvGraphicFramePr>
            <a:graphicFrameLocks noGrp="1"/>
          </p:cNvGraphicFramePr>
          <p:nvPr>
            <p:extLst/>
          </p:nvPr>
        </p:nvGraphicFramePr>
        <p:xfrm>
          <a:off x="428265" y="4770836"/>
          <a:ext cx="1715485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128526159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27919238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2289864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61861583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716885252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Х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Б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725746"/>
                  </a:ext>
                </a:extLst>
              </a:tr>
            </a:tbl>
          </a:graphicData>
        </a:graphic>
      </p:graphicFrame>
      <p:sp>
        <p:nvSpPr>
          <p:cNvPr id="49" name="Штрихова стрілка вправо 49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666786" y="5846130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911" y="1165969"/>
            <a:ext cx="2447399" cy="1494897"/>
          </a:xfrm>
          <a:prstGeom prst="rect">
            <a:avLst/>
          </a:prstGeom>
        </p:spPr>
      </p:pic>
      <p:pic>
        <p:nvPicPr>
          <p:cNvPr id="51" name="Picture 2" descr="arrow, refresh, reload, repeat, rotate, round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1" y="5363216"/>
            <a:ext cx="1134738" cy="113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hat, conversation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1556792"/>
            <a:ext cx="1137199" cy="11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9630" y="1284822"/>
            <a:ext cx="2742038" cy="2960218"/>
          </a:xfrm>
          <a:prstGeom prst="rect">
            <a:avLst/>
          </a:prstGeom>
        </p:spPr>
      </p:pic>
      <p:sp>
        <p:nvSpPr>
          <p:cNvPr id="5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25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46" grpId="0" animBg="1"/>
      <p:bldP spid="46" grpId="1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C59D5-02B2-4E3D-9C10-9EBB08C9E9AC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команд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Рух</a:t>
            </a:r>
            <a:r>
              <a:rPr lang="uk-UA" sz="2800" b="1" i="1" kern="0" dirty="0">
                <a:solidFill>
                  <a:srgbClr val="FFFFFF"/>
                </a:solidFill>
              </a:rPr>
              <a:t> створюють події переміщення виконавця по сцені.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50224D-DE81-4AFB-9F4D-997C2511B203}"/>
              </a:ext>
            </a:extLst>
          </p:cNvPr>
          <p:cNvSpPr txBox="1"/>
          <p:nvPr/>
        </p:nvSpPr>
        <p:spPr>
          <a:xfrm>
            <a:off x="72009" y="2263927"/>
            <a:ext cx="3034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F395E-600B-413C-B1D4-984789A218C5}"/>
              </a:ext>
            </a:extLst>
          </p:cNvPr>
          <p:cNvSpPr txBox="1"/>
          <p:nvPr/>
        </p:nvSpPr>
        <p:spPr>
          <a:xfrm>
            <a:off x="3244645" y="2263927"/>
            <a:ext cx="887750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Приклади команд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E174C6-D343-47BF-9406-9AB941B3F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354" y="2892579"/>
            <a:ext cx="4244320" cy="6728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AD153C-257E-42DA-A002-4A403204B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446" y="2882569"/>
            <a:ext cx="3643903" cy="6728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983814-2AD9-4DB1-AAEC-4640204B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607" y="3588459"/>
            <a:ext cx="4120093" cy="6832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69F1B8-9C5F-49B7-93CC-B0F0C440C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663" y="3557216"/>
            <a:ext cx="3706015" cy="6418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1AD679D-4B8E-4F07-A39C-6F84F08F6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775" y="4345187"/>
            <a:ext cx="3488622" cy="6832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DBD4F3D-71BD-489C-9C74-3E01644B1E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3446" y="4302756"/>
            <a:ext cx="3447216" cy="6728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DCB63D8-EAE4-41F2-8E55-085B3B4BEA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394" y="4999856"/>
            <a:ext cx="3881997" cy="6625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84C6EF2-2FD9-4AD1-8738-6EED481C98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861" y="5996139"/>
            <a:ext cx="2691518" cy="6625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8D7BC25-F013-4B5D-A0A8-A8F415BEC0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5137" y="5996139"/>
            <a:ext cx="4461709" cy="652176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8E4169DC-FBD8-42A7-8D3F-819746C5C04D}"/>
              </a:ext>
            </a:extLst>
          </p:cNvPr>
          <p:cNvSpPr/>
          <p:nvPr/>
        </p:nvSpPr>
        <p:spPr>
          <a:xfrm>
            <a:off x="72008" y="2934351"/>
            <a:ext cx="3034987" cy="12637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Переміщення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B323B4D7-CF70-4F66-B237-1A8544DDD975}"/>
              </a:ext>
            </a:extLst>
          </p:cNvPr>
          <p:cNvSpPr/>
          <p:nvPr/>
        </p:nvSpPr>
        <p:spPr>
          <a:xfrm>
            <a:off x="72008" y="4343780"/>
            <a:ext cx="3034987" cy="12637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Поворот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037D7FD2-760D-46DF-866C-FD7CB934E765}"/>
              </a:ext>
            </a:extLst>
          </p:cNvPr>
          <p:cNvSpPr/>
          <p:nvPr/>
        </p:nvSpPr>
        <p:spPr>
          <a:xfrm>
            <a:off x="72007" y="5755244"/>
            <a:ext cx="3034987" cy="7242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Обертання</a:t>
            </a:r>
          </a:p>
        </p:txBody>
      </p:sp>
    </p:spTree>
    <p:extLst>
      <p:ext uri="{BB962C8B-B14F-4D97-AF65-F5344CB8AC3E}">
        <p14:creationId xmlns:p14="http://schemas.microsoft.com/office/powerpoint/2010/main" val="26891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42B4B-4D3A-4988-8E45-207DBD874D05}"/>
              </a:ext>
            </a:extLst>
          </p:cNvPr>
          <p:cNvSpPr txBox="1"/>
          <p:nvPr/>
        </p:nvSpPr>
        <p:spPr>
          <a:xfrm>
            <a:off x="72007" y="1196763"/>
            <a:ext cx="498177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складанні проектів, що передбачають рух об'єктів на сцені, слід ураховувати розміри сцени та значення параметрів, що вказують на позицію об'єкта.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E47D76-7FA9-4B2A-B29B-935B87BF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5" y="1196763"/>
            <a:ext cx="6832395" cy="533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D6DA27F-3117-4B00-AF7C-9ADA01A48DCD}"/>
              </a:ext>
            </a:extLst>
          </p:cNvPr>
          <p:cNvSpPr/>
          <p:nvPr/>
        </p:nvSpPr>
        <p:spPr>
          <a:xfrm>
            <a:off x="10443210" y="6195059"/>
            <a:ext cx="1518920" cy="35716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CC528598-ECE9-4DB9-80CA-B7918333C7C3}"/>
              </a:ext>
            </a:extLst>
          </p:cNvPr>
          <p:cNvSpPr/>
          <p:nvPr/>
        </p:nvSpPr>
        <p:spPr>
          <a:xfrm rot="18900000">
            <a:off x="10979469" y="551562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7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3E795-C433-4B24-9BB3-AB14E87226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 параметри виконавця відображаються у правому верхньому куті області складання програми.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F7DD61-56A1-4CF0-A9A5-6D8D6C7D2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369"/>
          <a:stretch/>
        </p:blipFill>
        <p:spPr>
          <a:xfrm>
            <a:off x="1211293" y="2303255"/>
            <a:ext cx="9771571" cy="406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4DC9E8C-8B73-480B-87FB-A19865A1A079}"/>
              </a:ext>
            </a:extLst>
          </p:cNvPr>
          <p:cNvSpPr/>
          <p:nvPr/>
        </p:nvSpPr>
        <p:spPr>
          <a:xfrm>
            <a:off x="9912241" y="3903406"/>
            <a:ext cx="793736" cy="3736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9CA9192-30D9-4CF7-9D3E-80C0A479D380}"/>
              </a:ext>
            </a:extLst>
          </p:cNvPr>
          <p:cNvSpPr/>
          <p:nvPr/>
        </p:nvSpPr>
        <p:spPr>
          <a:xfrm rot="18900000">
            <a:off x="10406800" y="32154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1EC57-52AC-4495-AE45-4053A885D17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параметри розташування об'єкта можна і в програмі.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F58317-E247-417B-B0CA-0D3E927D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2459365"/>
            <a:ext cx="5055229" cy="1326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CFFBCB-AEBB-4ABA-A426-7D6ABA147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4184791"/>
            <a:ext cx="5034169" cy="13480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54FA92-FB00-4435-8F9A-BE7BE1EE1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665" y="2389553"/>
            <a:ext cx="6276911" cy="1369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933FC3-5D66-47F5-9186-A9494A15D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665" y="4184791"/>
            <a:ext cx="6276913" cy="13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рух виконавця на сцені?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901CF-ACB9-4E89-888F-0DE91B75A26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Управляють переміщенням об'єкта: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98D4FC-1E5A-40C8-8F21-12A8D0AD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1" y="3680445"/>
            <a:ext cx="5478166" cy="9177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42BD5B-7F1F-4C69-8BC3-528356F1B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21" y="3680445"/>
            <a:ext cx="5972330" cy="917734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02D22A4-E905-485C-A758-C6ADA7498956}"/>
              </a:ext>
            </a:extLst>
          </p:cNvPr>
          <p:cNvSpPr/>
          <p:nvPr/>
        </p:nvSpPr>
        <p:spPr>
          <a:xfrm>
            <a:off x="72008" y="1801823"/>
            <a:ext cx="5972332" cy="1737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 допомогою миші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FB23018-0BA2-452B-A5E1-E2D0332BAF34}"/>
              </a:ext>
            </a:extLst>
          </p:cNvPr>
          <p:cNvSpPr/>
          <p:nvPr/>
        </p:nvSpPr>
        <p:spPr>
          <a:xfrm>
            <a:off x="6149820" y="1801823"/>
            <a:ext cx="5972332" cy="1737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Надаючи параметрам команд випадкового значення</a:t>
            </a:r>
          </a:p>
        </p:txBody>
      </p:sp>
      <p:pic>
        <p:nvPicPr>
          <p:cNvPr id="11" name="Picture 4" descr="computer, computer mouse, hardware, mouse icon icon">
            <a:extLst>
              <a:ext uri="{FF2B5EF4-FFF2-40B4-BE49-F238E27FC236}">
                <a16:creationId xmlns:a16="http://schemas.microsoft.com/office/drawing/2014/main" id="{7AEF67B8-755E-45E2-9A99-838A337C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8" y="4519521"/>
            <a:ext cx="2015612" cy="20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Результат пошуку зображень за запитом &quot;random icon&quot;">
            <a:extLst>
              <a:ext uri="{FF2B5EF4-FFF2-40B4-BE49-F238E27FC236}">
                <a16:creationId xmlns:a16="http://schemas.microsoft.com/office/drawing/2014/main" id="{F7AC7E68-AC6C-4B95-A9BE-75B684C3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92" y="4519521"/>
            <a:ext cx="2146750" cy="21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Повторення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15737" y="1983433"/>
            <a:ext cx="12117324" cy="2931380"/>
            <a:chOff x="72008" y="2855346"/>
            <a:chExt cx="9369629" cy="226666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08" y="2855346"/>
              <a:ext cx="7047619" cy="226666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3084938"/>
              <a:ext cx="2133333" cy="1876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8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та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Виконайте алгоритм.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7738" y="2014211"/>
            <a:ext cx="8979328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Узяти перше просте число.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7738" y="3342235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Повторити 6 разів.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630" y="4007010"/>
            <a:ext cx="793343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Додати до попереднього числа 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7738" y="4671785"/>
            <a:ext cx="8979328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Повідомити результат.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3830" y="5803841"/>
            <a:ext cx="2232248" cy="488454"/>
          </a:xfrm>
          <a:prstGeom prst="roundRect">
            <a:avLst>
              <a:gd name="adj" fmla="val 9736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Результат: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2102" y="5758627"/>
            <a:ext cx="864096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0060" y="2638599"/>
            <a:ext cx="576064" cy="57888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31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139270</TotalTime>
  <Words>412</Words>
  <Application>Microsoft Office PowerPoint</Application>
  <PresentationFormat>Широкий екран</PresentationFormat>
  <Paragraphs>147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Verdana</vt:lpstr>
      <vt:lpstr>Wingdings</vt:lpstr>
      <vt:lpstr>Тема Office</vt:lpstr>
      <vt:lpstr>Реалізація циклічних алгоритмів у середовищі Скретч</vt:lpstr>
      <vt:lpstr>Розгадайте кросворд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Як задати рух виконавця на сцені?</vt:lpstr>
      <vt:lpstr>Розгадайте ребус</vt:lpstr>
      <vt:lpstr>Запитання та завдання</vt:lpstr>
      <vt:lpstr>Запитання та завдання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818</cp:revision>
  <dcterms:created xsi:type="dcterms:W3CDTF">2016-06-06T19:48:43Z</dcterms:created>
  <dcterms:modified xsi:type="dcterms:W3CDTF">2018-10-01T20:32:45Z</dcterms:modified>
</cp:coreProperties>
</file>