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007" r:id="rId3"/>
    <p:sldId id="1262" r:id="rId4"/>
    <p:sldId id="1263" r:id="rId5"/>
    <p:sldId id="1264" r:id="rId6"/>
    <p:sldId id="1265" r:id="rId7"/>
    <p:sldId id="1266" r:id="rId8"/>
    <p:sldId id="1267" r:id="rId9"/>
    <p:sldId id="1268" r:id="rId10"/>
    <p:sldId id="1269" r:id="rId11"/>
    <p:sldId id="1270" r:id="rId12"/>
    <p:sldId id="1271" r:id="rId13"/>
    <p:sldId id="1272" r:id="rId14"/>
    <p:sldId id="1273" r:id="rId15"/>
    <p:sldId id="1274" r:id="rId16"/>
    <p:sldId id="608" r:id="rId17"/>
    <p:sldId id="1032" r:id="rId18"/>
    <p:sldId id="643" r:id="rId19"/>
    <p:sldId id="644" r:id="rId20"/>
    <p:sldId id="304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B711D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5078" autoAdjust="0"/>
  </p:normalViewPr>
  <p:slideViewPr>
    <p:cSldViewPr snapToGrid="0">
      <p:cViewPr varScale="1">
        <p:scale>
          <a:sx n="83" d="100"/>
          <a:sy n="83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які команди описують повторення в середовищах складання алгоритмів.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dirty="0"/>
            <a:t>Ти дізнаєшся</a:t>
          </a:r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>
              <a:solidFill>
                <a:schemeClr val="bg1"/>
              </a:solidFill>
            </a:rPr>
            <a:t>які бувають циклічні алгоритми;</a:t>
          </a:r>
          <a:endParaRPr lang="uk-UA" i="1" noProof="0" dirty="0">
            <a:solidFill>
              <a:schemeClr val="bg1"/>
            </a:solidFill>
          </a:endParaRP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dirty="0"/>
            <a:t>Пригадай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BFBFA4EA-8ACA-4E00-840B-60B435A7CD9C}">
      <dgm:prSet/>
      <dgm:spPr/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реалізувати цикл із невідомою кількістю повторень у середовищі </a:t>
          </a:r>
          <a:r>
            <a:rPr lang="uk-UA" i="1" noProof="0" dirty="0" err="1">
              <a:solidFill>
                <a:schemeClr val="bg1"/>
              </a:solidFill>
            </a:rPr>
            <a:t>Скретч</a:t>
          </a:r>
          <a:r>
            <a:rPr lang="uk-UA" i="1" noProof="0" dirty="0">
              <a:solidFill>
                <a:schemeClr val="bg1"/>
              </a:solidFill>
            </a:rPr>
            <a:t>;</a:t>
          </a:r>
        </a:p>
      </dgm:t>
    </dgm:pt>
    <dgm:pt modelId="{E141C357-F832-4925-83A0-1A14A63059EF}" type="parTrans" cxnId="{8DF0B41A-0B98-48F5-BDAD-3465DCD2EE8C}">
      <dgm:prSet/>
      <dgm:spPr/>
      <dgm:t>
        <a:bodyPr/>
        <a:lstStyle/>
        <a:p>
          <a:endParaRPr lang="uk-UA"/>
        </a:p>
      </dgm:t>
    </dgm:pt>
    <dgm:pt modelId="{B29AEBBA-22E2-4F39-A8A1-CC20409AE988}" type="sibTrans" cxnId="{8DF0B41A-0B98-48F5-BDAD-3465DCD2EE8C}">
      <dgm:prSet/>
      <dgm:spPr/>
      <dgm:t>
        <a:bodyPr/>
        <a:lstStyle/>
        <a:p>
          <a:endParaRPr lang="uk-UA"/>
        </a:p>
      </dgm:t>
    </dgm:pt>
    <dgm:pt modelId="{98515311-6C00-4E21-B2FD-551266BEB922}">
      <dgm:prSet/>
      <dgm:spPr/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ru-RU" i="1" noProof="0" dirty="0">
              <a:solidFill>
                <a:schemeClr val="bg1"/>
              </a:solidFill>
            </a:rPr>
            <a:t>як задати рух виконавця на </a:t>
          </a:r>
          <a:r>
            <a:rPr lang="ru-RU" i="1" noProof="0" dirty="0" err="1">
              <a:solidFill>
                <a:schemeClr val="bg1"/>
              </a:solidFill>
            </a:rPr>
            <a:t>сцені</a:t>
          </a:r>
          <a:r>
            <a:rPr lang="ru-RU" i="1" noProof="0" dirty="0">
              <a:solidFill>
                <a:schemeClr val="bg1"/>
              </a:solidFill>
            </a:rPr>
            <a:t>.</a:t>
          </a:r>
          <a:endParaRPr lang="uk-UA" i="1" noProof="0" dirty="0">
            <a:solidFill>
              <a:schemeClr val="bg1"/>
            </a:solidFill>
          </a:endParaRPr>
        </a:p>
      </dgm:t>
    </dgm:pt>
    <dgm:pt modelId="{C0B1C3E7-27E9-4A9F-B5AE-7F53D6DFE386}" type="parTrans" cxnId="{5DEAF6FF-1A7C-4EDC-A35E-E40F7774F8B1}">
      <dgm:prSet/>
      <dgm:spPr/>
      <dgm:t>
        <a:bodyPr/>
        <a:lstStyle/>
        <a:p>
          <a:endParaRPr lang="uk-UA"/>
        </a:p>
      </dgm:t>
    </dgm:pt>
    <dgm:pt modelId="{004A1F1D-83AD-4641-B0ED-BC5036D0DE6F}" type="sibTrans" cxnId="{5DEAF6FF-1A7C-4EDC-A35E-E40F7774F8B1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A850AA15-0080-41AE-84D5-9DCD55ED9150}" type="presOf" srcId="{98515311-6C00-4E21-B2FD-551266BEB922}" destId="{FAB089FA-E62B-4CA2-81E6-4269C82BD344}" srcOrd="0" destOrd="2" presId="urn:microsoft.com/office/officeart/2005/8/layout/vList2"/>
    <dgm:cxn modelId="{8DF0B41A-0B98-48F5-BDAD-3465DCD2EE8C}" srcId="{03BE68DC-2A40-40DE-8DA8-DFADED8E1DB4}" destId="{BFBFA4EA-8ACA-4E00-840B-60B435A7CD9C}" srcOrd="1" destOrd="0" parTransId="{E141C357-F832-4925-83A0-1A14A63059EF}" sibTransId="{B29AEBBA-22E2-4F39-A8A1-CC20409AE988}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B5FD1FFE-D167-414C-9D13-C8DFB9887DB2}" type="presOf" srcId="{BFBFA4EA-8ACA-4E00-840B-60B435A7CD9C}" destId="{FAB089FA-E62B-4CA2-81E6-4269C82BD344}" srcOrd="0" destOrd="1" presId="urn:microsoft.com/office/officeart/2005/8/layout/vList2"/>
    <dgm:cxn modelId="{5DEAF6FF-1A7C-4EDC-A35E-E40F7774F8B1}" srcId="{03BE68DC-2A40-40DE-8DA8-DFADED8E1DB4}" destId="{98515311-6C00-4E21-B2FD-551266BEB922}" srcOrd="2" destOrd="0" parTransId="{C0B1C3E7-27E9-4A9F-B5AE-7F53D6DFE386}" sibTransId="{004A1F1D-83AD-4641-B0ED-BC5036D0DE6F}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13821"/>
          <a:ext cx="12050141" cy="100737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200" b="1" i="1" kern="1200" dirty="0"/>
            <a:t>Пригадай</a:t>
          </a:r>
        </a:p>
      </dsp:txBody>
      <dsp:txXfrm>
        <a:off x="49176" y="62997"/>
        <a:ext cx="11951789" cy="909018"/>
      </dsp:txXfrm>
    </dsp:sp>
    <dsp:sp modelId="{025CB6B8-CA2B-431B-8414-06FEB88A9357}">
      <dsp:nvSpPr>
        <dsp:cNvPr id="0" name=""/>
        <dsp:cNvSpPr/>
      </dsp:nvSpPr>
      <dsp:spPr>
        <a:xfrm>
          <a:off x="0" y="1040387"/>
          <a:ext cx="12050141" cy="104328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3300" i="1" kern="1200" noProof="0" dirty="0"/>
            <a:t>які команди описують повторення в середовищах складання алгоритмів.</a:t>
          </a:r>
        </a:p>
      </dsp:txBody>
      <dsp:txXfrm>
        <a:off x="0" y="1040387"/>
        <a:ext cx="12050141" cy="1043280"/>
      </dsp:txXfrm>
    </dsp:sp>
    <dsp:sp modelId="{79A6FD81-FCF4-4CE0-8871-588E983C05B5}">
      <dsp:nvSpPr>
        <dsp:cNvPr id="0" name=""/>
        <dsp:cNvSpPr/>
      </dsp:nvSpPr>
      <dsp:spPr>
        <a:xfrm>
          <a:off x="0" y="2083667"/>
          <a:ext cx="12050141" cy="1007370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200" b="1" i="1" kern="1200" dirty="0"/>
            <a:t>Ти дізнаєшся</a:t>
          </a:r>
        </a:p>
      </dsp:txBody>
      <dsp:txXfrm>
        <a:off x="49176" y="2132843"/>
        <a:ext cx="11951789" cy="909018"/>
      </dsp:txXfrm>
    </dsp:sp>
    <dsp:sp modelId="{FAB089FA-E62B-4CA2-81E6-4269C82BD344}">
      <dsp:nvSpPr>
        <dsp:cNvPr id="0" name=""/>
        <dsp:cNvSpPr/>
      </dsp:nvSpPr>
      <dsp:spPr>
        <a:xfrm>
          <a:off x="0" y="3091037"/>
          <a:ext cx="12050141" cy="217350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3300" i="1" kern="1200" noProof="0">
              <a:solidFill>
                <a:schemeClr val="bg1"/>
              </a:solidFill>
            </a:rPr>
            <a:t>які бувають циклічні алгоритми;</a:t>
          </a:r>
          <a:endParaRPr lang="uk-UA" sz="3300" i="1" kern="1200" noProof="0" dirty="0">
            <a:solidFill>
              <a:schemeClr val="bg1"/>
            </a:solidFill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3300" i="1" kern="1200" noProof="0" dirty="0">
              <a:solidFill>
                <a:schemeClr val="bg1"/>
              </a:solidFill>
            </a:rPr>
            <a:t>як реалізувати цикл із невідомою кількістю повторень у середовищі </a:t>
          </a:r>
          <a:r>
            <a:rPr lang="uk-UA" sz="3300" i="1" kern="1200" noProof="0" dirty="0" err="1">
              <a:solidFill>
                <a:schemeClr val="bg1"/>
              </a:solidFill>
            </a:rPr>
            <a:t>Скретч</a:t>
          </a:r>
          <a:r>
            <a:rPr lang="uk-UA" sz="3300" i="1" kern="1200" noProof="0" dirty="0">
              <a:solidFill>
                <a:schemeClr val="bg1"/>
              </a:solidFill>
            </a:rPr>
            <a:t>;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ru-RU" sz="3300" i="1" kern="1200" noProof="0" dirty="0">
              <a:solidFill>
                <a:schemeClr val="bg1"/>
              </a:solidFill>
            </a:rPr>
            <a:t>як задати рух виконавця на </a:t>
          </a:r>
          <a:r>
            <a:rPr lang="ru-RU" sz="3300" i="1" kern="1200" noProof="0" dirty="0" err="1">
              <a:solidFill>
                <a:schemeClr val="bg1"/>
              </a:solidFill>
            </a:rPr>
            <a:t>сцені</a:t>
          </a:r>
          <a:r>
            <a:rPr lang="ru-RU" sz="3300" i="1" kern="1200" noProof="0" dirty="0">
              <a:solidFill>
                <a:schemeClr val="bg1"/>
              </a:solidFill>
            </a:rPr>
            <a:t>.</a:t>
          </a:r>
          <a:endParaRPr lang="uk-UA" sz="3300" i="1" kern="1200" noProof="0" dirty="0">
            <a:solidFill>
              <a:schemeClr val="bg1"/>
            </a:solidFill>
          </a:endParaRPr>
        </a:p>
      </dsp:txBody>
      <dsp:txXfrm>
        <a:off x="0" y="3091037"/>
        <a:ext cx="12050141" cy="2173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3" r="890" b="1"/>
          <a:stretch/>
        </p:blipFill>
        <p:spPr>
          <a:xfrm>
            <a:off x="-11097" y="0"/>
            <a:ext cx="4705017" cy="5052641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889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01.10.2018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FAA413-7E72-46F0-93BC-EBF3B8098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96A5870-B66E-4F0E-B2B0-3210F17FC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3526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Алгоритми з повтореннями</a:t>
            </a:r>
          </a:p>
        </p:txBody>
      </p:sp>
      <p:pic>
        <p:nvPicPr>
          <p:cNvPr id="12" name="Picture 2" descr="arrows, change, connection, direction, recycle, refresh, repeat icon">
            <a:extLst>
              <a:ext uri="{FF2B5EF4-FFF2-40B4-BE49-F238E27FC236}">
                <a16:creationId xmlns:a16="http://schemas.microsoft.com/office/drawing/2014/main" id="{8D1EF55F-4365-4773-94B9-2085D39ED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76" y="326160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82D5F-5C2E-4704-878B-9394685C2EF5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 повторення з </a:t>
            </a:r>
            <a:r>
              <a:rPr lang="uk-UA" sz="2800" b="1" i="1" kern="0" dirty="0">
                <a:solidFill>
                  <a:srgbClr val="FFFF00"/>
                </a:solidFill>
              </a:rPr>
              <a:t>невідомою кількістю повторень</a:t>
            </a:r>
            <a:r>
              <a:rPr lang="uk-UA" sz="2800" b="1" i="1" kern="0" dirty="0">
                <a:solidFill>
                  <a:srgbClr val="FFFFFF"/>
                </a:solidFill>
              </a:rPr>
              <a:t> передбачає перевірку деякої умови, як наприклад, в алгоритмі забивання цвяха в дошку.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2AC870-E2F4-4869-9F4B-CD0ED6BB6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2924" y="2704098"/>
            <a:ext cx="8788310" cy="376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44BCED-46C5-4D26-BF55-61AE1BB8C39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Припинення виконання команд циклу відбудеться у випадку, коли висловлювання: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20A4C1-460E-470B-86B6-6318D7A4A4F9}"/>
              </a:ext>
            </a:extLst>
          </p:cNvPr>
          <p:cNvSpPr txBox="1"/>
          <p:nvPr/>
        </p:nvSpPr>
        <p:spPr>
          <a:xfrm>
            <a:off x="72008" y="2303255"/>
            <a:ext cx="684990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цвях не забито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4FD42-3C93-414D-90BA-F80B739E25B2}"/>
              </a:ext>
            </a:extLst>
          </p:cNvPr>
          <p:cNvSpPr txBox="1"/>
          <p:nvPr/>
        </p:nvSpPr>
        <p:spPr>
          <a:xfrm>
            <a:off x="72008" y="3101971"/>
            <a:ext cx="684990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Є хибним: цвях можна забивати як з першого чи другого разу, так і через скінченну кількість повторень, аж поки цвях не буде забитий.</a:t>
            </a:r>
          </a:p>
        </p:txBody>
      </p:sp>
      <p:pic>
        <p:nvPicPr>
          <p:cNvPr id="9" name="Picture 2" descr="construction, hammer, nail, tools icon">
            <a:extLst>
              <a:ext uri="{FF2B5EF4-FFF2-40B4-BE49-F238E27FC236}">
                <a16:creationId xmlns:a16="http://schemas.microsoft.com/office/drawing/2014/main" id="{C0AB734C-78AD-401C-A972-6E6C8B9D9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22202"/>
            <a:ext cx="4562168" cy="456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3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реалізувати цикл із невідомою кількістю повторень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F3AF0-4144-4D00-836F-1B1C70F94F95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випадку, коли в алгоритмі кількість повторів заздалегідь не відома,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використовують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Завжди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52688C-5538-40DC-A745-AECF71EDF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52" y="2998576"/>
            <a:ext cx="5135423" cy="3041089"/>
          </a:xfrm>
          <a:prstGeom prst="rect">
            <a:avLst/>
          </a:prstGeom>
        </p:spPr>
      </p:pic>
      <p:sp>
        <p:nvSpPr>
          <p:cNvPr id="8" name="Восьмикутник 7">
            <a:extLst>
              <a:ext uri="{FF2B5EF4-FFF2-40B4-BE49-F238E27FC236}">
                <a16:creationId xmlns:a16="http://schemas.microsoft.com/office/drawing/2014/main" id="{69D3018F-40F7-47DD-860B-023453813FD2}"/>
              </a:ext>
            </a:extLst>
          </p:cNvPr>
          <p:cNvSpPr/>
          <p:nvPr/>
        </p:nvSpPr>
        <p:spPr bwMode="auto">
          <a:xfrm>
            <a:off x="8254913" y="5088686"/>
            <a:ext cx="1548172" cy="1548172"/>
          </a:xfrm>
          <a:prstGeom prst="octagon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7A76D-96A7-4012-868F-A8761443D926}"/>
              </a:ext>
            </a:extLst>
          </p:cNvPr>
          <p:cNvSpPr txBox="1"/>
          <p:nvPr/>
        </p:nvSpPr>
        <p:spPr>
          <a:xfrm>
            <a:off x="5935850" y="2721704"/>
            <a:ext cx="6186299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зупинити виконання команд, розміщених у тілі такого циклу, користувачу слід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Зупинити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3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реалізувати цикл із невідомою кількістю повторень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E49C78-32EE-4FD9-9FBC-589C081DE8C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Алгоритми з повтореннями в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1BAFB4-444E-4E31-998B-5778896AE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09" y="1811736"/>
            <a:ext cx="9254112" cy="4614022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D1C7975-E837-4AFF-AC3E-F55D9E1E78B4}"/>
              </a:ext>
            </a:extLst>
          </p:cNvPr>
          <p:cNvSpPr/>
          <p:nvPr/>
        </p:nvSpPr>
        <p:spPr>
          <a:xfrm>
            <a:off x="8898528" y="3198014"/>
            <a:ext cx="1248772" cy="38338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3CE2E545-AB7C-4FFC-86AD-2AD1BBFB5233}"/>
              </a:ext>
            </a:extLst>
          </p:cNvPr>
          <p:cNvSpPr/>
          <p:nvPr/>
        </p:nvSpPr>
        <p:spPr>
          <a:xfrm rot="18900000">
            <a:off x="9200900" y="253384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E47B4F2-A8E3-4C09-ABF9-4AE97611FF67}"/>
              </a:ext>
            </a:extLst>
          </p:cNvPr>
          <p:cNvSpPr/>
          <p:nvPr/>
        </p:nvSpPr>
        <p:spPr>
          <a:xfrm>
            <a:off x="7542565" y="5727188"/>
            <a:ext cx="1249010" cy="69856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6EF244B9-E41A-451F-A3C9-FE3ABEEEBC0E}"/>
              </a:ext>
            </a:extLst>
          </p:cNvPr>
          <p:cNvSpPr/>
          <p:nvPr/>
        </p:nvSpPr>
        <p:spPr>
          <a:xfrm rot="18900000">
            <a:off x="8520078" y="511597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9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реалізувати цикл із невідомою кількістю повторень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5397C4-9C37-48D7-9380-7FCF64EEF357}"/>
              </a:ext>
            </a:extLst>
          </p:cNvPr>
          <p:cNvSpPr txBox="1"/>
          <p:nvPr/>
        </p:nvSpPr>
        <p:spPr>
          <a:xfrm>
            <a:off x="72008" y="1196763"/>
            <a:ext cx="4924865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Алгоритм, за яким виконавець буде виконувати команду «ходити по сцені», поки не буде натиснута кнопка </a:t>
            </a:r>
            <a:r>
              <a:rPr lang="uk-UA" sz="2800" b="1" i="1" kern="0" dirty="0">
                <a:solidFill>
                  <a:srgbClr val="FFFF00"/>
                </a:solidFill>
              </a:rPr>
              <a:t>Зупинити</a:t>
            </a:r>
            <a:r>
              <a:rPr lang="uk-UA" sz="2800" b="1" i="1" kern="0" dirty="0">
                <a:solidFill>
                  <a:srgbClr val="FFFFFF"/>
                </a:solidFill>
              </a:rPr>
              <a:t>, можна подати графічно.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EEB904-6C61-47BF-A31D-E2DA391D5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074" y="1196763"/>
            <a:ext cx="6752289" cy="5424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реалізувати цикл із невідомою кількістю повторень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069EB1-2066-4C32-B596-80AD9986D6C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такий циклічний алгоритм можна подати у вигляді програми.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C1AB90-683A-4260-9039-D77A8DB7E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961" y="2293423"/>
            <a:ext cx="7152235" cy="412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Завжди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47" y="1780765"/>
            <a:ext cx="11984991" cy="334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2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ситуації у твоєму повсякденному житті можна описати за допомогою циклів з відомою й невідомою кількостями повторень? Наведи приклади.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2663077"/>
            <a:ext cx="12050142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команду повторень можна використати при складанні проектів у середовищі </a:t>
            </a:r>
            <a:r>
              <a:rPr lang="uk-UA" sz="2800" b="1" i="1" kern="0" dirty="0" err="1">
                <a:solidFill>
                  <a:srgbClr val="002060"/>
                </a:solidFill>
              </a:rPr>
              <a:t>Скретч</a:t>
            </a:r>
            <a:r>
              <a:rPr lang="uk-UA" sz="2800" b="1" i="1" kern="0" dirty="0">
                <a:solidFill>
                  <a:srgbClr val="002060"/>
                </a:solidFill>
              </a:rPr>
              <a:t>? Наведи приклади проектів.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4129391"/>
            <a:ext cx="10454845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Структуру повторення якого виду можна описати за допомогою команди Завжди?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EAF74B-37A3-4741-8AD2-24A66848E0D9}"/>
              </a:ext>
            </a:extLst>
          </p:cNvPr>
          <p:cNvSpPr txBox="1"/>
          <p:nvPr/>
        </p:nvSpPr>
        <p:spPr>
          <a:xfrm>
            <a:off x="70929" y="5161739"/>
            <a:ext cx="10454845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зупинити виконання команди Завжди?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947310-045D-4E92-A67A-9B688F0E6FF7}"/>
              </a:ext>
            </a:extLst>
          </p:cNvPr>
          <p:cNvSpPr txBox="1"/>
          <p:nvPr/>
        </p:nvSpPr>
        <p:spPr>
          <a:xfrm>
            <a:off x="70929" y="5763200"/>
            <a:ext cx="10454845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можна змінити розташування виконавця на сцені проекту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88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>
                <a:solidFill>
                  <a:srgbClr val="FFFFFF"/>
                </a:solidFill>
                <a:latin typeface="Verdana"/>
              </a:rPr>
              <a:t>23-24</a:t>
            </a:r>
            <a:r>
              <a:rPr kumimoji="0" lang="uk-UA" sz="32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208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-211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681"/>
              <a:gd name="adj2" fmla="val 12065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212-214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Типи алгоритмів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70C2758A-4764-45D0-8265-9389B79894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2185980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438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4F21EEE9-4F75-4A7B-946F-647B429C5E4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E6D24A-6A92-4AE0-B113-B3D4084DE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arrows, change, connection, direction, recycle, refresh, repeat icon">
            <a:extLst>
              <a:ext uri="{FF2B5EF4-FFF2-40B4-BE49-F238E27FC236}">
                <a16:creationId xmlns:a16="http://schemas.microsoft.com/office/drawing/2014/main" id="{E2B0511D-CD1C-4ABF-A073-A3C557E0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76" y="326160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5397C4-9C37-48D7-9380-7FCF64EEF35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>
                <a:solidFill>
                  <a:srgbClr val="FFFF00"/>
                </a:solidFill>
              </a:rPr>
              <a:t>циклічному алгоритмі </a:t>
            </a:r>
            <a:r>
              <a:rPr lang="uk-UA" sz="2800" b="1" i="1" kern="0" dirty="0">
                <a:solidFill>
                  <a:srgbClr val="FFFFFF"/>
                </a:solidFill>
              </a:rPr>
              <a:t>передбачається багаторазове виконання одного й того самого набору команд. </a:t>
            </a:r>
          </a:p>
        </p:txBody>
      </p:sp>
      <p:pic>
        <p:nvPicPr>
          <p:cNvPr id="10" name="Picture 2" descr="http://digitalmanagers.ru/uploads/images/00/00/02/2014/03/17/265216938a.jpg">
            <a:extLst>
              <a:ext uri="{FF2B5EF4-FFF2-40B4-BE49-F238E27FC236}">
                <a16:creationId xmlns:a16="http://schemas.microsoft.com/office/drawing/2014/main" id="{E78ABC3E-A881-4090-B56D-DDB39EDC6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" b="3350"/>
          <a:stretch/>
        </p:blipFill>
        <p:spPr bwMode="auto">
          <a:xfrm>
            <a:off x="8317491" y="2243554"/>
            <a:ext cx="3802500" cy="35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53E008-540D-4486-A8C1-75F40C843675}"/>
              </a:ext>
            </a:extLst>
          </p:cNvPr>
          <p:cNvSpPr txBox="1"/>
          <p:nvPr/>
        </p:nvSpPr>
        <p:spPr>
          <a:xfrm>
            <a:off x="72009" y="2243554"/>
            <a:ext cx="409359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Вираз «багаторазове виконання» означає, що команди будуть виконуватися скінченну кількість разів.</a:t>
            </a:r>
          </a:p>
        </p:txBody>
      </p:sp>
      <p:pic>
        <p:nvPicPr>
          <p:cNvPr id="13" name="Picture 4" descr="http://prog-school.ru/wp-content/uploads/2010/08/120076-yana.jpg">
            <a:extLst>
              <a:ext uri="{FF2B5EF4-FFF2-40B4-BE49-F238E27FC236}">
                <a16:creationId xmlns:a16="http://schemas.microsoft.com/office/drawing/2014/main" id="{B394FED0-40F2-4C3E-ABE8-47A6D73CA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6" t="3810" r="15740"/>
          <a:stretch/>
        </p:blipFill>
        <p:spPr bwMode="auto">
          <a:xfrm>
            <a:off x="4525400" y="2243554"/>
            <a:ext cx="3279327" cy="360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19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2DB6D6-62CB-4B49-9DF8-BE5F9CE8A573}"/>
              </a:ext>
            </a:extLst>
          </p:cNvPr>
          <p:cNvSpPr txBox="1"/>
          <p:nvPr/>
        </p:nvSpPr>
        <p:spPr>
          <a:xfrm>
            <a:off x="72008" y="1196763"/>
            <a:ext cx="8560548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Герой твору Марка Твена Том </a:t>
            </a:r>
            <a:r>
              <a:rPr lang="uk-UA" sz="2800" b="1" i="1" kern="0" dirty="0" err="1">
                <a:solidFill>
                  <a:srgbClr val="FFFFFF"/>
                </a:solidFill>
              </a:rPr>
              <a:t>Сойєр</a:t>
            </a:r>
            <a:r>
              <a:rPr lang="uk-UA" sz="2800" b="1" i="1" kern="0" dirty="0">
                <a:solidFill>
                  <a:srgbClr val="FFFFFF"/>
                </a:solidFill>
              </a:rPr>
              <a:t> мав фарбувати огорожу за циклічним алгоритмом: одну й ту саму команду — фарбування стовпчика огорожі — слід</a:t>
            </a:r>
          </a:p>
        </p:txBody>
      </p:sp>
      <p:pic>
        <p:nvPicPr>
          <p:cNvPr id="7" name="Picture 2" descr="http://alnek.ru/image/ch18.jpg">
            <a:extLst>
              <a:ext uri="{FF2B5EF4-FFF2-40B4-BE49-F238E27FC236}">
                <a16:creationId xmlns:a16="http://schemas.microsoft.com/office/drawing/2014/main" id="{E842403A-9813-4BD5-B9F5-679F2E776A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4" b="6826"/>
          <a:stretch/>
        </p:blipFill>
        <p:spPr bwMode="auto">
          <a:xfrm>
            <a:off x="8809782" y="1196763"/>
            <a:ext cx="3312368" cy="55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itata.in/wp-content/uploads/2012/05/%D0%9C%D0%B0%D1%80%D0%BA-%D0%A2%D0%B2%D0%B5%D0%BD-298x300.png">
            <a:extLst>
              <a:ext uri="{FF2B5EF4-FFF2-40B4-BE49-F238E27FC236}">
                <a16:creationId xmlns:a16="http://schemas.microsoft.com/office/drawing/2014/main" id="{A4430968-A9D1-4E4D-8EFE-BE07FCDFA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77306"/>
            <a:ext cx="3168122" cy="31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F42D87-8F15-4A29-897B-6BA06880359A}"/>
              </a:ext>
            </a:extLst>
          </p:cNvPr>
          <p:cNvSpPr txBox="1"/>
          <p:nvPr/>
        </p:nvSpPr>
        <p:spPr>
          <a:xfrm>
            <a:off x="3952069" y="3981663"/>
            <a:ext cx="4680488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повторювати, доки всю огорожу не буде пофарбовано.</a:t>
            </a:r>
          </a:p>
        </p:txBody>
      </p:sp>
    </p:spTree>
    <p:extLst>
      <p:ext uri="{BB962C8B-B14F-4D97-AF65-F5344CB8AC3E}">
        <p14:creationId xmlns:p14="http://schemas.microsoft.com/office/powerpoint/2010/main" val="36119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91CE2-1DC4-4B4E-9CBE-1699951A7E7B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щоб вивчити строфу вірша напам'ять, спочатку її читають, а тоді пробують розповісти по пам'яті. Якщо це не вдається, то продовжують читати знову — тобто повторюють цю дію кілька разів.</a:t>
            </a:r>
          </a:p>
        </p:txBody>
      </p:sp>
      <p:pic>
        <p:nvPicPr>
          <p:cNvPr id="7" name="Picture 2" descr="http://dnz240.edukit.zp.ua/files2/images/158188.jpg?size=11">
            <a:extLst>
              <a:ext uri="{FF2B5EF4-FFF2-40B4-BE49-F238E27FC236}">
                <a16:creationId xmlns:a16="http://schemas.microsoft.com/office/drawing/2014/main" id="{686FF163-C0B6-4BBD-821B-E0A8BAB4C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10" y="3074639"/>
            <a:ext cx="5293338" cy="35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15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DA7F12-5D1B-46E4-986E-47ACEAEB9BB0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Кількість повторів може бути різною, але </a:t>
            </a:r>
            <a:r>
              <a:rPr lang="uk-UA" sz="2800" b="1" i="1" kern="0" dirty="0">
                <a:solidFill>
                  <a:srgbClr val="FFFF00"/>
                </a:solidFill>
              </a:rPr>
              <a:t>скінченною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7B65D68-F334-49D7-A64D-05E45748F8EF}"/>
              </a:ext>
            </a:extLst>
          </p:cNvPr>
          <p:cNvSpPr/>
          <p:nvPr/>
        </p:nvSpPr>
        <p:spPr>
          <a:xfrm>
            <a:off x="72008" y="1801824"/>
            <a:ext cx="5040766" cy="18951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Кількість повторів при фарбуванні огорожі залежить від кількості стовпчиків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DDCF8B7-704C-445F-9CA0-082F0364B4DD}"/>
              </a:ext>
            </a:extLst>
          </p:cNvPr>
          <p:cNvSpPr/>
          <p:nvPr/>
        </p:nvSpPr>
        <p:spPr>
          <a:xfrm>
            <a:off x="5230761" y="1801824"/>
            <a:ext cx="6891391" cy="18951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Кількість повторів при вивченні вірша залежить від здібностей до запам'ятовування конкретної людини</a:t>
            </a:r>
          </a:p>
        </p:txBody>
      </p:sp>
      <p:pic>
        <p:nvPicPr>
          <p:cNvPr id="9" name="Picture 2" descr="fence, garden, garden fence, palisade, picket icon">
            <a:extLst>
              <a:ext uri="{FF2B5EF4-FFF2-40B4-BE49-F238E27FC236}">
                <a16:creationId xmlns:a16="http://schemas.microsoft.com/office/drawing/2014/main" id="{A69FA958-ACAC-4A1E-83D4-68A5D941B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61" y="3759106"/>
            <a:ext cx="2669459" cy="266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rain, business, gears, intelligence, smart icon">
            <a:extLst>
              <a:ext uri="{FF2B5EF4-FFF2-40B4-BE49-F238E27FC236}">
                <a16:creationId xmlns:a16="http://schemas.microsoft.com/office/drawing/2014/main" id="{1A4042D9-3EE9-4724-A6B5-A81D435E0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79" y="3696929"/>
            <a:ext cx="2964554" cy="296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6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7CACE-410B-44AA-8AE9-2E6456C0EF8A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Кількість повторень у циклічних алгоритмах може бути або заздалегідь відомою, або ні, тому розрізняють:</a:t>
            </a:r>
          </a:p>
        </p:txBody>
      </p:sp>
      <p:sp>
        <p:nvSpPr>
          <p:cNvPr id="7" name="Стрілка вліво 8">
            <a:extLst>
              <a:ext uri="{FF2B5EF4-FFF2-40B4-BE49-F238E27FC236}">
                <a16:creationId xmlns:a16="http://schemas.microsoft.com/office/drawing/2014/main" id="{0A8BF23C-F30F-47CE-AD65-04ABE1BDBD9C}"/>
              </a:ext>
            </a:extLst>
          </p:cNvPr>
          <p:cNvSpPr/>
          <p:nvPr/>
        </p:nvSpPr>
        <p:spPr bwMode="auto">
          <a:xfrm rot="19650813">
            <a:off x="2554116" y="2254931"/>
            <a:ext cx="1008112" cy="684317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Стрілка вліво 9">
            <a:extLst>
              <a:ext uri="{FF2B5EF4-FFF2-40B4-BE49-F238E27FC236}">
                <a16:creationId xmlns:a16="http://schemas.microsoft.com/office/drawing/2014/main" id="{0AA0D052-E951-439A-9ECA-FC9A198F111D}"/>
              </a:ext>
            </a:extLst>
          </p:cNvPr>
          <p:cNvSpPr/>
          <p:nvPr/>
        </p:nvSpPr>
        <p:spPr bwMode="auto">
          <a:xfrm rot="1949187" flipH="1">
            <a:off x="8631927" y="2254930"/>
            <a:ext cx="1008112" cy="684317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0D752F-C1DF-438D-A498-5AEE1F8C434A}"/>
              </a:ext>
            </a:extLst>
          </p:cNvPr>
          <p:cNvSpPr txBox="1"/>
          <p:nvPr/>
        </p:nvSpPr>
        <p:spPr>
          <a:xfrm>
            <a:off x="72007" y="2981314"/>
            <a:ext cx="5972331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повторення з </a:t>
            </a:r>
            <a:r>
              <a:rPr lang="uk-UA" sz="3200" b="1" i="1" kern="0" dirty="0">
                <a:solidFill>
                  <a:srgbClr val="FFFF00"/>
                </a:solidFill>
              </a:rPr>
              <a:t>визначеною </a:t>
            </a:r>
            <a:r>
              <a:rPr lang="uk-UA" sz="3200" b="1" i="1" kern="0" dirty="0">
                <a:solidFill>
                  <a:srgbClr val="FFFFFF"/>
                </a:solidFill>
              </a:rPr>
              <a:t>кількістю повторень.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C5F9C1-AEED-4AB5-8CFB-026F1E1DBB47}"/>
              </a:ext>
            </a:extLst>
          </p:cNvPr>
          <p:cNvSpPr txBox="1"/>
          <p:nvPr/>
        </p:nvSpPr>
        <p:spPr>
          <a:xfrm>
            <a:off x="6149819" y="2981314"/>
            <a:ext cx="5972331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повторення з </a:t>
            </a:r>
            <a:r>
              <a:rPr lang="uk-UA" sz="3200" b="1" i="1" kern="0" dirty="0">
                <a:solidFill>
                  <a:srgbClr val="FFFF00"/>
                </a:solidFill>
              </a:rPr>
              <a:t>невідомою</a:t>
            </a:r>
            <a:r>
              <a:rPr lang="uk-UA" sz="3200" b="1" i="1" kern="0" dirty="0">
                <a:solidFill>
                  <a:srgbClr val="FFFFFF"/>
                </a:solidFill>
              </a:rPr>
              <a:t> кількістю повторень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B53FFA-60F5-45D7-A3B6-4B8291E07F89}"/>
              </a:ext>
            </a:extLst>
          </p:cNvPr>
          <p:cNvSpPr txBox="1"/>
          <p:nvPr/>
        </p:nvSpPr>
        <p:spPr>
          <a:xfrm>
            <a:off x="72008" y="465881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кількість повторень заздалегідь не відома, то для припинення циклу задається деяка умова, яка й забезпечує скінченність виконання команд, що повторюються.</a:t>
            </a:r>
          </a:p>
        </p:txBody>
      </p:sp>
    </p:spTree>
    <p:extLst>
      <p:ext uri="{BB962C8B-B14F-4D97-AF65-F5344CB8AC3E}">
        <p14:creationId xmlns:p14="http://schemas.microsoft.com/office/powerpoint/2010/main" val="30179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C61A6-D8D9-49E6-AEA3-4DFE2A57AB9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Команди циклу з </a:t>
            </a:r>
            <a:r>
              <a:rPr lang="uk-UA" sz="2800" b="1" i="1" kern="0" dirty="0">
                <a:solidFill>
                  <a:srgbClr val="FFFF00"/>
                </a:solidFill>
              </a:rPr>
              <a:t>визначеною кількістю повторень </a:t>
            </a:r>
            <a:r>
              <a:rPr lang="uk-UA" sz="2800" b="1" i="1" kern="0" dirty="0">
                <a:solidFill>
                  <a:srgbClr val="FFFFFF"/>
                </a:solidFill>
              </a:rPr>
              <a:t>будуть повторюватись вказану кількість разів.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18548-A50F-40C7-8E34-79E7EA18F0B6}"/>
              </a:ext>
            </a:extLst>
          </p:cNvPr>
          <p:cNvSpPr txBox="1"/>
          <p:nvPr/>
        </p:nvSpPr>
        <p:spPr>
          <a:xfrm>
            <a:off x="72009" y="2278064"/>
            <a:ext cx="6299294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Цикли з визначеною кількістю повторень називають також </a:t>
            </a:r>
            <a:r>
              <a:rPr lang="uk-UA" sz="2800" b="1" i="1" kern="0" dirty="0">
                <a:solidFill>
                  <a:srgbClr val="FFFF00"/>
                </a:solidFill>
              </a:rPr>
              <a:t>циклами з лічильником</a:t>
            </a:r>
            <a:r>
              <a:rPr lang="uk-UA" sz="2800" b="1" i="1" kern="0" dirty="0">
                <a:solidFill>
                  <a:srgbClr val="FFFFFF"/>
                </a:solidFill>
              </a:rPr>
              <a:t>, оскільки для припинення циклу потрібно рахувати кількість повторень.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56F0A0-2C8B-4DB6-A400-7D3763347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251" y="2278064"/>
            <a:ext cx="5666899" cy="31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7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99B87F-0A27-4582-B52A-E300AD46DBE3}"/>
              </a:ext>
            </a:extLst>
          </p:cNvPr>
          <p:cNvSpPr txBox="1"/>
          <p:nvPr/>
        </p:nvSpPr>
        <p:spPr>
          <a:xfrm>
            <a:off x="72008" y="1196763"/>
            <a:ext cx="554221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алгоритм побудови квадрата, у якому чотири рази потрібно повторювати дії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066D6-4DA4-46F9-972F-264E2C5D389B}"/>
              </a:ext>
            </a:extLst>
          </p:cNvPr>
          <p:cNvSpPr txBox="1"/>
          <p:nvPr/>
        </p:nvSpPr>
        <p:spPr>
          <a:xfrm>
            <a:off x="72008" y="3114053"/>
            <a:ext cx="5542211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намалювати сторону», «повернути за годинниковою стрілкою на 90°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8150F3-0D5D-4917-A8B3-E8776FF94C55}"/>
              </a:ext>
            </a:extLst>
          </p:cNvPr>
          <p:cNvSpPr txBox="1"/>
          <p:nvPr/>
        </p:nvSpPr>
        <p:spPr>
          <a:xfrm>
            <a:off x="72007" y="5031343"/>
            <a:ext cx="5542211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подати графічно.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60E3B6-91AF-4317-A326-A10CDC93B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49" y="1196762"/>
            <a:ext cx="6377670" cy="5250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33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139192</TotalTime>
  <Words>712</Words>
  <Application>Microsoft Office PowerPoint</Application>
  <PresentationFormat>Широкий екран</PresentationFormat>
  <Paragraphs>85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Verdana</vt:lpstr>
      <vt:lpstr>Wingdings</vt:lpstr>
      <vt:lpstr>Тема Office</vt:lpstr>
      <vt:lpstr>Алгоритми з повтореннями</vt:lpstr>
      <vt:lpstr>Типи алгоритмів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 реалізувати цикл із невідомою кількістю повторень у середовищі Скретч?</vt:lpstr>
      <vt:lpstr>Як реалізувати цикл із невідомою кількістю повторень у середовищі Скретч?</vt:lpstr>
      <vt:lpstr>Як реалізувати цикл із невідомою кількістю повторень у середовищі Скретч?</vt:lpstr>
      <vt:lpstr>Як реалізувати цикл із невідомою кількістю повторень у середовищі Скретч?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818</cp:revision>
  <dcterms:created xsi:type="dcterms:W3CDTF">2016-06-06T19:48:43Z</dcterms:created>
  <dcterms:modified xsi:type="dcterms:W3CDTF">2018-10-01T20:33:29Z</dcterms:modified>
</cp:coreProperties>
</file>