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4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1BEB2-CE49-4CB1-904D-D580B8E06AD3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C43B4-CF42-46FC-BB6D-A1B2145C3C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41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C43B4-CF42-46FC-BB6D-A1B2145C3C1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" Target="slide3.xml"/><Relationship Id="rId7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10" Type="http://schemas.openxmlformats.org/officeDocument/2006/relationships/image" Target="../media/image7.png"/><Relationship Id="rId4" Type="http://schemas.openxmlformats.org/officeDocument/2006/relationships/slide" Target="slide4.xml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&#1044;&#1086;&#1076;&#1072;&#1090;&#1082;&#1080;/&#1059;&#1088;&#1086;&#1082;%201(29)/&#1059;&#1088;&#1086;&#1082;%20&#8470;29%20&#1060;&#1086;&#1088;&#1084;&#1080;%20&#1079;&#1073;&#1077;&#1088;&#1077;&#1078;&#1077;&#1085;&#1085;&#1103;%20&#1082;&#1091;&#1083;&#1100;&#1090;&#1091;&#1088;&#1085;&#1086;&#1111;%20&#1089;&#1087;&#1072;&#1076;&#1097;&#1080;&#1085;&#1080;.%20&#1041;&#1110;&#1073;&#1083;&#1110;&#1086;&#1090;&#1077;&#1082;&#1080;,%20&#1075;&#1072;&#1083;&#1077;&#1088;&#1077;&#1111;,%20&#1084;&#1091;&#1079;&#1077;&#1111;.docx" TargetMode="External"/><Relationship Id="rId7" Type="http://schemas.openxmlformats.org/officeDocument/2006/relationships/hyperlink" Target="&#1042;&#1110;&#1076;&#1077;&#1086;/&#1042;&#1072;&#1089;&#1080;&#1083;&#1100;%20&#1057;&#1080;&#1084;&#1086;&#1085;&#1077;&#1085;&#1082;&#1086;.%20&#1051;&#1077;&#1073;&#1077;&#1076;i%20&#1084;&#1072;&#1090;&#1077;&#1088;&#1080;&#1085;&#1089;&#1090;&#1074;&#1072;%20(&#1087;&#1086;&#1077;&#1079;&#1110;&#1103;)%20%5b&#1046;&#1080;&#1074;&#1110;%20&#1075;&#1086;&#1083;&#1086;&#1089;&#1080;%5d.mp4" TargetMode="External"/><Relationship Id="rId12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1.png"/><Relationship Id="rId5" Type="http://schemas.openxmlformats.org/officeDocument/2006/relationships/hyperlink" Target="&#1044;&#1086;&#1076;&#1072;&#1090;&#1082;&#1080;/&#1059;&#1088;&#1086;&#1082;%201(29)/&#1044;&#1086;&#1076;&#1072;&#1090;&#1086;&#1082;%202%20&#1047;&#1072;&#1074;&#1076;&#1072;&#1085;&#1085;&#1103;%20&#1076;&#1086;%20&#1091;&#1088;&#1086;&#1082;&#1091;%20&#8470;29%20&#1047;&#1072;&#1087;&#1086;&#1074;&#1085;&#1080;%20&#1087;&#1088;&#1086;&#1087;&#1091;&#1089;&#1082;.docx" TargetMode="External"/><Relationship Id="rId10" Type="http://schemas.openxmlformats.org/officeDocument/2006/relationships/hyperlink" Target="&#1044;&#1086;&#1076;&#1072;&#1090;&#1082;&#1080;/&#1059;&#1088;&#1086;&#1082;%201(29)/&#1044;&#1086;&#1076;&#1072;&#1090;&#1086;&#1082;%201%20&#1059;&#1088;&#1086;&#1082;%20&#8470;29%20&#1088;&#1077;&#1073;&#1091;&#1089;" TargetMode="External"/><Relationship Id="rId4" Type="http://schemas.openxmlformats.org/officeDocument/2006/relationships/hyperlink" Target="&#1044;&#1086;&#1076;&#1072;&#1090;&#1082;&#1080;/&#1059;&#1088;&#1086;&#1082;%201(29)/5%20&#1085;&#1072;&#1081;&#1073;&#1110;&#1083;&#1100;&#1096;%20&#1074;&#1077;&#1083;&#1080;&#1095;&#1085;&#1080;&#1093;%20&#1073;&#1110;&#1073;&#1083;&#1110;&#1086;&#1090;&#1077;&#1082;%20&#1089;&#1074;&#1110;&#1090;&#1091;.mp4" TargetMode="External"/><Relationship Id="rId9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&#1044;&#1086;&#1076;&#1072;&#1090;&#1082;&#1080;/&#1059;&#1088;&#1086;&#1082;%202%20(30)/&#1059;&#1088;&#1086;&#1082;%20&#8470;30%20&#1053;&#1072;&#1081;&#1074;&#1110;&#1076;&#1086;&#1084;&#1110;&#1096;&#1110;%20&#1084;&#1091;&#1079;&#1077;&#1111;%20&#1089;&#1074;&#1110;&#1090;&#1091;.docx" TargetMode="External"/><Relationship Id="rId7" Type="http://schemas.openxmlformats.org/officeDocument/2006/relationships/image" Target="../media/image12.png"/><Relationship Id="rId12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&#1044;&#1086;&#1076;&#1072;&#1090;&#1082;&#1080;/&#1059;&#1088;&#1086;&#1082;%202%20(30)/&#1044;&#1086;&#1076;&#1072;&#1090;&#1086;&#1082;%201%20&#1047;&#1072;&#1074;&#1076;&#1072;&#1085;&#1085;&#1103;%20&#1076;&#1086;%20&#1091;&#1088;&#1086;&#1082;&#1091;%20&#8470;30%20&#1047;&#1053;&#1040;&#1049;&#1044;&#1030;&#1058;&#1068;%20&#1042;&#1030;&#1044;&#1055;&#1054;&#1042;&#1030;&#1044;&#1053;&#1054;&#1057;&#1058;&#1030;.jpg" TargetMode="External"/><Relationship Id="rId11" Type="http://schemas.openxmlformats.org/officeDocument/2006/relationships/image" Target="../media/image9.png"/><Relationship Id="rId5" Type="http://schemas.openxmlformats.org/officeDocument/2006/relationships/hyperlink" Target="&#1044;&#1086;&#1076;&#1072;&#1090;&#1082;&#1080;/&#1059;&#1088;&#1086;&#1082;%202%20(30)/&#1052;&#1091;&#1079;&#1077;&#1111;%20&#1089;&#1074;&#1110;&#1090;&#1091;.pptx" TargetMode="External"/><Relationship Id="rId10" Type="http://schemas.openxmlformats.org/officeDocument/2006/relationships/hyperlink" Target="&#1042;&#1110;&#1076;&#1077;&#1086;/&#1042;&#1072;&#1089;&#1080;&#1083;&#1100;%20&#1057;&#1080;&#1084;&#1086;&#1085;&#1077;&#1085;&#1082;&#1086;.%20&#1051;&#1077;&#1073;&#1077;&#1076;i%20&#1084;&#1072;&#1090;&#1077;&#1088;&#1080;&#1085;&#1089;&#1090;&#1074;&#1072;%20(&#1087;&#1086;&#1077;&#1079;&#1110;&#1103;)%20%5b&#1046;&#1080;&#1074;&#1110;%20&#1075;&#1086;&#1083;&#1086;&#1089;&#1080;%5d.mp4" TargetMode="External"/><Relationship Id="rId4" Type="http://schemas.openxmlformats.org/officeDocument/2006/relationships/hyperlink" Target="&#1044;&#1086;&#1076;&#1072;&#1090;&#1082;&#1080;/&#1059;&#1088;&#1086;&#1082;%202%20(30)/&#1053;&#1077;&#1079;&#1074;&#1080;&#1095;&#1072;&#1081;&#1085;&#1110;%20&#1084;&#1091;&#1079;&#1077;&#1111;%20&#1089;&#1074;&#1110;&#1090;&#1091;%207%20...%20&#1058;&#1077;&#1083;&#1077;&#1082;&#1072;&#1085;&#1072;&#1083;%20&#1050;&#1091;&#1083;&#1100;&#1090;&#1091;&#1088;&#1072;.mp4" TargetMode="External"/><Relationship Id="rId9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hyperlink" Target="&#1042;&#1110;&#1076;&#1077;&#1086;/&#1042;&#1072;&#1089;&#1080;&#1083;&#1100;%20&#1057;&#1080;&#1084;&#1086;&#1085;&#1077;&#1085;&#1082;&#1086;.%20&#1051;&#1077;&#1073;&#1077;&#1076;i%20&#1084;&#1072;&#1090;&#1077;&#1088;&#1080;&#1085;&#1089;&#1090;&#1074;&#1072;%20(&#1087;&#1086;&#1077;&#1079;&#1110;&#1103;)%20%5b&#1046;&#1080;&#1074;&#1110;%20&#1075;&#1086;&#1083;&#1086;&#1089;&#1080;%5d.mp4" TargetMode="External"/><Relationship Id="rId3" Type="http://schemas.openxmlformats.org/officeDocument/2006/relationships/hyperlink" Target="&#1044;&#1086;&#1076;&#1072;&#1090;&#1082;&#1080;/&#1059;&#1088;&#1086;&#1082;%203%20(31)/&#1059;&#1088;&#1086;&#1082;%20&#8470;31%20&#1052;&#1091;&#1079;&#1077;&#1111;%20&#1086;&#1073;&#1083;&#1072;&#1089;&#1090;&#1077;&#1081;%20&#1059;&#1082;&#1088;&#1072;&#1111;&#1085;&#1080;.docx" TargetMode="External"/><Relationship Id="rId7" Type="http://schemas.openxmlformats.org/officeDocument/2006/relationships/image" Target="../media/image14.png"/><Relationship Id="rId12" Type="http://schemas.openxmlformats.org/officeDocument/2006/relationships/hyperlink" Target="&#1044;&#1086;&#1076;&#1072;&#1090;&#1082;&#1080;/&#1059;&#1088;&#1086;&#1082;%203%20(31)/&#1052;&#1091;&#1079;&#1077;&#1111;%20&#1050;&#1080;&#1108;&#1074;&#1072;.mp4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&#1044;&#1086;&#1076;&#1072;&#1090;&#1082;&#1080;/&#1059;&#1088;&#1086;&#1082;%203%20(31)/&#1047;&#1072;&#1074;&#1076;&#1072;&#1085;&#1085;&#1103;%20&#1076;&#1086;%20&#1091;&#1088;&#1086;&#1082;&#1091;%20&#8470;31%20&#1050;&#1086;&#1083;&#1072;&#1078;" TargetMode="External"/><Relationship Id="rId11" Type="http://schemas.openxmlformats.org/officeDocument/2006/relationships/slide" Target="slide2.xml"/><Relationship Id="rId5" Type="http://schemas.openxmlformats.org/officeDocument/2006/relationships/hyperlink" Target="&#1044;&#1086;&#1076;&#1072;&#1090;&#1082;&#1080;/&#1059;&#1088;&#1086;&#1082;%203%20(31)/&#1052;&#1091;&#1079;&#1077;&#1111;%20&#1086;&#1073;&#1083;&#1072;&#1089;&#1090;&#1077;&#1081;%20&#1059;&#1082;&#1088;&#1072;&#1111;&#1085;&#1080;.pptx" TargetMode="External"/><Relationship Id="rId10" Type="http://schemas.openxmlformats.org/officeDocument/2006/relationships/image" Target="../media/image15.png"/><Relationship Id="rId4" Type="http://schemas.openxmlformats.org/officeDocument/2006/relationships/hyperlink" Target="&#1044;&#1086;&#1076;&#1072;&#1090;&#1082;&#1080;/&#1059;&#1088;&#1086;&#1082;%203%20(31)/&#1047;&#1072;&#1074;&#1076;&#1072;&#1085;&#1085;&#1103;%20&#1076;&#1086;%20&#1091;&#1088;&#1086;&#1082;&#1091;%20&#8470;31%20&#1050;&#1088;&#1086;&#1089;&#1074;&#1086;&#1088;&#1076;%20&#1086;&#1073;&#1083;&#1072;&#1089;&#1090;&#1110;%20&#1059;&#1082;&#1088;&#1072;&#1111;&#1085;&#1080;.docx" TargetMode="External"/><Relationship Id="rId9" Type="http://schemas.openxmlformats.org/officeDocument/2006/relationships/image" Target="../media/image10.wmf"/><Relationship Id="rId1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&#1044;&#1086;&#1076;&#1072;&#1090;&#1082;&#1080;/&#1059;&#1088;&#1086;&#1082;%204%20(32-33)/&#1059;&#1088;&#1086;&#1082;%20&#8470;32%20&#1052;&#1091;&#1079;&#1077;&#1111;%20&#1063;&#1077;&#1088;&#1082;&#1072;&#1097;&#1080;&#1085;&#1080;.docx" TargetMode="External"/><Relationship Id="rId7" Type="http://schemas.openxmlformats.org/officeDocument/2006/relationships/image" Target="../media/image12.png"/><Relationship Id="rId12" Type="http://schemas.openxmlformats.org/officeDocument/2006/relationships/hyperlink" Target="&#1044;&#1086;&#1076;&#1072;&#1090;&#1082;&#1080;/&#1059;&#1088;&#1086;&#1082;%204%20(32-33)/&#1055;&#1110;&#1076;&#1089;&#1091;&#1084;&#1082;&#1086;&#1074;&#1110;%20&#1090;&#1077;&#1089;&#1090;&#1086;&#1074;&#1110;%20&#1079;&#1072;&#1074;&#1076;&#1072;&#1085;&#1085;&#1103;.ex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&#1044;&#1086;&#1076;&#1072;&#1090;&#1082;&#1080;/&#1059;&#1088;&#1086;&#1082;%204%20(32-33)/&#1052;&#1091;&#1079;&#1077;&#1111;%20&#1063;&#1077;&#1088;&#1082;&#1072;&#1097;&#1080;&#1085;&#1080;.pptx" TargetMode="External"/><Relationship Id="rId11" Type="http://schemas.openxmlformats.org/officeDocument/2006/relationships/slide" Target="slide2.xml"/><Relationship Id="rId5" Type="http://schemas.openxmlformats.org/officeDocument/2006/relationships/hyperlink" Target="&#1044;&#1086;&#1076;&#1072;&#1090;&#1082;&#1080;/&#1059;&#1088;&#1086;&#1082;%204%20(32-33)/&#1044;&#1086;&#1076;&#1072;&#1090;&#1086;&#1082;%202%20&#1047;&#1072;&#1074;&#1076;&#1072;&#1085;&#1085;&#1103;%20&#1076;&#1086;%20&#1091;&#1088;&#1086;&#1082;&#1091;%20&#8470;32%20Mind%20map%20&#1084;&#1091;&#1079;&#1077;&#1111;%20&#1088;&#1077;&#1075;&#1110;&#1086;&#1085;&#1091;.png" TargetMode="External"/><Relationship Id="rId10" Type="http://schemas.openxmlformats.org/officeDocument/2006/relationships/image" Target="../media/image10.wmf"/><Relationship Id="rId4" Type="http://schemas.openxmlformats.org/officeDocument/2006/relationships/hyperlink" Target="&#1044;&#1086;&#1076;&#1072;&#1090;&#1082;&#1080;/&#1059;&#1088;&#1086;&#1082;%204%20(32-33)/&#1044;&#1086;&#1076;&#1072;&#1090;&#1086;&#1082;%201%20&#1059;&#1088;&#1086;&#1082;%20&#8470;32%20&#1088;&#1077;&#1073;&#1091;&#1089;" TargetMode="External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vsviti.com.ua/collections/16854" TargetMode="External"/><Relationship Id="rId7" Type="http://schemas.openxmlformats.org/officeDocument/2006/relationships/hyperlink" Target="http://muzei-mira.com/krupnejshie-muzei-mira.html" TargetMode="External"/><Relationship Id="rId2" Type="http://schemas.openxmlformats.org/officeDocument/2006/relationships/hyperlink" Target="https://uk.wikipedia.org/wik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a-referat.com/%D0%9C%D1%83%D0%B7%D0%B5%D1%97_%D0%A1%D0%B2%D1%96%D1%82%D1%83" TargetMode="External"/><Relationship Id="rId5" Type="http://schemas.openxmlformats.org/officeDocument/2006/relationships/hyperlink" Target="http://ostriv.in.ua/" TargetMode="External"/><Relationship Id="rId4" Type="http://schemas.openxmlformats.org/officeDocument/2006/relationships/hyperlink" Target="http://gallerix.ru/album/Museum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вета\Desktop\gce5Xyj9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lum bright="10000"/>
          </a:blip>
          <a:srcRect/>
          <a:stretch>
            <a:fillRect/>
          </a:stretch>
        </p:blipFill>
        <p:spPr bwMode="auto">
          <a:xfrm>
            <a:off x="0" y="-167609"/>
            <a:ext cx="9144000" cy="5468817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331640" y="1268760"/>
            <a:ext cx="6624736" cy="31700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000" b="1" dirty="0" smtClean="0">
                <a:ln w="3175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Форми збереження культурної спадщини, найвідоміші музеї та галереї рідного краю, України, світу</a:t>
            </a:r>
            <a:endParaRPr lang="ru-RU" sz="4000" b="1" dirty="0">
              <a:ln w="3175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4725144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</a:rPr>
              <a:t>Серія цифрових ресурсів до уроків мистецтва в 9 класі 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Света\Desktop\gce5Xyj9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lum bright="10000"/>
          </a:blip>
          <a:srcRect t="19757"/>
          <a:stretch>
            <a:fillRect/>
          </a:stretch>
        </p:blipFill>
        <p:spPr bwMode="auto">
          <a:xfrm rot="5400000">
            <a:off x="4082029" y="1778933"/>
            <a:ext cx="6840901" cy="3283039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771800" y="260648"/>
            <a:ext cx="2952328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000" b="1" dirty="0" smtClean="0">
                <a:ln w="3175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Зміст</a:t>
            </a:r>
            <a:endParaRPr lang="ru-RU" sz="4000" b="1" dirty="0">
              <a:ln w="3175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1547664" y="1484784"/>
            <a:ext cx="6984776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3175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1. </a:t>
            </a:r>
            <a:r>
              <a:rPr lang="ru-RU" sz="3200" b="1" dirty="0" err="1" smtClean="0">
                <a:ln w="3175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Форми</a:t>
            </a:r>
            <a:r>
              <a:rPr lang="ru-RU" sz="3200" b="1" dirty="0" smtClean="0">
                <a:ln w="3175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3175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збереження</a:t>
            </a:r>
            <a:r>
              <a:rPr lang="ru-RU" sz="3200" b="1" dirty="0" smtClean="0">
                <a:ln w="3175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культурно</a:t>
            </a:r>
            <a:r>
              <a:rPr lang="uk-UA" sz="3200" b="1" dirty="0" smtClean="0">
                <a:ln w="3175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ї спадщини</a:t>
            </a:r>
            <a:endParaRPr lang="ru-RU" sz="3200" b="1" dirty="0">
              <a:ln w="3175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Прямоугольник 9">
            <a:hlinkClick r:id="rId4" action="ppaction://hlinksldjump"/>
          </p:cNvPr>
          <p:cNvSpPr/>
          <p:nvPr/>
        </p:nvSpPr>
        <p:spPr>
          <a:xfrm>
            <a:off x="1547664" y="2783830"/>
            <a:ext cx="6984776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uk-UA" sz="3200" b="1" dirty="0" smtClean="0">
                <a:ln w="3175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2. Музеї світу</a:t>
            </a:r>
          </a:p>
          <a:p>
            <a:endParaRPr lang="ru-RU" sz="3200" b="1" dirty="0">
              <a:ln w="3175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Прямоугольник 10">
            <a:hlinkClick r:id="rId5" action="ppaction://hlinksldjump"/>
          </p:cNvPr>
          <p:cNvSpPr/>
          <p:nvPr/>
        </p:nvSpPr>
        <p:spPr>
          <a:xfrm>
            <a:off x="1547664" y="4077072"/>
            <a:ext cx="6984776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uk-UA" sz="3200" b="1" dirty="0" smtClean="0">
                <a:ln w="3175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3. Музеї України</a:t>
            </a:r>
          </a:p>
          <a:p>
            <a:endParaRPr lang="ru-RU" sz="3200" b="1" dirty="0">
              <a:ln w="3175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Прямоугольник 12">
            <a:hlinkClick r:id="rId6" action="ppaction://hlinksldjump"/>
          </p:cNvPr>
          <p:cNvSpPr/>
          <p:nvPr/>
        </p:nvSpPr>
        <p:spPr>
          <a:xfrm>
            <a:off x="1547664" y="5373216"/>
            <a:ext cx="6984776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uk-UA" sz="3200" b="1" dirty="0" smtClean="0">
                <a:ln w="3175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4. Музеї Черкащини</a:t>
            </a:r>
          </a:p>
          <a:p>
            <a:endParaRPr lang="ru-RU" sz="3200" b="1" dirty="0">
              <a:ln w="3175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E:\музеї\free-vector-institution-icon_101964_institution_icon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79512" y="2636912"/>
            <a:ext cx="1296144" cy="1296144"/>
          </a:xfrm>
          <a:prstGeom prst="rect">
            <a:avLst/>
          </a:prstGeom>
          <a:noFill/>
        </p:spPr>
      </p:pic>
      <p:pic>
        <p:nvPicPr>
          <p:cNvPr id="1027" name="Picture 3" descr="E:\музеї\i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1484784"/>
            <a:ext cx="1159980" cy="1187599"/>
          </a:xfrm>
          <a:prstGeom prst="rect">
            <a:avLst/>
          </a:prstGeom>
          <a:noFill/>
        </p:spPr>
      </p:pic>
      <p:pic>
        <p:nvPicPr>
          <p:cNvPr id="1028" name="Picture 4" descr="E:\музеї\e0f6ae9615aaa12c860ebcf87280a345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7337" y="4005064"/>
            <a:ext cx="1116311" cy="1116311"/>
          </a:xfrm>
          <a:prstGeom prst="rect">
            <a:avLst/>
          </a:prstGeom>
          <a:noFill/>
        </p:spPr>
      </p:pic>
      <p:pic>
        <p:nvPicPr>
          <p:cNvPr id="1029" name="Picture 5" descr="E:\музеї\2819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3528" y="5373216"/>
            <a:ext cx="1080120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Света\Desktop\gce5Xyj9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lum bright="10000"/>
          </a:blip>
          <a:srcRect t="19757"/>
          <a:stretch>
            <a:fillRect/>
          </a:stretch>
        </p:blipFill>
        <p:spPr bwMode="auto">
          <a:xfrm rot="5400000">
            <a:off x="4082029" y="1778933"/>
            <a:ext cx="6840901" cy="328303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260648"/>
            <a:ext cx="6984776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err="1" smtClean="0">
                <a:ln w="3175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Форми</a:t>
            </a:r>
            <a:r>
              <a:rPr lang="ru-RU" sz="3200" b="1" dirty="0" smtClean="0">
                <a:ln w="3175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3175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збереження</a:t>
            </a:r>
            <a:r>
              <a:rPr lang="ru-RU" sz="3200" b="1" dirty="0" smtClean="0">
                <a:ln w="3175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культурно</a:t>
            </a:r>
            <a:r>
              <a:rPr lang="uk-UA" sz="3200" b="1" dirty="0" smtClean="0">
                <a:ln w="3175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ї спадщини</a:t>
            </a:r>
            <a:endParaRPr lang="ru-RU" sz="3200" b="1" dirty="0">
              <a:ln w="3175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>
            <a:hlinkClick r:id="rId3" action="ppaction://hlinkfile"/>
          </p:cNvPr>
          <p:cNvSpPr/>
          <p:nvPr/>
        </p:nvSpPr>
        <p:spPr>
          <a:xfrm>
            <a:off x="1331640" y="1772816"/>
            <a:ext cx="5400600" cy="1631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1. Конспект уроку “</a:t>
            </a:r>
            <a:r>
              <a:rPr lang="ru-RU" sz="2000" i="1" dirty="0" err="1" smtClean="0">
                <a:solidFill>
                  <a:schemeClr val="accent2">
                    <a:lumMod val="75000"/>
                  </a:schemeClr>
                </a:solidFill>
              </a:rPr>
              <a:t>Загальні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2">
                    <a:lumMod val="75000"/>
                  </a:schemeClr>
                </a:solidFill>
              </a:rPr>
              <a:t>відомості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про </a:t>
            </a:r>
            <a:r>
              <a:rPr lang="ru-RU" sz="2000" i="1" dirty="0" err="1" smtClean="0">
                <a:solidFill>
                  <a:schemeClr val="accent2">
                    <a:lumMod val="75000"/>
                  </a:schemeClr>
                </a:solidFill>
              </a:rPr>
              <a:t>форми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2">
                    <a:lumMod val="75000"/>
                  </a:schemeClr>
                </a:solidFill>
              </a:rPr>
              <a:t>збереження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2">
                    <a:lumMod val="75000"/>
                  </a:schemeClr>
                </a:solidFill>
              </a:rPr>
              <a:t>культурної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2">
                    <a:lumMod val="75000"/>
                  </a:schemeClr>
                </a:solidFill>
              </a:rPr>
              <a:t>спадщини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2000" i="1" dirty="0" err="1" smtClean="0">
                <a:solidFill>
                  <a:schemeClr val="accent2">
                    <a:lumMod val="75000"/>
                  </a:schemeClr>
                </a:solidFill>
              </a:rPr>
              <a:t>Бібліотека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як </a:t>
            </a:r>
            <a:r>
              <a:rPr lang="ru-RU" sz="2000" i="1" dirty="0" err="1" smtClean="0">
                <a:solidFill>
                  <a:schemeClr val="accent2">
                    <a:lumMod val="75000"/>
                  </a:schemeClr>
                </a:solidFill>
              </a:rPr>
              <a:t>осередок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2">
                    <a:lumMod val="75000"/>
                  </a:schemeClr>
                </a:solidFill>
              </a:rPr>
              <a:t>збереження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2">
                    <a:lumMod val="75000"/>
                  </a:schemeClr>
                </a:solidFill>
              </a:rPr>
              <a:t>пам’яток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2">
                    <a:lumMod val="75000"/>
                  </a:schemeClr>
                </a:solidFill>
              </a:rPr>
              <a:t>писемності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2000" i="1" dirty="0" err="1" smtClean="0">
                <a:solidFill>
                  <a:schemeClr val="accent2">
                    <a:lumMod val="75000"/>
                  </a:schemeClr>
                </a:solidFill>
              </a:rPr>
              <a:t>Найбільші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2">
                    <a:lumMod val="75000"/>
                  </a:schemeClr>
                </a:solidFill>
              </a:rPr>
              <a:t>бібліотеки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2">
                    <a:lumMod val="75000"/>
                  </a:schemeClr>
                </a:solidFill>
              </a:rPr>
              <a:t>світу</a:t>
            </a:r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”.</a:t>
            </a:r>
            <a:endParaRPr lang="ru-RU" sz="2000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>
            <a:hlinkClick r:id="rId4" action="ppaction://hlinkfile"/>
          </p:cNvPr>
          <p:cNvSpPr/>
          <p:nvPr/>
        </p:nvSpPr>
        <p:spPr>
          <a:xfrm>
            <a:off x="1331640" y="3645024"/>
            <a:ext cx="54006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2. </a:t>
            </a:r>
            <a:r>
              <a:rPr lang="uk-UA" sz="2000" i="1" dirty="0" err="1" smtClean="0">
                <a:solidFill>
                  <a:schemeClr val="accent2">
                    <a:lumMod val="75000"/>
                  </a:schemeClr>
                </a:solidFill>
              </a:rPr>
              <a:t>Відеопрезентація</a:t>
            </a:r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 “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5 </a:t>
            </a:r>
            <a:r>
              <a:rPr lang="ru-RU" sz="2000" i="1" dirty="0" err="1" smtClean="0">
                <a:solidFill>
                  <a:schemeClr val="accent2">
                    <a:lumMod val="75000"/>
                  </a:schemeClr>
                </a:solidFill>
              </a:rPr>
              <a:t>найбільш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2">
                    <a:lumMod val="75000"/>
                  </a:schemeClr>
                </a:solidFill>
              </a:rPr>
              <a:t>величних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2">
                    <a:lumMod val="75000"/>
                  </a:schemeClr>
                </a:solidFill>
              </a:rPr>
              <a:t>бібліотек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2">
                    <a:lumMod val="75000"/>
                  </a:schemeClr>
                </a:solidFill>
              </a:rPr>
              <a:t>світу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</a:p>
        </p:txBody>
      </p:sp>
      <p:sp>
        <p:nvSpPr>
          <p:cNvPr id="6" name="Прямоугольник 5">
            <a:hlinkClick r:id="rId5" action="ppaction://hlinkfile"/>
          </p:cNvPr>
          <p:cNvSpPr/>
          <p:nvPr/>
        </p:nvSpPr>
        <p:spPr>
          <a:xfrm>
            <a:off x="1331640" y="4737338"/>
            <a:ext cx="54006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3. </a:t>
            </a:r>
            <a:r>
              <a:rPr lang="ru-RU" sz="2000" i="1" dirty="0" err="1" smtClean="0">
                <a:solidFill>
                  <a:schemeClr val="accent2">
                    <a:lumMod val="75000"/>
                  </a:schemeClr>
                </a:solidFill>
              </a:rPr>
              <a:t>Завдання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 «</a:t>
            </a:r>
            <a:r>
              <a:rPr lang="ru-RU" sz="2000" i="1" dirty="0" err="1" smtClean="0">
                <a:solidFill>
                  <a:schemeClr val="accent2">
                    <a:lumMod val="75000"/>
                  </a:schemeClr>
                </a:solidFill>
              </a:rPr>
              <a:t>Заповни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 пропуск»</a:t>
            </a:r>
          </a:p>
          <a:p>
            <a:endParaRPr lang="ru-RU" sz="2000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Света\Desktop\2_7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7504" y="1844824"/>
            <a:ext cx="1152128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4" descr="C:\Users\Света\Desktop\w450h4001385925286Video.png">
            <a:hlinkClick r:id="rId7" action="ppaction://hlinkfile"/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3212976"/>
            <a:ext cx="936104" cy="8320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3528" y="4293096"/>
            <a:ext cx="792088" cy="1299736"/>
          </a:xfrm>
          <a:prstGeom prst="rect">
            <a:avLst/>
          </a:prstGeom>
          <a:noFill/>
        </p:spPr>
      </p:pic>
      <p:sp>
        <p:nvSpPr>
          <p:cNvPr id="11" name="Прямоугольник 10">
            <a:hlinkClick r:id="rId10" action="ppaction://hlinkfile"/>
          </p:cNvPr>
          <p:cNvSpPr/>
          <p:nvPr/>
        </p:nvSpPr>
        <p:spPr>
          <a:xfrm>
            <a:off x="1331640" y="5817458"/>
            <a:ext cx="54006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2. Ребуси </a:t>
            </a:r>
          </a:p>
          <a:p>
            <a:endParaRPr lang="ru-RU" sz="2000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2" name="Picture 2" descr="C:\Users\Света\Desktop\512x512bb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5536" y="5733256"/>
            <a:ext cx="720080" cy="720080"/>
          </a:xfrm>
          <a:prstGeom prst="rect">
            <a:avLst/>
          </a:prstGeom>
          <a:noFill/>
        </p:spPr>
      </p:pic>
      <p:sp>
        <p:nvSpPr>
          <p:cNvPr id="14" name="Управляющая кнопка: назад 13">
            <a:hlinkClick r:id="rId12" action="ppaction://hlinksldjump" highlightClick="1"/>
          </p:cNvPr>
          <p:cNvSpPr/>
          <p:nvPr/>
        </p:nvSpPr>
        <p:spPr>
          <a:xfrm>
            <a:off x="323528" y="332656"/>
            <a:ext cx="648072" cy="504056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Света\Desktop\gce5Xyj9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lum bright="10000"/>
          </a:blip>
          <a:srcRect t="19757"/>
          <a:stretch>
            <a:fillRect/>
          </a:stretch>
        </p:blipFill>
        <p:spPr bwMode="auto">
          <a:xfrm rot="5400000">
            <a:off x="4082029" y="1778933"/>
            <a:ext cx="6840901" cy="3283039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475656" y="260648"/>
            <a:ext cx="6552728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dirty="0" smtClean="0">
                <a:ln w="3175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Музеї світу</a:t>
            </a:r>
          </a:p>
          <a:p>
            <a:endParaRPr lang="ru-RU" sz="3200" b="1" dirty="0">
              <a:ln w="3175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рямоугольник 2">
            <a:hlinkClick r:id="rId3" action="ppaction://hlinkfile"/>
          </p:cNvPr>
          <p:cNvSpPr/>
          <p:nvPr/>
        </p:nvSpPr>
        <p:spPr>
          <a:xfrm>
            <a:off x="1475656" y="1772816"/>
            <a:ext cx="5472608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457200" indent="-457200">
              <a:buAutoNum type="arabicPeriod"/>
            </a:pPr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Конспект уроку </a:t>
            </a:r>
            <a:r>
              <a:rPr lang="uk-UA" sz="2000" i="1" dirty="0" err="1" smtClean="0">
                <a:solidFill>
                  <a:schemeClr val="accent2">
                    <a:lumMod val="75000"/>
                  </a:schemeClr>
                </a:solidFill>
              </a:rPr>
              <a:t>“Найвідоміші</a:t>
            </a:r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 музеї </a:t>
            </a:r>
            <a:r>
              <a:rPr lang="uk-UA" sz="2000" i="1" dirty="0" err="1" smtClean="0">
                <a:solidFill>
                  <a:schemeClr val="accent2">
                    <a:lumMod val="75000"/>
                  </a:schemeClr>
                </a:solidFill>
              </a:rPr>
              <a:t>світу”</a:t>
            </a:r>
            <a:endParaRPr lang="uk-UA" sz="20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/>
            <a:endParaRPr lang="ru-RU" sz="2000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>
            <a:hlinkClick r:id="rId4" action="ppaction://hlinkfile"/>
          </p:cNvPr>
          <p:cNvSpPr/>
          <p:nvPr/>
        </p:nvSpPr>
        <p:spPr>
          <a:xfrm>
            <a:off x="1475656" y="5301208"/>
            <a:ext cx="5544616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4. Відеогід “7 незвичайних музеїв </a:t>
            </a:r>
            <a:r>
              <a:rPr lang="uk-UA" sz="2000" i="1" dirty="0" err="1" smtClean="0">
                <a:solidFill>
                  <a:schemeClr val="accent2">
                    <a:lumMod val="75000"/>
                  </a:schemeClr>
                </a:solidFill>
              </a:rPr>
              <a:t>світу”</a:t>
            </a:r>
            <a:endParaRPr lang="uk-UA" sz="20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2000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>
            <a:hlinkClick r:id="rId5" action="ppaction://hlinkpres?slideindex=1&amp;slidetitle="/>
          </p:cNvPr>
          <p:cNvSpPr/>
          <p:nvPr/>
        </p:nvSpPr>
        <p:spPr>
          <a:xfrm>
            <a:off x="1475656" y="3068960"/>
            <a:ext cx="5472608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2. Презентація </a:t>
            </a:r>
            <a:r>
              <a:rPr lang="uk-UA" sz="2000" i="1" dirty="0" err="1" smtClean="0">
                <a:solidFill>
                  <a:schemeClr val="accent2">
                    <a:lumMod val="75000"/>
                  </a:schemeClr>
                </a:solidFill>
              </a:rPr>
              <a:t>“Музеї</a:t>
            </a:r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2000" i="1" dirty="0" err="1" smtClean="0">
                <a:solidFill>
                  <a:schemeClr val="accent2">
                    <a:lumMod val="75000"/>
                  </a:schemeClr>
                </a:solidFill>
              </a:rPr>
              <a:t>світу”</a:t>
            </a:r>
            <a:endParaRPr lang="uk-UA" sz="20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2000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>
            <a:hlinkClick r:id="rId6" action="ppaction://hlinkfile"/>
          </p:cNvPr>
          <p:cNvSpPr/>
          <p:nvPr/>
        </p:nvSpPr>
        <p:spPr>
          <a:xfrm>
            <a:off x="1475656" y="4293096"/>
            <a:ext cx="5472608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3. Завдання </a:t>
            </a:r>
            <a:r>
              <a:rPr lang="uk-UA" sz="2000" i="1" dirty="0" err="1" smtClean="0">
                <a:solidFill>
                  <a:schemeClr val="accent2">
                    <a:lumMod val="75000"/>
                  </a:schemeClr>
                </a:solidFill>
              </a:rPr>
              <a:t>“Знайди</a:t>
            </a:r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2000" i="1" dirty="0" err="1" smtClean="0">
                <a:solidFill>
                  <a:schemeClr val="accent2">
                    <a:lumMod val="75000"/>
                  </a:schemeClr>
                </a:solidFill>
              </a:rPr>
              <a:t>відповідність”</a:t>
            </a:r>
            <a:endParaRPr lang="uk-UA" sz="20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2000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" name="Picture 2" descr="C:\Users\Света\Desktop\2_7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79512" y="1628800"/>
            <a:ext cx="1080120" cy="1080120"/>
          </a:xfrm>
          <a:prstGeom prst="rect">
            <a:avLst/>
          </a:prstGeom>
          <a:noFill/>
        </p:spPr>
      </p:pic>
      <p:pic>
        <p:nvPicPr>
          <p:cNvPr id="10" name="Picture 3" descr="C:\Users\Света\Desktop\childish-slideshow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3528" y="2924944"/>
            <a:ext cx="971600" cy="971600"/>
          </a:xfrm>
          <a:prstGeom prst="rect">
            <a:avLst/>
          </a:prstGeom>
          <a:noFill/>
        </p:spPr>
      </p:pic>
      <p:pic>
        <p:nvPicPr>
          <p:cNvPr id="12" name="Picture 4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67544" y="4005064"/>
            <a:ext cx="792088" cy="1299736"/>
          </a:xfrm>
          <a:prstGeom prst="rect">
            <a:avLst/>
          </a:prstGeom>
          <a:noFill/>
        </p:spPr>
      </p:pic>
      <p:pic>
        <p:nvPicPr>
          <p:cNvPr id="13" name="Picture 4" descr="C:\Users\Света\Desktop\w450h4001385925286Video.png">
            <a:hlinkClick r:id="rId10" action="ppaction://hlinkfile"/>
          </p:cNvPr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395536" y="5301208"/>
            <a:ext cx="935227" cy="83131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Управляющая кнопка: назад 13">
            <a:hlinkClick r:id="rId12" action="ppaction://hlinksldjump" highlightClick="1"/>
          </p:cNvPr>
          <p:cNvSpPr/>
          <p:nvPr/>
        </p:nvSpPr>
        <p:spPr>
          <a:xfrm>
            <a:off x="323528" y="332656"/>
            <a:ext cx="648072" cy="504056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Света\Desktop\gce5Xyj9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lum bright="10000"/>
          </a:blip>
          <a:srcRect t="19757"/>
          <a:stretch>
            <a:fillRect/>
          </a:stretch>
        </p:blipFill>
        <p:spPr bwMode="auto">
          <a:xfrm rot="5400000">
            <a:off x="4082029" y="1778933"/>
            <a:ext cx="6840901" cy="3283039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187624" y="260648"/>
            <a:ext cx="6984776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dirty="0" smtClean="0">
                <a:ln w="3175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Музеї України</a:t>
            </a:r>
          </a:p>
          <a:p>
            <a:endParaRPr lang="ru-RU" sz="3200" b="1" dirty="0">
              <a:ln w="3175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рямоугольник 2">
            <a:hlinkClick r:id="rId3" action="ppaction://hlinkfile"/>
          </p:cNvPr>
          <p:cNvSpPr/>
          <p:nvPr/>
        </p:nvSpPr>
        <p:spPr>
          <a:xfrm>
            <a:off x="1331640" y="1772816"/>
            <a:ext cx="5904656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457200" indent="-457200"/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1. Конспект уроку </a:t>
            </a:r>
            <a:r>
              <a:rPr lang="uk-UA" sz="2000" i="1" dirty="0" err="1" smtClean="0">
                <a:solidFill>
                  <a:schemeClr val="accent2">
                    <a:lumMod val="75000"/>
                  </a:schemeClr>
                </a:solidFill>
              </a:rPr>
              <a:t>“Музеї</a:t>
            </a:r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 областей </a:t>
            </a:r>
            <a:r>
              <a:rPr lang="uk-UA" sz="2000" i="1" dirty="0" err="1" smtClean="0">
                <a:solidFill>
                  <a:schemeClr val="accent2">
                    <a:lumMod val="75000"/>
                  </a:schemeClr>
                </a:solidFill>
              </a:rPr>
              <a:t>України”</a:t>
            </a:r>
            <a:endParaRPr lang="uk-UA" sz="20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ru-RU" sz="2000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>
            <a:hlinkClick r:id="rId4" action="ppaction://hlinkfile"/>
          </p:cNvPr>
          <p:cNvSpPr/>
          <p:nvPr/>
        </p:nvSpPr>
        <p:spPr>
          <a:xfrm>
            <a:off x="1331640" y="2708920"/>
            <a:ext cx="5904656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2. Кросворд </a:t>
            </a:r>
            <a:r>
              <a:rPr lang="uk-UA" sz="2000" i="1" dirty="0" err="1" smtClean="0">
                <a:solidFill>
                  <a:schemeClr val="accent2">
                    <a:lumMod val="75000"/>
                  </a:schemeClr>
                </a:solidFill>
              </a:rPr>
              <a:t>“Області</a:t>
            </a:r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2000" i="1" dirty="0" err="1" smtClean="0">
                <a:solidFill>
                  <a:schemeClr val="accent2">
                    <a:lumMod val="75000"/>
                  </a:schemeClr>
                </a:solidFill>
              </a:rPr>
              <a:t>України”</a:t>
            </a:r>
            <a:endParaRPr lang="uk-UA" sz="20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2000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>
            <a:hlinkClick r:id="rId5" action="ppaction://hlinkpres?slideindex=1&amp;slidetitle="/>
          </p:cNvPr>
          <p:cNvSpPr/>
          <p:nvPr/>
        </p:nvSpPr>
        <p:spPr>
          <a:xfrm>
            <a:off x="1331640" y="3873242"/>
            <a:ext cx="5904656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457200" indent="-457200"/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3.Презентація </a:t>
            </a:r>
            <a:r>
              <a:rPr lang="uk-UA" sz="2000" i="1" dirty="0" err="1" smtClean="0">
                <a:solidFill>
                  <a:schemeClr val="accent2">
                    <a:lumMod val="75000"/>
                  </a:schemeClr>
                </a:solidFill>
              </a:rPr>
              <a:t>“Музеї</a:t>
            </a:r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 областей </a:t>
            </a:r>
            <a:r>
              <a:rPr lang="uk-UA" sz="2000" i="1" dirty="0" err="1" smtClean="0">
                <a:solidFill>
                  <a:schemeClr val="accent2">
                    <a:lumMod val="75000"/>
                  </a:schemeClr>
                </a:solidFill>
              </a:rPr>
              <a:t>України”</a:t>
            </a:r>
            <a:endParaRPr lang="uk-UA" sz="20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/>
            <a:endParaRPr lang="ru-RU" sz="2000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7">
            <a:hlinkClick r:id="rId6" action="ppaction://hlinkfile"/>
          </p:cNvPr>
          <p:cNvSpPr/>
          <p:nvPr/>
        </p:nvSpPr>
        <p:spPr>
          <a:xfrm>
            <a:off x="1331640" y="5733256"/>
            <a:ext cx="5904656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457200" indent="-457200"/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5. Творче завдання </a:t>
            </a:r>
            <a:r>
              <a:rPr lang="uk-UA" sz="2000" i="1" dirty="0" err="1" smtClean="0">
                <a:solidFill>
                  <a:schemeClr val="accent2">
                    <a:lumMod val="75000"/>
                  </a:schemeClr>
                </a:solidFill>
              </a:rPr>
              <a:t>“Створення</a:t>
            </a:r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2000" i="1" dirty="0" err="1" smtClean="0">
                <a:solidFill>
                  <a:schemeClr val="accent2">
                    <a:lumMod val="75000"/>
                  </a:schemeClr>
                </a:solidFill>
              </a:rPr>
              <a:t>колажу”</a:t>
            </a:r>
            <a:endParaRPr lang="uk-UA" sz="20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/>
            <a:endParaRPr lang="ru-RU" sz="2000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" name="Picture 2" descr="C:\Users\Света\Desktop\2_7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6024" y="1556792"/>
            <a:ext cx="1043608" cy="1043608"/>
          </a:xfrm>
          <a:prstGeom prst="rect">
            <a:avLst/>
          </a:prstGeom>
          <a:noFill/>
        </p:spPr>
      </p:pic>
      <p:pic>
        <p:nvPicPr>
          <p:cNvPr id="10" name="Picture 3" descr="C:\Users\Света\Desktop\childish-slideshow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6024" y="3681536"/>
            <a:ext cx="971600" cy="971600"/>
          </a:xfrm>
          <a:prstGeom prst="rect">
            <a:avLst/>
          </a:prstGeom>
          <a:noFill/>
        </p:spPr>
      </p:pic>
      <p:pic>
        <p:nvPicPr>
          <p:cNvPr id="12" name="Picture 4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5536" y="5589240"/>
            <a:ext cx="616555" cy="1011704"/>
          </a:xfrm>
          <a:prstGeom prst="rect">
            <a:avLst/>
          </a:prstGeom>
          <a:noFill/>
        </p:spPr>
      </p:pic>
      <p:pic>
        <p:nvPicPr>
          <p:cNvPr id="4098" name="Picture 2" descr="C:\Users\Света\Desktop\unnamed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79512" y="2564904"/>
            <a:ext cx="1033462" cy="1033462"/>
          </a:xfrm>
          <a:prstGeom prst="rect">
            <a:avLst/>
          </a:prstGeom>
          <a:noFill/>
        </p:spPr>
      </p:pic>
      <p:sp>
        <p:nvSpPr>
          <p:cNvPr id="14" name="Управляющая кнопка: назад 13">
            <a:hlinkClick r:id="rId11" action="ppaction://hlinksldjump" highlightClick="1"/>
          </p:cNvPr>
          <p:cNvSpPr/>
          <p:nvPr/>
        </p:nvSpPr>
        <p:spPr>
          <a:xfrm>
            <a:off x="323528" y="332656"/>
            <a:ext cx="648072" cy="504056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2" action="ppaction://hlinkfile"/>
          </p:cNvPr>
          <p:cNvSpPr/>
          <p:nvPr/>
        </p:nvSpPr>
        <p:spPr>
          <a:xfrm>
            <a:off x="1331640" y="4869160"/>
            <a:ext cx="5904656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457200" indent="-457200"/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4.Відео презентація </a:t>
            </a:r>
            <a:r>
              <a:rPr lang="uk-UA" sz="2000" i="1" dirty="0" err="1" smtClean="0">
                <a:solidFill>
                  <a:schemeClr val="accent2">
                    <a:lumMod val="75000"/>
                  </a:schemeClr>
                </a:solidFill>
              </a:rPr>
              <a:t>“Музеї</a:t>
            </a:r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2000" i="1" dirty="0" err="1" smtClean="0">
                <a:solidFill>
                  <a:schemeClr val="accent2">
                    <a:lumMod val="75000"/>
                  </a:schemeClr>
                </a:solidFill>
              </a:rPr>
              <a:t>Києва”</a:t>
            </a:r>
            <a:endParaRPr lang="uk-UA" sz="20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/>
            <a:endParaRPr lang="ru-RU" sz="2000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5" name="Picture 4" descr="C:\Users\Света\Desktop\w450h4001385925286Video.png">
            <a:hlinkClick r:id="rId13" action="ppaction://hlinkfile"/>
          </p:cNvPr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323528" y="4653136"/>
            <a:ext cx="935227" cy="8313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Света\Desktop\gce5Xyj9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lum bright="10000"/>
          </a:blip>
          <a:srcRect t="19757"/>
          <a:stretch>
            <a:fillRect/>
          </a:stretch>
        </p:blipFill>
        <p:spPr bwMode="auto">
          <a:xfrm rot="5400000">
            <a:off x="4082029" y="1778933"/>
            <a:ext cx="6840901" cy="3283039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187624" y="260648"/>
            <a:ext cx="6984776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dirty="0" smtClean="0">
                <a:ln w="3175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Музеї Черкащини</a:t>
            </a:r>
          </a:p>
          <a:p>
            <a:endParaRPr lang="ru-RU" sz="3200" b="1" dirty="0">
              <a:ln w="3175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рямоугольник 2">
            <a:hlinkClick r:id="rId3" action="ppaction://hlinkfile"/>
          </p:cNvPr>
          <p:cNvSpPr/>
          <p:nvPr/>
        </p:nvSpPr>
        <p:spPr>
          <a:xfrm>
            <a:off x="1331640" y="1988840"/>
            <a:ext cx="54006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457200" indent="-457200">
              <a:buAutoNum type="arabicPeriod"/>
            </a:pPr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Конспект уроку </a:t>
            </a:r>
            <a:r>
              <a:rPr lang="uk-UA" sz="2000" i="1" dirty="0" err="1" smtClean="0">
                <a:solidFill>
                  <a:schemeClr val="accent2">
                    <a:lumMod val="75000"/>
                  </a:schemeClr>
                </a:solidFill>
              </a:rPr>
              <a:t>“Музеї</a:t>
            </a:r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2000" i="1" dirty="0" err="1" smtClean="0">
                <a:solidFill>
                  <a:schemeClr val="accent2">
                    <a:lumMod val="75000"/>
                  </a:schemeClr>
                </a:solidFill>
              </a:rPr>
              <a:t>Черкащини”</a:t>
            </a:r>
            <a:endParaRPr lang="uk-UA" sz="20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/>
            <a:endParaRPr lang="ru-RU" sz="2000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>
            <a:hlinkClick r:id="rId4" action="ppaction://hlinkfile"/>
          </p:cNvPr>
          <p:cNvSpPr/>
          <p:nvPr/>
        </p:nvSpPr>
        <p:spPr>
          <a:xfrm>
            <a:off x="1331640" y="2996952"/>
            <a:ext cx="54006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2. Ребуси </a:t>
            </a:r>
            <a:r>
              <a:rPr lang="uk-UA" sz="2000" i="1" dirty="0" err="1" smtClean="0">
                <a:solidFill>
                  <a:schemeClr val="accent2">
                    <a:lumMod val="75000"/>
                  </a:schemeClr>
                </a:solidFill>
              </a:rPr>
              <a:t>“Музеї</a:t>
            </a:r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 Черкаської </a:t>
            </a:r>
            <a:r>
              <a:rPr lang="uk-UA" sz="2000" i="1" dirty="0" err="1" smtClean="0">
                <a:solidFill>
                  <a:schemeClr val="accent2">
                    <a:lumMod val="75000"/>
                  </a:schemeClr>
                </a:solidFill>
              </a:rPr>
              <a:t>області”</a:t>
            </a:r>
            <a:endParaRPr lang="uk-UA" sz="20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2000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>
            <a:hlinkClick r:id="rId5" action="ppaction://hlinkfile"/>
          </p:cNvPr>
          <p:cNvSpPr/>
          <p:nvPr/>
        </p:nvSpPr>
        <p:spPr>
          <a:xfrm>
            <a:off x="1331640" y="5169386"/>
            <a:ext cx="5472608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4. </a:t>
            </a:r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</a:rPr>
              <a:t>Mind map </a:t>
            </a:r>
            <a:r>
              <a:rPr lang="uk-UA" sz="2000" i="1" dirty="0" err="1" smtClean="0">
                <a:solidFill>
                  <a:schemeClr val="accent2">
                    <a:lumMod val="75000"/>
                  </a:schemeClr>
                </a:solidFill>
              </a:rPr>
              <a:t>“Музеї</a:t>
            </a:r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2000" i="1" dirty="0" err="1" smtClean="0">
                <a:solidFill>
                  <a:schemeClr val="accent2">
                    <a:lumMod val="75000"/>
                  </a:schemeClr>
                </a:solidFill>
              </a:rPr>
              <a:t>регіону”</a:t>
            </a:r>
            <a:endParaRPr lang="uk-UA" sz="20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2000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>
            <a:hlinkClick r:id="rId6" action="ppaction://hlinkpres?slideindex=1&amp;slidetitle="/>
          </p:cNvPr>
          <p:cNvSpPr/>
          <p:nvPr/>
        </p:nvSpPr>
        <p:spPr>
          <a:xfrm>
            <a:off x="1331640" y="4077072"/>
            <a:ext cx="54006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457200" indent="-457200"/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3.Презентація </a:t>
            </a:r>
            <a:r>
              <a:rPr lang="uk-UA" sz="2000" i="1" dirty="0" err="1" smtClean="0">
                <a:solidFill>
                  <a:schemeClr val="accent2">
                    <a:lumMod val="75000"/>
                  </a:schemeClr>
                </a:solidFill>
              </a:rPr>
              <a:t>“Музеї</a:t>
            </a:r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2000" i="1" dirty="0" err="1" smtClean="0">
                <a:solidFill>
                  <a:schemeClr val="accent2">
                    <a:lumMod val="75000"/>
                  </a:schemeClr>
                </a:solidFill>
              </a:rPr>
              <a:t>Черкащини”</a:t>
            </a:r>
            <a:endParaRPr lang="uk-UA" sz="20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/>
            <a:endParaRPr lang="ru-RU" sz="2000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8" name="Picture 2" descr="C:\Users\Света\Desktop\2_7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79512" y="1772816"/>
            <a:ext cx="1080120" cy="1080120"/>
          </a:xfrm>
          <a:prstGeom prst="rect">
            <a:avLst/>
          </a:prstGeom>
          <a:noFill/>
        </p:spPr>
      </p:pic>
      <p:pic>
        <p:nvPicPr>
          <p:cNvPr id="9" name="Picture 3" descr="C:\Users\Света\Desktop\childish-slideshow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79512" y="3861048"/>
            <a:ext cx="971600" cy="971600"/>
          </a:xfrm>
          <a:prstGeom prst="rect">
            <a:avLst/>
          </a:prstGeom>
          <a:noFill/>
        </p:spPr>
      </p:pic>
      <p:pic>
        <p:nvPicPr>
          <p:cNvPr id="2050" name="Picture 2" descr="C:\Users\Света\Desktop\512x512bb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3528" y="2996952"/>
            <a:ext cx="720080" cy="720080"/>
          </a:xfrm>
          <a:prstGeom prst="rect">
            <a:avLst/>
          </a:prstGeom>
          <a:noFill/>
        </p:spPr>
      </p:pic>
      <p:pic>
        <p:nvPicPr>
          <p:cNvPr id="11" name="Picture 4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3528" y="5301208"/>
            <a:ext cx="792088" cy="1299736"/>
          </a:xfrm>
          <a:prstGeom prst="rect">
            <a:avLst/>
          </a:prstGeom>
          <a:noFill/>
        </p:spPr>
      </p:pic>
      <p:sp>
        <p:nvSpPr>
          <p:cNvPr id="13" name="Управляющая кнопка: назад 12">
            <a:hlinkClick r:id="rId11" action="ppaction://hlinksldjump" highlightClick="1"/>
          </p:cNvPr>
          <p:cNvSpPr/>
          <p:nvPr/>
        </p:nvSpPr>
        <p:spPr>
          <a:xfrm>
            <a:off x="323528" y="332656"/>
            <a:ext cx="648072" cy="504056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2" action="ppaction://hlinkfile"/>
          </p:cNvPr>
          <p:cNvSpPr/>
          <p:nvPr/>
        </p:nvSpPr>
        <p:spPr>
          <a:xfrm>
            <a:off x="1331640" y="5949280"/>
            <a:ext cx="5472608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uk-UA" sz="2000" i="1" dirty="0" smtClean="0">
                <a:solidFill>
                  <a:schemeClr val="accent2">
                    <a:lumMod val="75000"/>
                  </a:schemeClr>
                </a:solidFill>
              </a:rPr>
              <a:t>5. Підсумкові тестові завдання</a:t>
            </a:r>
          </a:p>
          <a:p>
            <a:endParaRPr lang="ru-RU" sz="2000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60648"/>
            <a:ext cx="6984776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dirty="0" smtClean="0">
                <a:ln w="3175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Список використаних </a:t>
            </a:r>
          </a:p>
          <a:p>
            <a:pPr algn="ctr"/>
            <a:r>
              <a:rPr lang="uk-UA" sz="3200" b="1" dirty="0" smtClean="0">
                <a:ln w="3175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джерел:</a:t>
            </a:r>
          </a:p>
          <a:p>
            <a:endParaRPr lang="ru-RU" sz="3200" b="1" dirty="0">
              <a:ln w="3175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2780928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988840"/>
            <a:ext cx="7776864" cy="36933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342900" indent="-342900">
              <a:buAutoNum type="arabicPeriod"/>
            </a:pPr>
            <a:r>
              <a:rPr lang="ru-RU" dirty="0" err="1" smtClean="0"/>
              <a:t>Байдахер</a:t>
            </a:r>
            <a:r>
              <a:rPr lang="ru-RU" dirty="0" smtClean="0"/>
              <a:t> </a:t>
            </a:r>
            <a:r>
              <a:rPr lang="ru-RU" dirty="0" err="1" smtClean="0"/>
              <a:t>Фрідріх</a:t>
            </a:r>
            <a:r>
              <a:rPr lang="ru-RU" dirty="0" smtClean="0"/>
              <a:t>. </a:t>
            </a: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музеологія</a:t>
            </a:r>
            <a:r>
              <a:rPr lang="ru-RU" dirty="0" smtClean="0"/>
              <a:t> / За ред. </a:t>
            </a:r>
            <a:r>
              <a:rPr lang="ru-RU" dirty="0" err="1" smtClean="0"/>
              <a:t>Зеновія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Мазурика; Пер.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нім</a:t>
            </a:r>
            <a:r>
              <a:rPr lang="ru-RU" dirty="0" smtClean="0"/>
              <a:t>. </a:t>
            </a:r>
            <a:r>
              <a:rPr lang="en-US" dirty="0" smtClean="0"/>
              <a:t>X. </a:t>
            </a:r>
            <a:r>
              <a:rPr lang="ru-RU" dirty="0" err="1" smtClean="0"/>
              <a:t>Назаркевич</a:t>
            </a:r>
            <a:r>
              <a:rPr lang="ru-RU" dirty="0" smtClean="0"/>
              <a:t>, О. </a:t>
            </a:r>
            <a:r>
              <a:rPr lang="ru-RU" dirty="0" err="1" smtClean="0"/>
              <a:t>Лянг</a:t>
            </a:r>
            <a:r>
              <a:rPr lang="ru-RU" dirty="0" smtClean="0"/>
              <a:t>, В. </a:t>
            </a:r>
            <a:r>
              <a:rPr lang="ru-RU" dirty="0" err="1" smtClean="0"/>
              <a:t>Лозинського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– К.: </a:t>
            </a:r>
            <a:r>
              <a:rPr lang="ru-RU" dirty="0" err="1" smtClean="0"/>
              <a:t>Літопис</a:t>
            </a:r>
            <a:r>
              <a:rPr lang="ru-RU" dirty="0" smtClean="0"/>
              <a:t>, 2005. </a:t>
            </a:r>
          </a:p>
          <a:p>
            <a:pPr marL="342900" indent="-342900">
              <a:buFontTx/>
              <a:buAutoNum type="arabicPeriod"/>
            </a:pP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музеєзнавства</a:t>
            </a:r>
            <a:r>
              <a:rPr lang="ru-RU" dirty="0" smtClean="0"/>
              <a:t>, маркетингу та рекламно- </a:t>
            </a:r>
            <a:r>
              <a:rPr lang="ru-RU" dirty="0" err="1" smtClean="0"/>
              <a:t>інформаційної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музеїв</a:t>
            </a:r>
            <a:r>
              <a:rPr lang="ru-RU" dirty="0" smtClean="0"/>
              <a:t>: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</a:t>
            </a:r>
            <a:r>
              <a:rPr lang="ru-RU" dirty="0" smtClean="0"/>
              <a:t>. / П. </a:t>
            </a:r>
            <a:r>
              <a:rPr lang="ru-RU" dirty="0" err="1" smtClean="0"/>
              <a:t>Горішевський</a:t>
            </a:r>
            <a:r>
              <a:rPr lang="ru-RU" dirty="0" smtClean="0"/>
              <a:t>, М. </a:t>
            </a:r>
            <a:r>
              <a:rPr lang="ru-RU" dirty="0" err="1" smtClean="0"/>
              <a:t>Ковалів</a:t>
            </a:r>
            <a:r>
              <a:rPr lang="ru-RU" dirty="0" smtClean="0"/>
              <a:t>, В. Мельник, С. </a:t>
            </a:r>
            <a:r>
              <a:rPr lang="ru-RU" dirty="0" err="1" smtClean="0"/>
              <a:t>Оришко</a:t>
            </a:r>
            <a:r>
              <a:rPr lang="ru-RU" dirty="0" smtClean="0"/>
              <a:t>. – </a:t>
            </a:r>
            <a:r>
              <a:rPr lang="ru-RU" dirty="0" err="1" smtClean="0"/>
              <a:t>Івано</a:t>
            </a:r>
            <a:r>
              <a:rPr lang="ru-RU" dirty="0" smtClean="0"/>
              <a:t>- </a:t>
            </a:r>
            <a:r>
              <a:rPr lang="ru-RU" dirty="0" err="1" smtClean="0"/>
              <a:t>Франківськ</a:t>
            </a:r>
            <a:r>
              <a:rPr lang="ru-RU" dirty="0" smtClean="0"/>
              <a:t>: </a:t>
            </a:r>
            <a:r>
              <a:rPr lang="ru-RU" dirty="0" err="1" smtClean="0"/>
              <a:t>Плай</a:t>
            </a:r>
            <a:r>
              <a:rPr lang="ru-RU" dirty="0" smtClean="0"/>
              <a:t>, 2005. </a:t>
            </a:r>
          </a:p>
          <a:p>
            <a:pPr marL="342900" indent="-342900">
              <a:buAutoNum type="arabicPeriod"/>
            </a:pPr>
            <a:r>
              <a:rPr lang="en-US" dirty="0" smtClean="0">
                <a:hlinkClick r:id="rId2"/>
              </a:rPr>
              <a:t>https://uk.wikipedia.org/wiki/</a:t>
            </a:r>
            <a:endParaRPr lang="uk-UA" dirty="0" smtClean="0"/>
          </a:p>
          <a:p>
            <a:pPr marL="342900" indent="-342900"/>
            <a:r>
              <a:rPr lang="uk-UA" dirty="0" smtClean="0">
                <a:solidFill>
                  <a:schemeClr val="tx1"/>
                </a:solidFill>
              </a:rPr>
              <a:t>4.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http://vsviti.com.ua/collections/16854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uk-UA" dirty="0" smtClean="0">
                <a:solidFill>
                  <a:schemeClr val="tx1"/>
                </a:solidFill>
              </a:rPr>
              <a:t>5.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http://gallerix.ru/album/Museums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uk-UA" dirty="0" smtClean="0">
                <a:solidFill>
                  <a:schemeClr val="tx1"/>
                </a:solidFill>
              </a:rPr>
              <a:t>6. </a:t>
            </a:r>
            <a:r>
              <a:rPr lang="en-US" dirty="0" smtClean="0">
                <a:solidFill>
                  <a:schemeClr val="tx1"/>
                </a:solidFill>
                <a:hlinkClick r:id="rId5"/>
              </a:rPr>
              <a:t>http://ostriv.in.ua/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uk-UA" dirty="0" smtClean="0">
                <a:solidFill>
                  <a:schemeClr val="tx1"/>
                </a:solidFill>
              </a:rPr>
              <a:t>7. </a:t>
            </a:r>
            <a:r>
              <a:rPr lang="en-US" dirty="0" smtClean="0">
                <a:solidFill>
                  <a:schemeClr val="tx1"/>
                </a:solidFill>
                <a:hlinkClick r:id="rId6"/>
              </a:rPr>
              <a:t>http://ua-referat.com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uk-UA" dirty="0" smtClean="0">
                <a:solidFill>
                  <a:schemeClr val="tx1"/>
                </a:solidFill>
              </a:rPr>
              <a:t>8. </a:t>
            </a:r>
            <a:r>
              <a:rPr lang="en-US" dirty="0" smtClean="0">
                <a:solidFill>
                  <a:schemeClr val="tx1"/>
                </a:solidFill>
                <a:hlinkClick r:id="rId7"/>
              </a:rPr>
              <a:t>http://muzei-mira.com/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AutoNum type="arabicPeriod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167</TotalTime>
  <Words>214</Words>
  <Application>Microsoft Office PowerPoint</Application>
  <PresentationFormat>Экран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Таня</cp:lastModifiedBy>
  <cp:revision>20</cp:revision>
  <dcterms:created xsi:type="dcterms:W3CDTF">2017-02-03T17:27:51Z</dcterms:created>
  <dcterms:modified xsi:type="dcterms:W3CDTF">2020-03-17T20:59:08Z</dcterms:modified>
</cp:coreProperties>
</file>