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79" r:id="rId5"/>
    <p:sldId id="264" r:id="rId6"/>
    <p:sldId id="265" r:id="rId7"/>
    <p:sldId id="271" r:id="rId8"/>
    <p:sldId id="295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7FB"/>
    <a:srgbClr val="7AE7F2"/>
    <a:srgbClr val="FF33CC"/>
    <a:srgbClr val="00FF00"/>
    <a:srgbClr val="FFFF99"/>
    <a:srgbClr val="B2B2B2"/>
    <a:srgbClr val="7FE991"/>
    <a:srgbClr val="FDD903"/>
    <a:srgbClr val="E0ED3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709" autoAdjust="0"/>
  </p:normalViewPr>
  <p:slideViewPr>
    <p:cSldViewPr>
      <p:cViewPr varScale="1"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455511-1A25-47B9-ABFD-D53673457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6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01C16-2AB7-49E5-9CF4-BBC97AE812AA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B149D-CB0B-4B32-A6F0-1454FD8730D7}" type="slidenum">
              <a:rPr lang="en-US"/>
              <a:pPr/>
              <a:t>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E7A9E-D186-4E15-9AEA-069399BCDD80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778E4-F4EC-4456-8AD8-BBCC68FC5376}" type="slidenum">
              <a:rPr lang="en-US"/>
              <a:pPr/>
              <a:t>4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2A4D5B-55F7-40B3-9D45-6323BC463CF0}" type="slidenum">
              <a:rPr lang="en-US"/>
              <a:pPr/>
              <a:t>5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B0A75-5006-4763-B3E4-0F52823D6CB9}" type="slidenum">
              <a:rPr lang="en-US"/>
              <a:pPr/>
              <a:t>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69957-D2D2-4106-89B2-CB81E1E58508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42C48-A15A-409E-8973-BA939AC1A32C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9F570-1BBA-42A9-A3FC-49D50B233732}" type="slidenum">
              <a:rPr lang="en-US"/>
              <a:pPr/>
              <a:t>9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53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67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53C304A8-4020-4B87-87DB-9E2F7400CC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3271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9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8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1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09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8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26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3291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17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print"/>
          <a:srcRect l="2814" b="12524"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77679-748C-484E-98AB-4B546D124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542E-840D-4E4F-9529-16ACEA2CA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A7BE58-FEA4-47C4-B49C-467C54AFA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5B6811-3228-4A70-80B0-429AEE445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EA243C-5EFE-4467-A0E1-34C37B3FC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510CE9-8433-4E81-A142-CF86B9D4D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7F6FB-58C7-4CCA-9DC6-5F43DAAAE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16B90-0BC0-485F-959D-5196A7049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994C6-71B3-4FA6-B495-6C41E5C98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65CB0-FC25-49FB-BDCC-351DB75D2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9E7A-504F-413C-A324-7F77010B8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CEB0E-42B6-4252-A39C-BFC1C33E1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89247-75A8-4A16-8E5E-016D8D317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F3B48-5E37-420E-A0B6-EFC21EF53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D26FF-887C-4098-A00A-552E137978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1095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4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07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2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8" cstate="print"/>
          <a:srcRect b="592"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5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28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3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gi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24.emf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WordArt 1"/>
          <p:cNvSpPr>
            <a:spLocks noChangeArrowheads="1" noChangeShapeType="1" noTextEdit="1"/>
          </p:cNvSpPr>
          <p:nvPr/>
        </p:nvSpPr>
        <p:spPr bwMode="auto">
          <a:xfrm>
            <a:off x="357158" y="2071678"/>
            <a:ext cx="8572560" cy="321471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Здорове</a:t>
            </a:r>
            <a:r>
              <a:rPr lang="ru-RU" sz="3600" kern="10" spc="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spc="0" dirty="0" err="1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харчування</a:t>
            </a:r>
            <a:endParaRPr lang="ru-RU" sz="3600" kern="10" spc="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962" y="5711825"/>
            <a:ext cx="203676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6429420" cy="18573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Конвенція прав дитини гарантує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black">
          <a:xfrm>
            <a:off x="2060575" y="3735388"/>
            <a:ext cx="346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black">
          <a:xfrm>
            <a:off x="2063750" y="4573588"/>
            <a:ext cx="31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black">
          <a:xfrm>
            <a:off x="2055813" y="5411788"/>
            <a:ext cx="327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11776" y="3000372"/>
            <a:ext cx="6505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«Усі діти мають право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 на повноцінне харчування»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%C2%E8%F2%E0%EC%E8%ED%FB11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293674"/>
            <a:ext cx="2500298" cy="2421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643570" y="4857760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Стаття 24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465766" y="476672"/>
            <a:ext cx="6496050" cy="762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Корисна і шкідлива їжа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1008044" y="1396997"/>
            <a:ext cx="6521450" cy="1603375"/>
          </a:xfrm>
        </p:spPr>
        <p:txBody>
          <a:bodyPr/>
          <a:lstStyle/>
          <a:p>
            <a:pPr algn="ctr">
              <a:buSzPct val="90000"/>
              <a:buNone/>
            </a:pPr>
            <a:r>
              <a:rPr lang="uk-UA" sz="2400" b="1" dirty="0" smtClean="0">
                <a:solidFill>
                  <a:srgbClr val="002060"/>
                </a:solidFill>
              </a:rPr>
              <a:t>Здоров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я людини залежить від харчування. При правильному харчуванні людина отримує  всі необхідні корисні речовини для організму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ас\Desktop\овощи1\maslo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978" y="3071810"/>
            <a:ext cx="1643074" cy="1480903"/>
          </a:xfrm>
          <a:prstGeom prst="roundRect">
            <a:avLst/>
          </a:prstGeom>
          <a:noFill/>
        </p:spPr>
      </p:pic>
      <p:pic>
        <p:nvPicPr>
          <p:cNvPr id="1028" name="Picture 4" descr="C:\Users\ас\Desktop\овощи1\hleb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1758474" cy="1143008"/>
          </a:xfrm>
          <a:prstGeom prst="rect">
            <a:avLst/>
          </a:prstGeom>
          <a:noFill/>
        </p:spPr>
      </p:pic>
      <p:pic>
        <p:nvPicPr>
          <p:cNvPr id="1029" name="Picture 5" descr="C:\Users\ас\Desktop\овощи1\govyad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071810"/>
            <a:ext cx="1320809" cy="928694"/>
          </a:xfrm>
          <a:prstGeom prst="roundRect">
            <a:avLst/>
          </a:prstGeom>
          <a:noFill/>
        </p:spPr>
      </p:pic>
      <p:pic>
        <p:nvPicPr>
          <p:cNvPr id="1030" name="Picture 6" descr="C:\Users\ас\Desktop\овощи1\Fruits &amp; vegetables1_dhede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72074"/>
            <a:ext cx="2039505" cy="1143007"/>
          </a:xfrm>
          <a:prstGeom prst="roundRect">
            <a:avLst/>
          </a:prstGeom>
          <a:noFill/>
        </p:spPr>
      </p:pic>
      <p:pic>
        <p:nvPicPr>
          <p:cNvPr id="1031" name="Picture 7" descr="C:\Users\ас\Desktop\овощи1\430085477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4286256"/>
            <a:ext cx="1095383" cy="857256"/>
          </a:xfrm>
          <a:prstGeom prst="roundRect">
            <a:avLst/>
          </a:prstGeom>
          <a:noFill/>
        </p:spPr>
      </p:pic>
      <p:pic>
        <p:nvPicPr>
          <p:cNvPr id="1032" name="Picture 8" descr="C:\Users\ас\Desktop\овощи1\mjaso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1081" y="1571612"/>
            <a:ext cx="1349384" cy="1428760"/>
          </a:xfrm>
          <a:prstGeom prst="roundRect">
            <a:avLst/>
          </a:prstGeom>
          <a:noFill/>
        </p:spPr>
      </p:pic>
      <p:pic>
        <p:nvPicPr>
          <p:cNvPr id="1033" name="Picture 9" descr="C:\Users\ас\Desktop\овощи1\vipchedacl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3929066"/>
            <a:ext cx="1452562" cy="1452562"/>
          </a:xfrm>
          <a:prstGeom prst="roundRect">
            <a:avLst/>
          </a:prstGeom>
          <a:noFill/>
        </p:spPr>
      </p:pic>
      <p:pic>
        <p:nvPicPr>
          <p:cNvPr id="1034" name="Picture 10" descr="C:\Users\ас\Desktop\овощи1\shoko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0297" y="4287716"/>
            <a:ext cx="1089029" cy="1155841"/>
          </a:xfrm>
          <a:prstGeom prst="roundRect">
            <a:avLst/>
          </a:prstGeom>
          <a:noFill/>
        </p:spPr>
      </p:pic>
      <p:pic>
        <p:nvPicPr>
          <p:cNvPr id="1035" name="Picture 11" descr="C:\Users\ас\Desktop\овощи1\sup03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4207" y="3579752"/>
            <a:ext cx="1214446" cy="1285884"/>
          </a:xfrm>
          <a:prstGeom prst="roundRect">
            <a:avLst/>
          </a:prstGeom>
          <a:noFill/>
        </p:spPr>
      </p:pic>
      <p:pic>
        <p:nvPicPr>
          <p:cNvPr id="1036" name="Picture 12" descr="C:\Users\ас\Desktop\овощи1\1305275017_diary_products_on_wooden_table_preview.jpg"/>
          <p:cNvPicPr>
            <a:picLocks noChangeAspect="1" noChangeArrowheads="1"/>
          </p:cNvPicPr>
          <p:nvPr/>
        </p:nvPicPr>
        <p:blipFill>
          <a:blip r:embed="rId12" cstate="print"/>
          <a:srcRect t="44946" r="50000"/>
          <a:stretch>
            <a:fillRect/>
          </a:stretch>
        </p:blipFill>
        <p:spPr bwMode="auto">
          <a:xfrm>
            <a:off x="4067944" y="5563458"/>
            <a:ext cx="1519762" cy="1124425"/>
          </a:xfrm>
          <a:prstGeom prst="roundRect">
            <a:avLst/>
          </a:prstGeom>
          <a:noFill/>
        </p:spPr>
      </p:pic>
      <p:pic>
        <p:nvPicPr>
          <p:cNvPr id="1038" name="Picture 14" descr="C:\Users\ас\Desktop\овощи1\19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5572140"/>
            <a:ext cx="2143135" cy="857254"/>
          </a:xfrm>
          <a:prstGeom prst="roundRect">
            <a:avLst/>
          </a:prstGeom>
          <a:noFill/>
        </p:spPr>
      </p:pic>
      <p:pic>
        <p:nvPicPr>
          <p:cNvPr id="18" name="Picture 2" descr="C:\Users\ас\Desktop\овощи1\jajtsa3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4324" y="2857496"/>
            <a:ext cx="1349375" cy="1214438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8" name="AutoShape 120"/>
          <p:cNvSpPr>
            <a:spLocks noChangeArrowheads="1"/>
          </p:cNvSpPr>
          <p:nvPr/>
        </p:nvSpPr>
        <p:spPr bwMode="blackWhite">
          <a:xfrm>
            <a:off x="285720" y="1643050"/>
            <a:ext cx="2667000" cy="371475"/>
          </a:xfrm>
          <a:prstGeom prst="wedgeRectCallout">
            <a:avLst>
              <a:gd name="adj1" fmla="val -5833"/>
              <a:gd name="adj2" fmla="val 123505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Білки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769" name="AutoShape 121"/>
          <p:cNvSpPr>
            <a:spLocks noChangeArrowheads="1"/>
          </p:cNvSpPr>
          <p:nvPr/>
        </p:nvSpPr>
        <p:spPr bwMode="blackWhite">
          <a:xfrm>
            <a:off x="3000364" y="3929066"/>
            <a:ext cx="2590800" cy="371475"/>
          </a:xfrm>
          <a:prstGeom prst="wedgeRectCallout">
            <a:avLst>
              <a:gd name="adj1" fmla="val 13907"/>
              <a:gd name="adj2" fmla="val 124361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Вуглеводи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770" name="AutoShape 122"/>
          <p:cNvSpPr>
            <a:spLocks noChangeArrowheads="1"/>
          </p:cNvSpPr>
          <p:nvPr/>
        </p:nvSpPr>
        <p:spPr bwMode="blackWhite">
          <a:xfrm>
            <a:off x="5357818" y="1571612"/>
            <a:ext cx="2514600" cy="371475"/>
          </a:xfrm>
          <a:prstGeom prst="wedgeRectCallout">
            <a:avLst>
              <a:gd name="adj1" fmla="val -25694"/>
              <a:gd name="adj2" fmla="val 119231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Жири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0" name="Блок-схема: несколько документов 129"/>
          <p:cNvSpPr/>
          <p:nvPr/>
        </p:nvSpPr>
        <p:spPr>
          <a:xfrm>
            <a:off x="214282" y="2357430"/>
            <a:ext cx="2786114" cy="1643074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М’ясо, риба, яйця, молоко ,кефір, сир,квасоля, горох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1" name="Блок-схема: несколько документов 130"/>
          <p:cNvSpPr/>
          <p:nvPr/>
        </p:nvSpPr>
        <p:spPr>
          <a:xfrm>
            <a:off x="2877638" y="4675181"/>
            <a:ext cx="2643206" cy="1643074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Хліб, картопля, рис,крупи, фрукти, овочі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2" name="Блок-схема: несколько документов 131"/>
          <p:cNvSpPr/>
          <p:nvPr/>
        </p:nvSpPr>
        <p:spPr>
          <a:xfrm>
            <a:off x="5643570" y="2214554"/>
            <a:ext cx="2428892" cy="1928826"/>
          </a:xfrm>
          <a:prstGeom prst="flowChartMultidocumen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Масло вершкове, масло </a:t>
            </a:r>
            <a:r>
              <a:rPr lang="uk-UA" b="1" dirty="0" err="1" smtClean="0">
                <a:solidFill>
                  <a:srgbClr val="002060"/>
                </a:solidFill>
              </a:rPr>
              <a:t>рослиннне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28572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Продукти, які містять…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с\Desktop\овощи1\tn_gallery_926_24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643446"/>
            <a:ext cx="2159000" cy="1612900"/>
          </a:xfrm>
          <a:prstGeom prst="rect">
            <a:avLst/>
          </a:prstGeom>
          <a:noFill/>
        </p:spPr>
      </p:pic>
      <p:pic>
        <p:nvPicPr>
          <p:cNvPr id="6147" name="Picture 3" descr="C:\Users\ас\Desktop\овощи1\tn_gallery_926_54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357694"/>
            <a:ext cx="971550" cy="1619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68" grpId="0" animBg="1"/>
      <p:bldP spid="27769" grpId="0" animBg="1"/>
      <p:bldP spid="27770" grpId="0" animBg="1"/>
      <p:bldP spid="130" grpId="0" animBg="1"/>
      <p:bldP spid="131" grpId="0" animBg="1"/>
      <p:bldP spid="132" grpId="0" animBg="1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68" y="428604"/>
            <a:ext cx="8143932" cy="762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Продукти багаті вітамінами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5143504" y="3286124"/>
            <a:ext cx="3714776" cy="3309938"/>
            <a:chOff x="528" y="1392"/>
            <a:chExt cx="1158" cy="2085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6078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142976" y="3286124"/>
            <a:ext cx="3714776" cy="3309938"/>
            <a:chOff x="2287" y="1392"/>
            <a:chExt cx="1158" cy="2085"/>
          </a:xfrm>
        </p:grpSpPr>
        <p:sp>
          <p:nvSpPr>
            <p:cNvPr id="12296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3429000" y="4191000"/>
            <a:ext cx="504825" cy="496888"/>
            <a:chOff x="1872" y="2352"/>
            <a:chExt cx="240" cy="240"/>
          </a:xfrm>
        </p:grpSpPr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12" name="Oval 24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6172200" y="4191000"/>
            <a:ext cx="504825" cy="496888"/>
            <a:chOff x="1872" y="2352"/>
            <a:chExt cx="240" cy="240"/>
          </a:xfrm>
        </p:grpSpPr>
        <p:grpSp>
          <p:nvGrpSpPr>
            <p:cNvPr id="12318" name="Group 30"/>
            <p:cNvGrpSpPr>
              <a:grpSpLocks/>
            </p:cNvGrpSpPr>
            <p:nvPr/>
          </p:nvGrpSpPr>
          <p:grpSpPr bwMode="auto">
            <a:xfrm>
              <a:off x="1968" y="2352"/>
              <a:ext cx="144" cy="240"/>
              <a:chOff x="1968" y="2352"/>
              <a:chExt cx="144" cy="240"/>
            </a:xfrm>
          </p:grpSpPr>
          <p:sp>
            <p:nvSpPr>
              <p:cNvPr id="12319" name="Oval 31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24" name="Group 36"/>
            <p:cNvGrpSpPr>
              <a:grpSpLocks/>
            </p:cNvGrpSpPr>
            <p:nvPr/>
          </p:nvGrpSpPr>
          <p:grpSpPr bwMode="auto">
            <a:xfrm>
              <a:off x="1872" y="2352"/>
              <a:ext cx="144" cy="240"/>
              <a:chOff x="1968" y="2352"/>
              <a:chExt cx="144" cy="240"/>
            </a:xfrm>
          </p:grpSpPr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1968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6" name="Oval 38"/>
              <p:cNvSpPr>
                <a:spLocks noChangeArrowheads="1"/>
              </p:cNvSpPr>
              <p:nvPr/>
            </p:nvSpPr>
            <p:spPr bwMode="gray">
              <a:xfrm>
                <a:off x="2016" y="240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7" name="Oval 39"/>
              <p:cNvSpPr>
                <a:spLocks noChangeArrowheads="1"/>
              </p:cNvSpPr>
              <p:nvPr/>
            </p:nvSpPr>
            <p:spPr bwMode="gray">
              <a:xfrm>
                <a:off x="206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8" name="Oval 40"/>
              <p:cNvSpPr>
                <a:spLocks noChangeArrowheads="1"/>
              </p:cNvSpPr>
              <p:nvPr/>
            </p:nvSpPr>
            <p:spPr bwMode="gray">
              <a:xfrm>
                <a:off x="2016" y="249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Oval 41"/>
              <p:cNvSpPr>
                <a:spLocks noChangeArrowheads="1"/>
              </p:cNvSpPr>
              <p:nvPr/>
            </p:nvSpPr>
            <p:spPr bwMode="gray">
              <a:xfrm>
                <a:off x="1968" y="254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6" t="5885" r="8661" b="4115"/>
          <a:stretch>
            <a:fillRect/>
          </a:stretch>
        </p:blipFill>
        <p:spPr bwMode="auto">
          <a:xfrm>
            <a:off x="1500166" y="3500438"/>
            <a:ext cx="3143272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500438"/>
            <a:ext cx="3071834" cy="30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428728" y="1428736"/>
            <a:ext cx="3214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 складу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фруктів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входить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багато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вітамінів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мінералів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які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допомогають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у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збереженні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імунітету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072066" y="1500174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Салати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овочів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з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рослинною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олією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повинні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бути у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щоденному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раціоні</a:t>
            </a:r>
            <a:r>
              <a:rPr lang="ru-RU" sz="2400" b="1" i="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i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харчування</a:t>
            </a:r>
            <a:endParaRPr lang="ru-RU" sz="2400" b="1" i="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3"/>
          <p:cNvSpPr>
            <a:spLocks noChangeArrowheads="1"/>
          </p:cNvSpPr>
          <p:nvPr/>
        </p:nvSpPr>
        <p:spPr bwMode="gray">
          <a:xfrm>
            <a:off x="3500430" y="1571612"/>
            <a:ext cx="3895725" cy="3895725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667125" y="2851150"/>
            <a:ext cx="2787650" cy="2778125"/>
            <a:chOff x="1464" y="1056"/>
            <a:chExt cx="2856" cy="2847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4143372" y="2214554"/>
            <a:ext cx="2489200" cy="2489200"/>
            <a:chOff x="144" y="384"/>
            <a:chExt cx="2080" cy="2081"/>
          </a:xfrm>
        </p:grpSpPr>
        <p:sp>
          <p:nvSpPr>
            <p:cNvPr id="13324" name="Oval 12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5" name="Picture 13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</p:spPr>
        </p:pic>
        <p:pic>
          <p:nvPicPr>
            <p:cNvPr id="13326" name="Picture 14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</p:spPr>
        </p:pic>
      </p:grpSp>
      <p:sp>
        <p:nvSpPr>
          <p:cNvPr id="13327" name="Text Box 15"/>
          <p:cNvSpPr txBox="1">
            <a:spLocks noChangeArrowheads="1"/>
          </p:cNvSpPr>
          <p:nvPr/>
        </p:nvSpPr>
        <p:spPr bwMode="gray">
          <a:xfrm>
            <a:off x="4143372" y="3214686"/>
            <a:ext cx="250033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dirty="0" smtClean="0">
                <a:solidFill>
                  <a:srgbClr val="FFFFFF"/>
                </a:solidFill>
                <a:cs typeface="Arial" charset="0"/>
              </a:rPr>
              <a:t>Вітаміни</a:t>
            </a:r>
            <a:endParaRPr lang="en-US" sz="4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5143504" y="1571612"/>
            <a:ext cx="515938" cy="571504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6643702" y="3286124"/>
            <a:ext cx="785818" cy="571504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gray">
          <a:xfrm>
            <a:off x="5143504" y="4786322"/>
            <a:ext cx="465137" cy="500066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gray">
          <a:xfrm>
            <a:off x="3571868" y="3286124"/>
            <a:ext cx="571504" cy="500066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2143108" y="3071810"/>
            <a:ext cx="1214445" cy="1143008"/>
            <a:chOff x="3745" y="1818"/>
            <a:chExt cx="382" cy="382"/>
          </a:xfrm>
        </p:grpSpPr>
        <p:sp>
          <p:nvSpPr>
            <p:cNvPr id="13333" name="Oval 21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1"/>
              </a:solidFill>
              <a:round/>
              <a:headEnd/>
              <a:tailEnd/>
            </a:ln>
            <a:effectLst>
              <a:outerShdw dist="38100" dir="54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5" name="Group 23"/>
          <p:cNvGrpSpPr>
            <a:grpSpLocks/>
          </p:cNvGrpSpPr>
          <p:nvPr/>
        </p:nvGrpSpPr>
        <p:grpSpPr bwMode="auto">
          <a:xfrm>
            <a:off x="7786710" y="3143248"/>
            <a:ext cx="1149373" cy="1143008"/>
            <a:chOff x="3745" y="1818"/>
            <a:chExt cx="382" cy="382"/>
          </a:xfrm>
        </p:grpSpPr>
        <p:sp>
          <p:nvSpPr>
            <p:cNvPr id="13336" name="Oval 24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4786314" y="5429264"/>
            <a:ext cx="1071570" cy="1143008"/>
            <a:chOff x="3745" y="1818"/>
            <a:chExt cx="382" cy="382"/>
          </a:xfrm>
        </p:grpSpPr>
        <p:sp>
          <p:nvSpPr>
            <p:cNvPr id="13339" name="Oval 27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folHlink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9216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643438" y="214290"/>
            <a:ext cx="1500198" cy="1285884"/>
            <a:chOff x="3745" y="1818"/>
            <a:chExt cx="382" cy="382"/>
          </a:xfrm>
        </p:grpSpPr>
        <p:sp>
          <p:nvSpPr>
            <p:cNvPr id="13342" name="Oval 30"/>
            <p:cNvSpPr>
              <a:spLocks noChangeArrowheads="1"/>
            </p:cNvSpPr>
            <p:nvPr/>
          </p:nvSpPr>
          <p:spPr bwMode="gray">
            <a:xfrm>
              <a:off x="3745" y="1818"/>
              <a:ext cx="382" cy="38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6350">
              <a:solidFill>
                <a:schemeClr val="accent2"/>
              </a:solidFill>
              <a:round/>
              <a:headEnd/>
              <a:tailEnd/>
            </a:ln>
            <a:effectLst>
              <a:outerShdw dist="38100" dir="5400000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gray">
            <a:xfrm>
              <a:off x="3756" y="1829"/>
              <a:ext cx="358" cy="3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44" name="Text Box 32"/>
          <p:cNvSpPr txBox="1">
            <a:spLocks noChangeArrowheads="1"/>
          </p:cNvSpPr>
          <p:nvPr/>
        </p:nvSpPr>
        <p:spPr bwMode="gray">
          <a:xfrm>
            <a:off x="4929190" y="428604"/>
            <a:ext cx="8588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A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gray">
          <a:xfrm>
            <a:off x="2500298" y="3286124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D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gray">
          <a:xfrm>
            <a:off x="8143900" y="3286124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B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gray">
          <a:xfrm>
            <a:off x="5072066" y="5715016"/>
            <a:ext cx="45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FFFF"/>
                </a:solidFill>
                <a:cs typeface="Arial" charset="0"/>
              </a:rPr>
              <a:t>C</a:t>
            </a:r>
          </a:p>
        </p:txBody>
      </p:sp>
      <p:pic>
        <p:nvPicPr>
          <p:cNvPr id="32" name="Рисунок 31" descr="1270504293_polza-ot-produktov-2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357298"/>
            <a:ext cx="1530781" cy="107154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iCAWEKX5W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5348" y="285728"/>
            <a:ext cx="1565424" cy="128588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lukzb[1]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2214554"/>
            <a:ext cx="1071539" cy="67951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1249275408_10[1]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214290"/>
            <a:ext cx="1214446" cy="12029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petrushka[1]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86512" y="714356"/>
            <a:ext cx="1214446" cy="10697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524318_w640_h640_fasol_struchkovaya[1]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10877" y="2285992"/>
            <a:ext cx="1033123" cy="7858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17[1]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2500306"/>
            <a:ext cx="1186967" cy="8572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12[1]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29520" y="4572008"/>
            <a:ext cx="1163388" cy="85723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item_4056[1]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72264" y="3786190"/>
            <a:ext cx="1214414" cy="10036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image[1]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488" y="5643578"/>
            <a:ext cx="1466827" cy="100010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1270245014[1]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72264" y="5715016"/>
            <a:ext cx="1142977" cy="90765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smorodina1[1]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714744" y="4643446"/>
            <a:ext cx="1248902" cy="9286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799aaacabf99[1]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786446" y="4714884"/>
            <a:ext cx="1071570" cy="10322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dill[1].jp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786314" y="3857628"/>
            <a:ext cx="1124845" cy="78582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nasyvor[1].gif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8094162" y="5072074"/>
            <a:ext cx="1049838" cy="7143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10[2].jp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357290" y="1785926"/>
            <a:ext cx="1357290" cy="109918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tk_sob_large_630_22_11_10_04_55[1].jpg"/>
          <p:cNvPicPr>
            <a:picLocks noChangeAspect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2571744"/>
            <a:ext cx="1224651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photos0-800x600[1].jpg"/>
          <p:cNvPicPr>
            <a:picLocks noChangeAspect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357158" y="4357694"/>
            <a:ext cx="1238259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369254[1].jpg"/>
          <p:cNvPicPr>
            <a:picLocks noChangeAspect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143108" y="4286256"/>
            <a:ext cx="1190633" cy="10715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единительная линия 54"/>
          <p:cNvCxnSpPr>
            <a:stCxn id="13325" idx="1"/>
          </p:cNvCxnSpPr>
          <p:nvPr/>
        </p:nvCxnSpPr>
        <p:spPr>
          <a:xfrm rot="10800000">
            <a:off x="1142977" y="357166"/>
            <a:ext cx="3099725" cy="2471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3325" idx="3"/>
          </p:cNvCxnSpPr>
          <p:nvPr/>
        </p:nvCxnSpPr>
        <p:spPr>
          <a:xfrm flipV="1">
            <a:off x="6538031" y="1428736"/>
            <a:ext cx="2605969" cy="1400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0800000" flipV="1">
            <a:off x="1142976" y="4214818"/>
            <a:ext cx="3286148" cy="2643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215074" y="4357694"/>
            <a:ext cx="2928926" cy="2500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 descr="img4bf7130bc785d[1].jpg"/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0" y="214290"/>
            <a:ext cx="1928794" cy="1455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Продукти за частотою вживання в їжу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gray">
          <a:xfrm>
            <a:off x="5127158" y="2988073"/>
            <a:ext cx="3000396" cy="2000264"/>
          </a:xfrm>
          <a:prstGeom prst="notchedRightArrow">
            <a:avLst/>
          </a:prstGeom>
          <a:solidFill>
            <a:srgbClr val="FFFF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   Продукти нечастого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 вживання в їжу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gray">
          <a:xfrm>
            <a:off x="0" y="4214818"/>
            <a:ext cx="3228945" cy="1885952"/>
          </a:xfrm>
          <a:prstGeom prst="notchedRightArrow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Продукти , які краще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 рідко вживати в їжу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gray">
          <a:xfrm>
            <a:off x="0" y="1500174"/>
            <a:ext cx="3071834" cy="2071702"/>
          </a:xfrm>
          <a:prstGeom prst="notchedRightArrow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Продукти щоденного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вживання в їжу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gray">
          <a:xfrm>
            <a:off x="3721100" y="3886200"/>
            <a:ext cx="166687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</a:p>
        </p:txBody>
      </p:sp>
      <p:pic>
        <p:nvPicPr>
          <p:cNvPr id="27" name="Picture 5" descr="аверин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14" y="4019272"/>
            <a:ext cx="2172116" cy="283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5" descr="аверина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0894" y="3988204"/>
            <a:ext cx="2185489" cy="2869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" name="Picture 5" descr="аверин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6972" y="1313079"/>
            <a:ext cx="2284858" cy="290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3" grpId="0" animBg="1"/>
      <p:bldP spid="194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7544" y="1467712"/>
            <a:ext cx="7344982" cy="914400"/>
            <a:chOff x="2728" y="1008"/>
            <a:chExt cx="2552" cy="576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gray">
            <a:xfrm>
              <a:off x="2728" y="1008"/>
              <a:ext cx="2552" cy="57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Rectangle 9"/>
            <p:cNvSpPr>
              <a:spLocks noChangeArrowheads="1"/>
            </p:cNvSpPr>
            <p:nvPr/>
          </p:nvSpPr>
          <p:spPr bwMode="gray">
            <a:xfrm>
              <a:off x="2735" y="1014"/>
              <a:ext cx="2536" cy="2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Rectangle 10"/>
            <p:cNvSpPr>
              <a:spLocks noChangeArrowheads="1"/>
            </p:cNvSpPr>
            <p:nvPr/>
          </p:nvSpPr>
          <p:spPr bwMode="gray">
            <a:xfrm>
              <a:off x="2736" y="1264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61176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2571744"/>
            <a:ext cx="7175524" cy="914400"/>
            <a:chOff x="2736" y="1803"/>
            <a:chExt cx="2552" cy="576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1117372" y="3930027"/>
            <a:ext cx="7234262" cy="914400"/>
            <a:chOff x="2728" y="2612"/>
            <a:chExt cx="2552" cy="576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ltGray">
            <a:xfrm>
              <a:off x="2728" y="2612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ltGray">
            <a:xfrm>
              <a:off x="2735" y="2618"/>
              <a:ext cx="2536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ltGray">
            <a:xfrm>
              <a:off x="2736" y="2868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1124503" y="5393685"/>
            <a:ext cx="7234262" cy="914400"/>
            <a:chOff x="2728" y="3421"/>
            <a:chExt cx="2552" cy="576"/>
          </a:xfrm>
        </p:grpSpPr>
        <p:sp>
          <p:nvSpPr>
            <p:cNvPr id="15" name="Rectangle 23"/>
            <p:cNvSpPr>
              <a:spLocks noChangeArrowheads="1"/>
            </p:cNvSpPr>
            <p:nvPr/>
          </p:nvSpPr>
          <p:spPr bwMode="gray">
            <a:xfrm>
              <a:off x="2728" y="3421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24"/>
            <p:cNvSpPr>
              <a:spLocks noChangeArrowheads="1"/>
            </p:cNvSpPr>
            <p:nvPr/>
          </p:nvSpPr>
          <p:spPr bwMode="gray">
            <a:xfrm>
              <a:off x="2735" y="3427"/>
              <a:ext cx="2536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gray">
            <a:xfrm>
              <a:off x="2736" y="3677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B2B2B2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43307" y="1428736"/>
            <a:ext cx="58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1-2 скибки хліба, 4 печива , 250г каші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1857364"/>
            <a:ext cx="4795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500 г сирих чи варених овочів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778258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2 -3 яблука, апельсина чи банана, або 2 склянки фруктового соку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6629" y="6033805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1 склянка молока чи кефіру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4357694"/>
            <a:ext cx="2243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50 -100 г сиру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4786322"/>
            <a:ext cx="4630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80- 100 г м</a:t>
            </a:r>
            <a:r>
              <a:rPr lang="en-US" sz="2400" b="1" dirty="0" smtClean="0">
                <a:solidFill>
                  <a:srgbClr val="002060"/>
                </a:solidFill>
              </a:rPr>
              <a:t>’</a:t>
            </a:r>
            <a:r>
              <a:rPr lang="uk-UA" sz="2400" b="1" dirty="0" smtClean="0">
                <a:solidFill>
                  <a:srgbClr val="002060"/>
                </a:solidFill>
              </a:rPr>
              <a:t>яса, риби чи птиці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5572140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1-2 яйця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с\Desktop\овощи1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714488"/>
            <a:ext cx="1514475" cy="20955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1500166" y="357166"/>
            <a:ext cx="5650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Денний раціон школяра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ас\Desktop\овощи1\5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1228725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>
            <a:off x="0" y="1428736"/>
            <a:ext cx="3929090" cy="1071570"/>
          </a:xfrm>
          <a:prstGeom prst="cloud">
            <a:avLst/>
          </a:prstGeom>
          <a:solidFill>
            <a:srgbClr val="FFFF00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Мийте руки перед їжею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gray">
          <a:xfrm>
            <a:off x="5214910" y="1571612"/>
            <a:ext cx="3929090" cy="785818"/>
          </a:xfrm>
          <a:prstGeom prst="cloud">
            <a:avLst/>
          </a:prstGeom>
          <a:solidFill>
            <a:srgbClr val="7AE7F2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gray">
          <a:xfrm>
            <a:off x="2214546" y="2285992"/>
            <a:ext cx="4929222" cy="128588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Не поспішайте,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 їжте маленькими шматочками ,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 ретельно пережовуйте їжу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gray">
          <a:xfrm>
            <a:off x="522288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gray">
          <a:xfrm>
            <a:off x="409575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gray">
          <a:xfrm>
            <a:off x="2571750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gray">
          <a:xfrm>
            <a:off x="4713288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gray">
          <a:xfrm>
            <a:off x="6877050" y="4191000"/>
            <a:ext cx="1882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gray">
          <a:xfrm>
            <a:off x="2662238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gray">
          <a:xfrm>
            <a:off x="4824413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gray">
          <a:xfrm>
            <a:off x="6975475" y="4953000"/>
            <a:ext cx="16668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184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000232" y="214290"/>
            <a:ext cx="5429288" cy="1285860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Правила харчування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36413" y="176446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Мийте фрукти і овочі</a:t>
            </a:r>
            <a:endParaRPr lang="ru-RU" sz="2000" dirty="0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gray">
          <a:xfrm>
            <a:off x="3821901" y="4587875"/>
            <a:ext cx="3429024" cy="1357322"/>
          </a:xfrm>
          <a:prstGeom prst="cloud">
            <a:avLst/>
          </a:prstGeom>
          <a:solidFill>
            <a:srgbClr val="FFC000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Не переїдайте!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Їжте в міру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gray">
          <a:xfrm>
            <a:off x="571472" y="3714752"/>
            <a:ext cx="4286248" cy="1214446"/>
          </a:xfrm>
          <a:prstGeom prst="cloud">
            <a:avLst/>
          </a:prstGeom>
          <a:solidFill>
            <a:srgbClr val="FDD903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000" dirty="0" smtClean="0"/>
              <a:t>      </a:t>
            </a:r>
            <a:r>
              <a:rPr lang="uk-UA" sz="2000" b="1" dirty="0" smtClean="0">
                <a:solidFill>
                  <a:srgbClr val="C00000"/>
                </a:solidFill>
              </a:rPr>
              <a:t>Під час їжі не розмовляйте,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 не читайте книжок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34" y="3429000"/>
            <a:ext cx="4071966" cy="1546086"/>
          </a:xfrm>
          <a:prstGeom prst="cloud">
            <a:avLst/>
          </a:prstGeom>
          <a:solidFill>
            <a:srgbClr val="7FE99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Дотримуйтесь режиму харчування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214282" y="4929198"/>
            <a:ext cx="2714644" cy="1071570"/>
          </a:xfrm>
          <a:prstGeom prst="cloud">
            <a:avLst/>
          </a:prstGeom>
          <a:solidFill>
            <a:srgbClr val="00FF00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Вживай у їжу теплі страви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2571750" y="5714992"/>
            <a:ext cx="2571768" cy="1143008"/>
          </a:xfrm>
          <a:prstGeom prst="cloud">
            <a:avLst/>
          </a:prstGeom>
          <a:solidFill>
            <a:srgbClr val="FFFF99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Їж в один і той же самий час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 descr="CIMG7199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655509" y="4896984"/>
            <a:ext cx="2325856" cy="196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  <p:bldP spid="18458" grpId="0" animBg="1"/>
      <p:bldP spid="29" grpId="0"/>
      <p:bldP spid="33" grpId="0" animBg="1"/>
      <p:bldP spid="34" grpId="0" animBg="1"/>
      <p:bldP spid="3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ZdorPitAni - копия">
  <a:themeElements>
    <a:clrScheme name="Default Design 1">
      <a:dk1>
        <a:srgbClr val="000000"/>
      </a:dk1>
      <a:lt1>
        <a:srgbClr val="FFFFFF"/>
      </a:lt1>
      <a:dk2>
        <a:srgbClr val="FDD903"/>
      </a:dk2>
      <a:lt2>
        <a:srgbClr val="B2B2B2"/>
      </a:lt2>
      <a:accent1>
        <a:srgbClr val="FF9900"/>
      </a:accent1>
      <a:accent2>
        <a:srgbClr val="76C73F"/>
      </a:accent2>
      <a:accent3>
        <a:srgbClr val="FFFFFF"/>
      </a:accent3>
      <a:accent4>
        <a:srgbClr val="000000"/>
      </a:accent4>
      <a:accent5>
        <a:srgbClr val="FFCAAA"/>
      </a:accent5>
      <a:accent6>
        <a:srgbClr val="6AB438"/>
      </a:accent6>
      <a:hlink>
        <a:srgbClr val="E2507A"/>
      </a:hlink>
      <a:folHlink>
        <a:srgbClr val="5ACA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ZdorPitAni - копия</Template>
  <TotalTime>674</TotalTime>
  <Words>263</Words>
  <Application>Microsoft Office PowerPoint</Application>
  <PresentationFormat>Экран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ZdorPitAni - копия</vt:lpstr>
      <vt:lpstr>Слайд 1</vt:lpstr>
      <vt:lpstr>Конвенція прав дитини гарантує</vt:lpstr>
      <vt:lpstr>Корисна і шкідлива їжа</vt:lpstr>
      <vt:lpstr>Слайд 4</vt:lpstr>
      <vt:lpstr>Продукти багаті вітамінами</vt:lpstr>
      <vt:lpstr>Слайд 6</vt:lpstr>
      <vt:lpstr>Продукти за частотою вживання в їжу</vt:lpstr>
      <vt:lpstr>Слайд 8</vt:lpstr>
      <vt:lpstr>Правила харчування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</dc:creator>
  <cp:lastModifiedBy>Dell</cp:lastModifiedBy>
  <cp:revision>73</cp:revision>
  <dcterms:created xsi:type="dcterms:W3CDTF">2012-09-13T11:08:55Z</dcterms:created>
  <dcterms:modified xsi:type="dcterms:W3CDTF">2021-03-17T21:54:37Z</dcterms:modified>
</cp:coreProperties>
</file>