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94" r:id="rId3"/>
    <p:sldId id="1095" r:id="rId4"/>
    <p:sldId id="1096" r:id="rId5"/>
    <p:sldId id="1097" r:id="rId6"/>
    <p:sldId id="1098" r:id="rId7"/>
    <p:sldId id="1099" r:id="rId8"/>
    <p:sldId id="1100" r:id="rId9"/>
    <p:sldId id="1101" r:id="rId10"/>
    <p:sldId id="1102" r:id="rId11"/>
    <p:sldId id="1088" r:id="rId12"/>
    <p:sldId id="1089" r:id="rId13"/>
    <p:sldId id="1090" r:id="rId14"/>
    <p:sldId id="1091" r:id="rId15"/>
    <p:sldId id="1092" r:id="rId16"/>
    <p:sldId id="1093" r:id="rId17"/>
    <p:sldId id="917" r:id="rId18"/>
    <p:sldId id="709" r:id="rId19"/>
    <p:sldId id="947" r:id="rId20"/>
    <p:sldId id="1078" r:id="rId21"/>
    <p:sldId id="1079" r:id="rId22"/>
    <p:sldId id="1080" r:id="rId23"/>
    <p:sldId id="1081" r:id="rId24"/>
    <p:sldId id="1082" r:id="rId25"/>
    <p:sldId id="711" r:id="rId26"/>
    <p:sldId id="929" r:id="rId27"/>
    <p:sldId id="304"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2" autoAdjust="0"/>
    <p:restoredTop sz="94660"/>
  </p:normalViewPr>
  <p:slideViewPr>
    <p:cSldViewPr snapToGrid="0">
      <p:cViewPr varScale="1">
        <p:scale>
          <a:sx n="65" d="100"/>
          <a:sy n="65" d="100"/>
        </p:scale>
        <p:origin x="6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CF592-9298-4D66-B66A-37BCABC03528}"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uk-UA"/>
        </a:p>
      </dgm:t>
    </dgm:pt>
    <dgm:pt modelId="{AF48B56B-321A-4DB5-A400-49172D834EF0}">
      <dgm:prSet phldrT="[Текст]"/>
      <dgm: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Способи подання повідомлень</a:t>
          </a:r>
        </a:p>
      </dgm:t>
    </dgm:pt>
    <dgm:pt modelId="{3FFAC8E3-6B17-4A2F-A7FE-D08B4634EFCE}" type="parTrans" cxnId="{32693CE6-3B09-4C7B-BBA7-0760374F1F33}">
      <dgm:prSet/>
      <dgm:spPr/>
      <dgm:t>
        <a:bodyPr/>
        <a:lstStyle/>
        <a:p>
          <a:endParaRPr lang="uk-UA" b="1" i="1"/>
        </a:p>
      </dgm:t>
    </dgm:pt>
    <dgm:pt modelId="{16626005-4DEC-474F-8833-9034A5380787}" type="sibTrans" cxnId="{32693CE6-3B09-4C7B-BBA7-0760374F1F33}">
      <dgm:prSet/>
      <dgm:spPr/>
      <dgm:t>
        <a:bodyPr/>
        <a:lstStyle/>
        <a:p>
          <a:endParaRPr lang="uk-UA" b="1" i="1"/>
        </a:p>
      </dgm:t>
    </dgm:pt>
    <dgm:pt modelId="{E2F7F678-D794-430E-B349-EBC1AE7BA08E}">
      <dgm:prSet phldrT="[Текст]"/>
      <dgm: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Текстовий</a:t>
          </a:r>
        </a:p>
      </dgm:t>
    </dgm:pt>
    <dgm:pt modelId="{A451DB14-152C-4585-9E61-62C228ED3F12}" type="parTrans" cxnId="{FF7D1B9E-338D-4380-8A64-378F50359AC1}">
      <dgm:prSet/>
      <dgm: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987C27C9-78AB-4B21-B9B0-C1981DD6C675}" type="sibTrans" cxnId="{FF7D1B9E-338D-4380-8A64-378F50359AC1}">
      <dgm:prSet/>
      <dgm:spPr/>
      <dgm:t>
        <a:bodyPr/>
        <a:lstStyle/>
        <a:p>
          <a:endParaRPr lang="uk-UA" b="1" i="1"/>
        </a:p>
      </dgm:t>
    </dgm:pt>
    <dgm:pt modelId="{E1336082-7EF9-4258-9DE9-909245E520C0}">
      <dgm:prSet phldrT="[Текст]"/>
      <dgm: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Умовні жести та сигнали</a:t>
          </a:r>
        </a:p>
      </dgm:t>
    </dgm:pt>
    <dgm:pt modelId="{8663A291-888A-4D2C-A538-E0A0AE2E95D0}" type="parTrans" cxnId="{FC8DDE96-B5F0-414B-8D93-4531B1530A4A}">
      <dgm:prSet/>
      <dgm: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7E2948A5-71B0-4F34-9EDF-149D8F9C5E84}" type="sibTrans" cxnId="{FC8DDE96-B5F0-414B-8D93-4531B1530A4A}">
      <dgm:prSet/>
      <dgm:spPr/>
      <dgm:t>
        <a:bodyPr/>
        <a:lstStyle/>
        <a:p>
          <a:endParaRPr lang="uk-UA" b="1" i="1"/>
        </a:p>
      </dgm:t>
    </dgm:pt>
    <dgm:pt modelId="{EA4F479A-3A73-4E65-8543-6F9F1C13667C}">
      <dgm:prSet phldrT="[Текст]"/>
      <dgm: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Графічний</a:t>
          </a:r>
        </a:p>
      </dgm:t>
    </dgm:pt>
    <dgm:pt modelId="{5BB93494-E667-46AF-9427-4D7A546FFD08}" type="parTrans" cxnId="{0DC7F8FC-64F7-48E6-A886-A74E6F936901}">
      <dgm:prSet/>
      <dgm: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461E4394-5876-43CB-A428-B9110808C4F1}" type="sibTrans" cxnId="{0DC7F8FC-64F7-48E6-A886-A74E6F936901}">
      <dgm:prSet/>
      <dgm:spPr/>
      <dgm:t>
        <a:bodyPr/>
        <a:lstStyle/>
        <a:p>
          <a:endParaRPr lang="uk-UA" b="1" i="1"/>
        </a:p>
      </dgm:t>
    </dgm:pt>
    <dgm:pt modelId="{8EEFDACE-A0D2-468B-A63F-6C3BEB5CAB66}">
      <dgm:prSet phldrT="[Текст]"/>
      <dgm: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Звуковий</a:t>
          </a:r>
        </a:p>
      </dgm:t>
    </dgm:pt>
    <dgm:pt modelId="{0B161DFD-481E-4F22-8CCD-171609FAA738}" type="parTrans" cxnId="{FD170044-8F1B-40FB-B0A0-F918C308A55B}">
      <dgm:prSet/>
      <dgm: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D3476553-8785-41D1-A398-DEBAB9E547B5}" type="sibTrans" cxnId="{FD170044-8F1B-40FB-B0A0-F918C308A55B}">
      <dgm:prSet/>
      <dgm:spPr/>
      <dgm:t>
        <a:bodyPr/>
        <a:lstStyle/>
        <a:p>
          <a:endParaRPr lang="uk-UA" b="1" i="1"/>
        </a:p>
      </dgm:t>
    </dgm:pt>
    <dgm:pt modelId="{D8A8EFCB-C146-4AB1-961B-0BF28C94E447}">
      <dgm:prSet phldrT="[Текст]"/>
      <dgm:spPr/>
      <dgm:t>
        <a:bodyPr/>
        <a:lstStyle/>
        <a:p>
          <a:endParaRPr lang="uk-UA" b="1" i="1" dirty="0"/>
        </a:p>
      </dgm:t>
    </dgm:pt>
    <dgm:pt modelId="{0D421422-CCAC-44AF-9195-211B3886DF8C}" type="parTrans" cxnId="{281C62DE-DD91-4F6D-B234-6F075AC34E22}">
      <dgm:prSet/>
      <dgm:spPr/>
      <dgm:t>
        <a:bodyPr/>
        <a:lstStyle/>
        <a:p>
          <a:endParaRPr lang="uk-UA" b="1" i="1"/>
        </a:p>
      </dgm:t>
    </dgm:pt>
    <dgm:pt modelId="{5EABA90A-1EBA-4C8D-A2D9-F8E728FCB47F}" type="sibTrans" cxnId="{281C62DE-DD91-4F6D-B234-6F075AC34E22}">
      <dgm:prSet/>
      <dgm:spPr/>
      <dgm:t>
        <a:bodyPr/>
        <a:lstStyle/>
        <a:p>
          <a:endParaRPr lang="uk-UA" b="1" i="1"/>
        </a:p>
      </dgm:t>
    </dgm:pt>
    <dgm:pt modelId="{BD2D415A-806C-44BF-881E-AB17E602CC74}">
      <dgm:prSet phldrT="[Текст]"/>
      <dgm: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Комбінований</a:t>
          </a:r>
        </a:p>
      </dgm:t>
    </dgm:pt>
    <dgm:pt modelId="{311FF24E-EFE7-4D6F-8229-9194CC6EA37B}" type="parTrans" cxnId="{41D2A2F2-7FE8-40A9-90B6-A8F933D88AAE}">
      <dgm:prSet/>
      <dgm: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075BCE53-557D-4EDF-8E70-5E0CB7E3D8AF}" type="sibTrans" cxnId="{41D2A2F2-7FE8-40A9-90B6-A8F933D88AAE}">
      <dgm:prSet/>
      <dgm:spPr/>
      <dgm:t>
        <a:bodyPr/>
        <a:lstStyle/>
        <a:p>
          <a:endParaRPr lang="uk-UA" b="1" i="1"/>
        </a:p>
      </dgm:t>
    </dgm:pt>
    <dgm:pt modelId="{46DC5DE0-5BA5-404B-A948-2E9F69342BFF}" type="pres">
      <dgm:prSet presAssocID="{C2FCF592-9298-4D66-B66A-37BCABC03528}" presName="Name0" presStyleCnt="0">
        <dgm:presLayoutVars>
          <dgm:chMax val="1"/>
          <dgm:dir/>
          <dgm:animLvl val="ctr"/>
          <dgm:resizeHandles val="exact"/>
        </dgm:presLayoutVars>
      </dgm:prSet>
      <dgm:spPr/>
    </dgm:pt>
    <dgm:pt modelId="{F4D57F70-9770-4EC9-8E5C-2FCEF6BA5369}" type="pres">
      <dgm:prSet presAssocID="{AF48B56B-321A-4DB5-A400-49172D834EF0}" presName="centerShape" presStyleLbl="node0" presStyleIdx="0" presStyleCnt="1" custScaleX="289832" custScaleY="122941" custLinFactNeighborY="4419"/>
      <dgm:spPr/>
    </dgm:pt>
    <dgm:pt modelId="{1683853C-F00E-41F6-949B-350845CC2AE5}" type="pres">
      <dgm:prSet presAssocID="{A451DB14-152C-4585-9E61-62C228ED3F12}" presName="parTrans" presStyleLbl="sibTrans2D1" presStyleIdx="0" presStyleCnt="5"/>
      <dgm:spPr/>
    </dgm:pt>
    <dgm:pt modelId="{D047FF20-C262-4BC0-9360-58295FE9A0A6}" type="pres">
      <dgm:prSet presAssocID="{A451DB14-152C-4585-9E61-62C228ED3F12}" presName="connectorText" presStyleLbl="sibTrans2D1" presStyleIdx="0" presStyleCnt="5"/>
      <dgm:spPr/>
    </dgm:pt>
    <dgm:pt modelId="{A4E3CFA1-F056-45C0-A366-AE923C64E2CF}" type="pres">
      <dgm:prSet presAssocID="{E2F7F678-D794-430E-B349-EBC1AE7BA08E}" presName="node" presStyleLbl="node1" presStyleIdx="0" presStyleCnt="5" custScaleX="199997" custScaleY="56862" custRadScaleRad="112167">
        <dgm:presLayoutVars>
          <dgm:bulletEnabled val="1"/>
        </dgm:presLayoutVars>
      </dgm:prSet>
      <dgm:spPr>
        <a:prstGeom prst="roundRect">
          <a:avLst/>
        </a:prstGeom>
      </dgm:spPr>
    </dgm:pt>
    <dgm:pt modelId="{A6D4BAA2-58EA-4ECF-AFC1-4C76F5A2EC39}" type="pres">
      <dgm:prSet presAssocID="{8663A291-888A-4D2C-A538-E0A0AE2E95D0}" presName="parTrans" presStyleLbl="sibTrans2D1" presStyleIdx="1" presStyleCnt="5"/>
      <dgm:spPr/>
    </dgm:pt>
    <dgm:pt modelId="{701031D6-904A-4ECB-817E-0F48CFA91B18}" type="pres">
      <dgm:prSet presAssocID="{8663A291-888A-4D2C-A538-E0A0AE2E95D0}" presName="connectorText" presStyleLbl="sibTrans2D1" presStyleIdx="1" presStyleCnt="5"/>
      <dgm:spPr/>
    </dgm:pt>
    <dgm:pt modelId="{AA0E67C8-F5DB-42FD-B5C8-9D76D28A1FB7}" type="pres">
      <dgm:prSet presAssocID="{E1336082-7EF9-4258-9DE9-909245E520C0}" presName="node" presStyleLbl="node1" presStyleIdx="1" presStyleCnt="5" custScaleX="176730" custScaleY="56862" custRadScaleRad="169018" custRadScaleInc="-37927">
        <dgm:presLayoutVars>
          <dgm:bulletEnabled val="1"/>
        </dgm:presLayoutVars>
      </dgm:prSet>
      <dgm:spPr>
        <a:prstGeom prst="roundRect">
          <a:avLst/>
        </a:prstGeom>
      </dgm:spPr>
    </dgm:pt>
    <dgm:pt modelId="{EB35A690-3215-4A32-AB20-D4C6D0FCFD05}" type="pres">
      <dgm:prSet presAssocID="{5BB93494-E667-46AF-9427-4D7A546FFD08}" presName="parTrans" presStyleLbl="sibTrans2D1" presStyleIdx="2" presStyleCnt="5"/>
      <dgm:spPr/>
    </dgm:pt>
    <dgm:pt modelId="{FB23F5A1-4CD8-4F23-A0AE-BDFC78E3DD16}" type="pres">
      <dgm:prSet presAssocID="{5BB93494-E667-46AF-9427-4D7A546FFD08}" presName="connectorText" presStyleLbl="sibTrans2D1" presStyleIdx="2" presStyleCnt="5"/>
      <dgm:spPr/>
    </dgm:pt>
    <dgm:pt modelId="{52E02308-2299-4F9E-BBD3-E1E7B5AEBC4A}" type="pres">
      <dgm:prSet presAssocID="{EA4F479A-3A73-4E65-8543-6F9F1C13667C}" presName="node" presStyleLbl="node1" presStyleIdx="2" presStyleCnt="5" custScaleX="199997" custScaleY="56862" custRadScaleRad="179119" custRadScaleInc="4809">
        <dgm:presLayoutVars>
          <dgm:bulletEnabled val="1"/>
        </dgm:presLayoutVars>
      </dgm:prSet>
      <dgm:spPr>
        <a:prstGeom prst="roundRect">
          <a:avLst/>
        </a:prstGeom>
      </dgm:spPr>
    </dgm:pt>
    <dgm:pt modelId="{A77E2EC3-D7FD-4F64-8463-E2257BCE236A}" type="pres">
      <dgm:prSet presAssocID="{0B161DFD-481E-4F22-8CCD-171609FAA738}" presName="parTrans" presStyleLbl="sibTrans2D1" presStyleIdx="3" presStyleCnt="5"/>
      <dgm:spPr/>
    </dgm:pt>
    <dgm:pt modelId="{A02A4247-D09F-448C-BEF1-2083E85E4B88}" type="pres">
      <dgm:prSet presAssocID="{0B161DFD-481E-4F22-8CCD-171609FAA738}" presName="connectorText" presStyleLbl="sibTrans2D1" presStyleIdx="3" presStyleCnt="5"/>
      <dgm:spPr/>
    </dgm:pt>
    <dgm:pt modelId="{07C901CB-C27A-475B-B186-BEBEA4F0EE7F}" type="pres">
      <dgm:prSet presAssocID="{8EEFDACE-A0D2-468B-A63F-6C3BEB5CAB66}" presName="node" presStyleLbl="node1" presStyleIdx="3" presStyleCnt="5" custScaleX="199997" custScaleY="56862" custRadScaleRad="202642" custRadScaleInc="1690">
        <dgm:presLayoutVars>
          <dgm:bulletEnabled val="1"/>
        </dgm:presLayoutVars>
      </dgm:prSet>
      <dgm:spPr>
        <a:prstGeom prst="roundRect">
          <a:avLst/>
        </a:prstGeom>
      </dgm:spPr>
    </dgm:pt>
    <dgm:pt modelId="{DADBA0F8-713F-42BD-82FC-CA8E9B16CC43}" type="pres">
      <dgm:prSet presAssocID="{311FF24E-EFE7-4D6F-8229-9194CC6EA37B}" presName="parTrans" presStyleLbl="sibTrans2D1" presStyleIdx="4" presStyleCnt="5"/>
      <dgm:spPr/>
    </dgm:pt>
    <dgm:pt modelId="{0792BFF1-4A13-4FB9-AC73-8413A14D084F}" type="pres">
      <dgm:prSet presAssocID="{311FF24E-EFE7-4D6F-8229-9194CC6EA37B}" presName="connectorText" presStyleLbl="sibTrans2D1" presStyleIdx="4" presStyleCnt="5"/>
      <dgm:spPr/>
    </dgm:pt>
    <dgm:pt modelId="{AAF98D70-DC54-4231-901C-A51A509A81DF}" type="pres">
      <dgm:prSet presAssocID="{BD2D415A-806C-44BF-881E-AB17E602CC74}" presName="node" presStyleLbl="node1" presStyleIdx="4" presStyleCnt="5" custScaleX="187338" custScaleY="53116" custRadScaleRad="170774" custRadScaleInc="39260">
        <dgm:presLayoutVars>
          <dgm:bulletEnabled val="1"/>
        </dgm:presLayoutVars>
      </dgm:prSet>
      <dgm:spPr>
        <a:prstGeom prst="roundRect">
          <a:avLst/>
        </a:prstGeom>
      </dgm:spPr>
    </dgm:pt>
  </dgm:ptLst>
  <dgm:cxnLst>
    <dgm:cxn modelId="{32693CE6-3B09-4C7B-BBA7-0760374F1F33}" srcId="{C2FCF592-9298-4D66-B66A-37BCABC03528}" destId="{AF48B56B-321A-4DB5-A400-49172D834EF0}" srcOrd="0" destOrd="0" parTransId="{3FFAC8E3-6B17-4A2F-A7FE-D08B4634EFCE}" sibTransId="{16626005-4DEC-474F-8833-9034A5380787}"/>
    <dgm:cxn modelId="{E30D66A8-A930-48CD-8FD9-FA6155240D67}" type="presOf" srcId="{AF48B56B-321A-4DB5-A400-49172D834EF0}" destId="{F4D57F70-9770-4EC9-8E5C-2FCEF6BA5369}" srcOrd="0" destOrd="0" presId="urn:microsoft.com/office/officeart/2005/8/layout/radial5"/>
    <dgm:cxn modelId="{55E7EA10-A36C-4C0B-B950-3B083B13C19C}" type="presOf" srcId="{EA4F479A-3A73-4E65-8543-6F9F1C13667C}" destId="{52E02308-2299-4F9E-BBD3-E1E7B5AEBC4A}" srcOrd="0" destOrd="0" presId="urn:microsoft.com/office/officeart/2005/8/layout/radial5"/>
    <dgm:cxn modelId="{5E5B7A54-4098-48C7-8290-D22436A14F02}" type="presOf" srcId="{8EEFDACE-A0D2-468B-A63F-6C3BEB5CAB66}" destId="{07C901CB-C27A-475B-B186-BEBEA4F0EE7F}" srcOrd="0" destOrd="0" presId="urn:microsoft.com/office/officeart/2005/8/layout/radial5"/>
    <dgm:cxn modelId="{5AAFEFA8-FA7F-499E-837F-B045D954185D}" type="presOf" srcId="{0B161DFD-481E-4F22-8CCD-171609FAA738}" destId="{A77E2EC3-D7FD-4F64-8463-E2257BCE236A}" srcOrd="0" destOrd="0" presId="urn:microsoft.com/office/officeart/2005/8/layout/radial5"/>
    <dgm:cxn modelId="{867E7D65-3F87-4EE4-97CA-83AD30D2267B}" type="presOf" srcId="{A451DB14-152C-4585-9E61-62C228ED3F12}" destId="{1683853C-F00E-41F6-949B-350845CC2AE5}" srcOrd="0" destOrd="0" presId="urn:microsoft.com/office/officeart/2005/8/layout/radial5"/>
    <dgm:cxn modelId="{3A184BBD-5D82-48BC-8E5A-F6E4C2A9406C}" type="presOf" srcId="{5BB93494-E667-46AF-9427-4D7A546FFD08}" destId="{FB23F5A1-4CD8-4F23-A0AE-BDFC78E3DD16}" srcOrd="1" destOrd="0" presId="urn:microsoft.com/office/officeart/2005/8/layout/radial5"/>
    <dgm:cxn modelId="{FC8DDE96-B5F0-414B-8D93-4531B1530A4A}" srcId="{AF48B56B-321A-4DB5-A400-49172D834EF0}" destId="{E1336082-7EF9-4258-9DE9-909245E520C0}" srcOrd="1" destOrd="0" parTransId="{8663A291-888A-4D2C-A538-E0A0AE2E95D0}" sibTransId="{7E2948A5-71B0-4F34-9EDF-149D8F9C5E84}"/>
    <dgm:cxn modelId="{DF1E39A1-6E62-46DC-BD45-C6B0F617B69B}" type="presOf" srcId="{BD2D415A-806C-44BF-881E-AB17E602CC74}" destId="{AAF98D70-DC54-4231-901C-A51A509A81DF}" srcOrd="0" destOrd="0" presId="urn:microsoft.com/office/officeart/2005/8/layout/radial5"/>
    <dgm:cxn modelId="{0DC7F8FC-64F7-48E6-A886-A74E6F936901}" srcId="{AF48B56B-321A-4DB5-A400-49172D834EF0}" destId="{EA4F479A-3A73-4E65-8543-6F9F1C13667C}" srcOrd="2" destOrd="0" parTransId="{5BB93494-E667-46AF-9427-4D7A546FFD08}" sibTransId="{461E4394-5876-43CB-A428-B9110808C4F1}"/>
    <dgm:cxn modelId="{CC06C3D4-E22B-4016-B5CA-1E234D2BA62A}" type="presOf" srcId="{311FF24E-EFE7-4D6F-8229-9194CC6EA37B}" destId="{0792BFF1-4A13-4FB9-AC73-8413A14D084F}" srcOrd="1" destOrd="0" presId="urn:microsoft.com/office/officeart/2005/8/layout/radial5"/>
    <dgm:cxn modelId="{98327211-CB30-44F4-A00C-C069227011E0}" type="presOf" srcId="{C2FCF592-9298-4D66-B66A-37BCABC03528}" destId="{46DC5DE0-5BA5-404B-A948-2E9F69342BFF}" srcOrd="0" destOrd="0" presId="urn:microsoft.com/office/officeart/2005/8/layout/radial5"/>
    <dgm:cxn modelId="{3E0DD7FA-CF84-49BA-B25F-30ABD20C3373}" type="presOf" srcId="{E1336082-7EF9-4258-9DE9-909245E520C0}" destId="{AA0E67C8-F5DB-42FD-B5C8-9D76D28A1FB7}" srcOrd="0" destOrd="0" presId="urn:microsoft.com/office/officeart/2005/8/layout/radial5"/>
    <dgm:cxn modelId="{312A4554-DD6F-4EDA-B1AF-35CBB42B0F23}" type="presOf" srcId="{A451DB14-152C-4585-9E61-62C228ED3F12}" destId="{D047FF20-C262-4BC0-9360-58295FE9A0A6}" srcOrd="1" destOrd="0" presId="urn:microsoft.com/office/officeart/2005/8/layout/radial5"/>
    <dgm:cxn modelId="{41D2A2F2-7FE8-40A9-90B6-A8F933D88AAE}" srcId="{AF48B56B-321A-4DB5-A400-49172D834EF0}" destId="{BD2D415A-806C-44BF-881E-AB17E602CC74}" srcOrd="4" destOrd="0" parTransId="{311FF24E-EFE7-4D6F-8229-9194CC6EA37B}" sibTransId="{075BCE53-557D-4EDF-8E70-5E0CB7E3D8AF}"/>
    <dgm:cxn modelId="{5609C377-6EBB-472F-B3F5-1667CED7DD24}" type="presOf" srcId="{311FF24E-EFE7-4D6F-8229-9194CC6EA37B}" destId="{DADBA0F8-713F-42BD-82FC-CA8E9B16CC43}" srcOrd="0" destOrd="0" presId="urn:microsoft.com/office/officeart/2005/8/layout/radial5"/>
    <dgm:cxn modelId="{FF7D1B9E-338D-4380-8A64-378F50359AC1}" srcId="{AF48B56B-321A-4DB5-A400-49172D834EF0}" destId="{E2F7F678-D794-430E-B349-EBC1AE7BA08E}" srcOrd="0" destOrd="0" parTransId="{A451DB14-152C-4585-9E61-62C228ED3F12}" sibTransId="{987C27C9-78AB-4B21-B9B0-C1981DD6C675}"/>
    <dgm:cxn modelId="{F6F2919B-8599-4C07-8F81-870A4EC49BF3}" type="presOf" srcId="{8663A291-888A-4D2C-A538-E0A0AE2E95D0}" destId="{A6D4BAA2-58EA-4ECF-AFC1-4C76F5A2EC39}" srcOrd="0" destOrd="0" presId="urn:microsoft.com/office/officeart/2005/8/layout/radial5"/>
    <dgm:cxn modelId="{281D777E-E5CD-4192-96BF-CF1500809E34}" type="presOf" srcId="{E2F7F678-D794-430E-B349-EBC1AE7BA08E}" destId="{A4E3CFA1-F056-45C0-A366-AE923C64E2CF}" srcOrd="0" destOrd="0" presId="urn:microsoft.com/office/officeart/2005/8/layout/radial5"/>
    <dgm:cxn modelId="{FD170044-8F1B-40FB-B0A0-F918C308A55B}" srcId="{AF48B56B-321A-4DB5-A400-49172D834EF0}" destId="{8EEFDACE-A0D2-468B-A63F-6C3BEB5CAB66}" srcOrd="3" destOrd="0" parTransId="{0B161DFD-481E-4F22-8CCD-171609FAA738}" sibTransId="{D3476553-8785-41D1-A398-DEBAB9E547B5}"/>
    <dgm:cxn modelId="{8B815468-084E-47B0-865D-5B017E086408}" type="presOf" srcId="{8663A291-888A-4D2C-A538-E0A0AE2E95D0}" destId="{701031D6-904A-4ECB-817E-0F48CFA91B18}" srcOrd="1" destOrd="0" presId="urn:microsoft.com/office/officeart/2005/8/layout/radial5"/>
    <dgm:cxn modelId="{860D461C-8E74-46E4-8233-4B141082F5C0}" type="presOf" srcId="{5BB93494-E667-46AF-9427-4D7A546FFD08}" destId="{EB35A690-3215-4A32-AB20-D4C6D0FCFD05}" srcOrd="0" destOrd="0" presId="urn:microsoft.com/office/officeart/2005/8/layout/radial5"/>
    <dgm:cxn modelId="{281C62DE-DD91-4F6D-B234-6F075AC34E22}" srcId="{C2FCF592-9298-4D66-B66A-37BCABC03528}" destId="{D8A8EFCB-C146-4AB1-961B-0BF28C94E447}" srcOrd="1" destOrd="0" parTransId="{0D421422-CCAC-44AF-9195-211B3886DF8C}" sibTransId="{5EABA90A-1EBA-4C8D-A2D9-F8E728FCB47F}"/>
    <dgm:cxn modelId="{61D9A91E-68F9-4700-B232-FA729F610D41}" type="presOf" srcId="{0B161DFD-481E-4F22-8CCD-171609FAA738}" destId="{A02A4247-D09F-448C-BEF1-2083E85E4B88}" srcOrd="1" destOrd="0" presId="urn:microsoft.com/office/officeart/2005/8/layout/radial5"/>
    <dgm:cxn modelId="{34944258-33DD-4A3D-ACA2-D1201EEFCDC3}" type="presParOf" srcId="{46DC5DE0-5BA5-404B-A948-2E9F69342BFF}" destId="{F4D57F70-9770-4EC9-8E5C-2FCEF6BA5369}" srcOrd="0" destOrd="0" presId="urn:microsoft.com/office/officeart/2005/8/layout/radial5"/>
    <dgm:cxn modelId="{CB926C0A-B1F3-4D53-8A76-009399607AE6}" type="presParOf" srcId="{46DC5DE0-5BA5-404B-A948-2E9F69342BFF}" destId="{1683853C-F00E-41F6-949B-350845CC2AE5}" srcOrd="1" destOrd="0" presId="urn:microsoft.com/office/officeart/2005/8/layout/radial5"/>
    <dgm:cxn modelId="{F851287E-4C8D-4271-AE64-C927A8A05A63}" type="presParOf" srcId="{1683853C-F00E-41F6-949B-350845CC2AE5}" destId="{D047FF20-C262-4BC0-9360-58295FE9A0A6}" srcOrd="0" destOrd="0" presId="urn:microsoft.com/office/officeart/2005/8/layout/radial5"/>
    <dgm:cxn modelId="{9015E68A-2B80-402B-878A-610C707FDB1F}" type="presParOf" srcId="{46DC5DE0-5BA5-404B-A948-2E9F69342BFF}" destId="{A4E3CFA1-F056-45C0-A366-AE923C64E2CF}" srcOrd="2" destOrd="0" presId="urn:microsoft.com/office/officeart/2005/8/layout/radial5"/>
    <dgm:cxn modelId="{987320AB-C469-4717-BE5B-D0B121B25A0F}" type="presParOf" srcId="{46DC5DE0-5BA5-404B-A948-2E9F69342BFF}" destId="{A6D4BAA2-58EA-4ECF-AFC1-4C76F5A2EC39}" srcOrd="3" destOrd="0" presId="urn:microsoft.com/office/officeart/2005/8/layout/radial5"/>
    <dgm:cxn modelId="{5BA95C15-BF3B-4573-8A19-4FF220B3EDC7}" type="presParOf" srcId="{A6D4BAA2-58EA-4ECF-AFC1-4C76F5A2EC39}" destId="{701031D6-904A-4ECB-817E-0F48CFA91B18}" srcOrd="0" destOrd="0" presId="urn:microsoft.com/office/officeart/2005/8/layout/radial5"/>
    <dgm:cxn modelId="{F696C837-C3F2-4780-8475-405F49E539B5}" type="presParOf" srcId="{46DC5DE0-5BA5-404B-A948-2E9F69342BFF}" destId="{AA0E67C8-F5DB-42FD-B5C8-9D76D28A1FB7}" srcOrd="4" destOrd="0" presId="urn:microsoft.com/office/officeart/2005/8/layout/radial5"/>
    <dgm:cxn modelId="{CE58A20E-4B99-4C54-B149-9348427F7477}" type="presParOf" srcId="{46DC5DE0-5BA5-404B-A948-2E9F69342BFF}" destId="{EB35A690-3215-4A32-AB20-D4C6D0FCFD05}" srcOrd="5" destOrd="0" presId="urn:microsoft.com/office/officeart/2005/8/layout/radial5"/>
    <dgm:cxn modelId="{D0D88D27-26E0-4E6A-A2A9-3C427F992685}" type="presParOf" srcId="{EB35A690-3215-4A32-AB20-D4C6D0FCFD05}" destId="{FB23F5A1-4CD8-4F23-A0AE-BDFC78E3DD16}" srcOrd="0" destOrd="0" presId="urn:microsoft.com/office/officeart/2005/8/layout/radial5"/>
    <dgm:cxn modelId="{9D03D2FA-5A62-4E9C-97CC-036EA8E11736}" type="presParOf" srcId="{46DC5DE0-5BA5-404B-A948-2E9F69342BFF}" destId="{52E02308-2299-4F9E-BBD3-E1E7B5AEBC4A}" srcOrd="6" destOrd="0" presId="urn:microsoft.com/office/officeart/2005/8/layout/radial5"/>
    <dgm:cxn modelId="{2B172506-D71B-4F51-9FA6-14D1CF4D1802}" type="presParOf" srcId="{46DC5DE0-5BA5-404B-A948-2E9F69342BFF}" destId="{A77E2EC3-D7FD-4F64-8463-E2257BCE236A}" srcOrd="7" destOrd="0" presId="urn:microsoft.com/office/officeart/2005/8/layout/radial5"/>
    <dgm:cxn modelId="{3055F73B-09A9-4C50-877E-1258559C1961}" type="presParOf" srcId="{A77E2EC3-D7FD-4F64-8463-E2257BCE236A}" destId="{A02A4247-D09F-448C-BEF1-2083E85E4B88}" srcOrd="0" destOrd="0" presId="urn:microsoft.com/office/officeart/2005/8/layout/radial5"/>
    <dgm:cxn modelId="{FD659A03-13D8-49C2-9BA0-27B786A717F5}" type="presParOf" srcId="{46DC5DE0-5BA5-404B-A948-2E9F69342BFF}" destId="{07C901CB-C27A-475B-B186-BEBEA4F0EE7F}" srcOrd="8" destOrd="0" presId="urn:microsoft.com/office/officeart/2005/8/layout/radial5"/>
    <dgm:cxn modelId="{FBE2691F-0E80-41F0-8B10-3DBC8602C03F}" type="presParOf" srcId="{46DC5DE0-5BA5-404B-A948-2E9F69342BFF}" destId="{DADBA0F8-713F-42BD-82FC-CA8E9B16CC43}" srcOrd="9" destOrd="0" presId="urn:microsoft.com/office/officeart/2005/8/layout/radial5"/>
    <dgm:cxn modelId="{C560FF0E-20D2-4E75-855B-CB8455F4072E}" type="presParOf" srcId="{DADBA0F8-713F-42BD-82FC-CA8E9B16CC43}" destId="{0792BFF1-4A13-4FB9-AC73-8413A14D084F}" srcOrd="0" destOrd="0" presId="urn:microsoft.com/office/officeart/2005/8/layout/radial5"/>
    <dgm:cxn modelId="{DF08987D-4A5B-4922-86A5-D23137A8263F}" type="presParOf" srcId="{46DC5DE0-5BA5-404B-A948-2E9F69342BFF}" destId="{AAF98D70-DC54-4231-901C-A51A509A81DF}"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57F70-9770-4EC9-8E5C-2FCEF6BA5369}">
      <dsp:nvSpPr>
        <dsp:cNvPr id="0" name=""/>
        <dsp:cNvSpPr/>
      </dsp:nvSpPr>
      <dsp: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uk-UA" sz="2800" b="1" i="1" kern="1200" noProof="0" dirty="0">
              <a:solidFill>
                <a:srgbClr val="FFFFFF"/>
              </a:solidFill>
              <a:latin typeface="Verdana"/>
              <a:ea typeface="+mn-ea"/>
              <a:cs typeface="+mn-cs"/>
            </a:rPr>
            <a:t>Способи подання повідомлень</a:t>
          </a:r>
        </a:p>
      </dsp:txBody>
      <dsp:txXfrm>
        <a:off x="2957367" y="2429409"/>
        <a:ext cx="3130778" cy="1328013"/>
      </dsp:txXfrm>
    </dsp:sp>
    <dsp:sp modelId="{1683853C-F00E-41F6-949B-350845CC2AE5}">
      <dsp:nvSpPr>
        <dsp:cNvPr id="0" name=""/>
        <dsp:cNvSpPr/>
      </dsp:nvSpPr>
      <dsp: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4279034" y="1487810"/>
        <a:ext cx="487445" cy="311639"/>
      </dsp:txXfrm>
    </dsp:sp>
    <dsp:sp modelId="{A4E3CFA1-F056-45C0-A366-AE923C64E2CF}">
      <dsp:nvSpPr>
        <dsp:cNvPr id="0" name=""/>
        <dsp:cNvSpPr/>
      </dsp:nvSpPr>
      <dsp: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Текстовий</a:t>
          </a:r>
        </a:p>
      </dsp:txBody>
      <dsp:txXfrm>
        <a:off x="3037544" y="114418"/>
        <a:ext cx="2970425" cy="783838"/>
      </dsp:txXfrm>
    </dsp:sp>
    <dsp:sp modelId="{A6D4BAA2-58EA-4ECF-AFC1-4C76F5A2EC39}">
      <dsp:nvSpPr>
        <dsp:cNvPr id="0" name=""/>
        <dsp:cNvSpPr/>
      </dsp:nvSpPr>
      <dsp: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5928521" y="1750269"/>
        <a:ext cx="691293" cy="311639"/>
      </dsp:txXfrm>
    </dsp:sp>
    <dsp:sp modelId="{AA0E67C8-F5DB-42FD-B5C8-9D76D28A1FB7}">
      <dsp:nvSpPr>
        <dsp:cNvPr id="0" name=""/>
        <dsp:cNvSpPr/>
      </dsp:nvSpPr>
      <dsp: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Умовні жести та сигнали</a:t>
          </a:r>
        </a:p>
      </dsp:txBody>
      <dsp:txXfrm>
        <a:off x="6291279" y="616184"/>
        <a:ext cx="2614989" cy="783838"/>
      </dsp:txXfrm>
    </dsp:sp>
    <dsp:sp modelId="{EB35A690-3215-4A32-AB20-D4C6D0FCFD05}">
      <dsp:nvSpPr>
        <dsp:cNvPr id="0" name=""/>
        <dsp:cNvSpPr/>
      </dsp:nvSpPr>
      <dsp: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5607654" y="4031299"/>
        <a:ext cx="348684" cy="311639"/>
      </dsp:txXfrm>
    </dsp:sp>
    <dsp:sp modelId="{52E02308-2299-4F9E-BBD3-E1E7B5AEBC4A}">
      <dsp:nvSpPr>
        <dsp:cNvPr id="0" name=""/>
        <dsp:cNvSpPr/>
      </dsp:nvSpPr>
      <dsp: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Графічний</a:t>
          </a:r>
        </a:p>
      </dsp:txBody>
      <dsp:txXfrm>
        <a:off x="5193870" y="4574357"/>
        <a:ext cx="2970425" cy="783838"/>
      </dsp:txXfrm>
    </dsp:sp>
    <dsp:sp modelId="{A77E2EC3-D7FD-4F64-8463-E2257BCE236A}">
      <dsp:nvSpPr>
        <dsp:cNvPr id="0" name=""/>
        <dsp:cNvSpPr/>
      </dsp:nvSpPr>
      <dsp: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0800000">
        <a:off x="2808283" y="4021504"/>
        <a:ext cx="438414" cy="311639"/>
      </dsp:txXfrm>
    </dsp:sp>
    <dsp:sp modelId="{07C901CB-C27A-475B-B186-BEBEA4F0EE7F}">
      <dsp:nvSpPr>
        <dsp:cNvPr id="0" name=""/>
        <dsp:cNvSpPr/>
      </dsp:nvSpPr>
      <dsp: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Звуковий</a:t>
          </a:r>
        </a:p>
      </dsp:txBody>
      <dsp:txXfrm>
        <a:off x="453907" y="4574357"/>
        <a:ext cx="2970425" cy="783838"/>
      </dsp:txXfrm>
    </dsp:sp>
    <dsp:sp modelId="{DADBA0F8-713F-42BD-82FC-CA8E9B16CC43}">
      <dsp:nvSpPr>
        <dsp:cNvPr id="0" name=""/>
        <dsp:cNvSpPr/>
      </dsp:nvSpPr>
      <dsp: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0800000">
        <a:off x="2385304" y="1718398"/>
        <a:ext cx="737057" cy="311639"/>
      </dsp:txXfrm>
    </dsp:sp>
    <dsp:sp modelId="{AAF98D70-DC54-4231-901C-A51A509A81DF}">
      <dsp:nvSpPr>
        <dsp:cNvPr id="0" name=""/>
        <dsp:cNvSpPr/>
      </dsp:nvSpPr>
      <dsp: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uk-UA" sz="2500" b="1" i="1" kern="1200" noProof="0" dirty="0">
              <a:solidFill>
                <a:srgbClr val="FFFFFF"/>
              </a:solidFill>
              <a:latin typeface="Verdana"/>
              <a:ea typeface="+mn-ea"/>
              <a:cs typeface="+mn-cs"/>
            </a:rPr>
            <a:t>Комбінований</a:t>
          </a:r>
        </a:p>
      </dsp:txBody>
      <dsp:txXfrm>
        <a:off x="39623" y="596337"/>
        <a:ext cx="2782629" cy="7322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7" Target="../media/image6.jpg" Type="http://schemas.openxmlformats.org/officeDocument/2006/relationships/image"/><Relationship Id="rId2" Target="../media/image1.jpg" Type="http://schemas.openxmlformats.org/officeDocument/2006/relationships/image"/><Relationship Id="rId1" Target="../slideMasters/slideMaster1.xml" Type="http://schemas.openxmlformats.org/officeDocument/2006/relationships/slideMaster"/><Relationship Id="rId6" Target="../media/image5.jpg" Type="http://schemas.openxmlformats.org/officeDocument/2006/relationships/image"/><Relationship Id="rId5" Target="../media/image4.jpeg" Type="http://schemas.openxmlformats.org/officeDocument/2006/relationships/image"/><Relationship Id="rId4" Target="../media/image3.jpeg" Type="http://schemas.openxmlformats.org/officeDocument/2006/relationships/image"/></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teach-inf.at.ua/"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a:extLst>
              <a:ext uri="{28A0092B-C50C-407E-A947-70E740481C1C}">
                <a14:useLocalDpi xmlns:a14="http://schemas.microsoft.com/office/drawing/2010/main" val="0"/>
              </a:ext>
            </a:extLst>
          </a:blip>
          <a:srcRect t="19683"/>
          <a:stretch/>
        </p:blipFill>
        <p:spPr>
          <a:xfrm>
            <a:off x="0" y="0"/>
            <a:ext cx="4620901" cy="4720874"/>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864996" y="2579231"/>
            <a:ext cx="1410618" cy="2400657"/>
          </a:xfrm>
          <a:prstGeom prst="rect">
            <a:avLst/>
          </a:prstGeom>
          <a:noFill/>
        </p:spPr>
        <p:txBody>
          <a:bodyPr wrap="square" rtlCol="0">
            <a:spAutoFit/>
          </a:bodyPr>
          <a:lstStyle/>
          <a:p>
            <a:pPr fontAlgn="base">
              <a:spcBef>
                <a:spcPct val="0"/>
              </a:spcBef>
              <a:spcAft>
                <a:spcPct val="0"/>
              </a:spcAft>
            </a:pPr>
            <a:r>
              <a:rPr lang="ru-RU" sz="15000" b="1" i="1" dirty="0">
                <a:solidFill>
                  <a:srgbClr val="002060"/>
                </a:solidFill>
                <a:latin typeface="Arial" panose="020B0604020202020204" pitchFamily="34" charset="0"/>
              </a:rPr>
              <a:t>4</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27.10.2016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27.10.2016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4</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27.10.2016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27.10.2016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27.10.2016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27.10.2016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27.10.2016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27.10.2016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27.10.2016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27.10.2016</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45.jpe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 Id="rId4" Target="../media/image46.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arget="../media/image15.jpe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 Id="rId5" Target="../media/image17.jpeg" Type="http://schemas.openxmlformats.org/officeDocument/2006/relationships/image"/><Relationship Id="rId4" Target="../media/image16.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66.jpe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67.jpe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arget="http://learningapps.org/watch?v=pzrkzj3ac" TargetMode="External" Type="http://schemas.openxmlformats.org/officeDocument/2006/relationships/hyperlink"/><Relationship Id="rId2" Target="../media/image14.png" Type="http://schemas.openxmlformats.org/officeDocument/2006/relationships/image"/><Relationship Id="rId1" Target="../slideLayouts/slideLayout2.xml" Type="http://schemas.openxmlformats.org/officeDocument/2006/relationships/slideLayout"/><Relationship Id="rId4" Target="../media/image76.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arget="../media/image18.jpe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arget="../media/image29.gif"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 Id="rId6" Target="../media/image32.png" Type="http://schemas.openxmlformats.org/officeDocument/2006/relationships/image"/><Relationship Id="rId5" Target="../media/image31.jpeg" Type="http://schemas.openxmlformats.org/officeDocument/2006/relationships/image"/><Relationship Id="rId4" Target="../media/image30.jpeg" Type="http://schemas.openxmlformats.org/officeDocument/2006/relationships/image"/></Relationships>
</file>

<file path=ppt/slides/_rels/slide8.xml.rels><?xml version="1.0" encoding="UTF-8" standalone="yes" ?><Relationships xmlns="http://schemas.openxmlformats.org/package/2006/relationships"><Relationship Id="rId3" Target="../media/image33.jpe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 Id="rId5" Target="../media/image35.jpeg" Type="http://schemas.openxmlformats.org/officeDocument/2006/relationships/image"/><Relationship Id="rId4" Target="../media/image34.jpeg" Type="http://schemas.openxmlformats.org/officeDocument/2006/relationships/image"/></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sp>
        <p:nvSpPr>
          <p:cNvPr id="8" name="Заголовок 1"/>
          <p:cNvSpPr>
            <a:spLocks noGrp="1"/>
          </p:cNvSpPr>
          <p:nvPr>
            <p:ph type="ctrTitle"/>
          </p:nvPr>
        </p:nvSpPr>
        <p:spPr>
          <a:xfrm>
            <a:off x="4847771" y="668802"/>
            <a:ext cx="7137066" cy="1801607"/>
          </a:xfrm>
        </p:spPr>
        <p:txBody>
          <a:bodyPr>
            <a:noAutofit/>
          </a:bodyPr>
          <a:lstStyle/>
          <a:p>
            <a:r>
              <a:rPr lang="uk-UA" sz="6000" dirty="0"/>
              <a:t>Перетворення інформації</a:t>
            </a:r>
            <a:endParaRPr lang="uk-UA" sz="6000" dirty="0"/>
          </a:p>
        </p:txBody>
      </p:sp>
      <p:pic>
        <p:nvPicPr>
          <p:cNvPr id="7" name="Picture 2" descr="call, contact, phone, smartphon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mpose, edit, paper, pencil, wri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Сприймання людиною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FF"/>
                </a:solidFill>
              </a:rPr>
              <a:t>Ти дивишся мультфільм. Яке це повідомлення за способом подання? </a:t>
            </a:r>
          </a:p>
        </p:txBody>
      </p:sp>
      <p:pic>
        <p:nvPicPr>
          <p:cNvPr id="8" name="Picture 2" descr="http://www.nastol.com.ua/large/201212/36936.jpg"/>
          <p:cNvPicPr>
            <a:picLocks noChangeAspect="1" noChangeArrowheads="1"/>
          </p:cNvPicPr>
          <p:nvPr/>
        </p:nvPicPr>
        <p:blipFill rotWithShape="1">
          <a:blip r:embed="rId3">
            <a:extLst>
              <a:ext uri="{28A0092B-C50C-407E-A947-70E740481C1C}">
                <a14:useLocalDpi xmlns:a14="http://schemas.microsoft.com/office/drawing/2010/main" val="0"/>
              </a:ext>
            </a:extLst>
          </a:blip>
          <a:srcRect l="4628" r="4352"/>
          <a:stretch/>
        </p:blipFill>
        <p:spPr bwMode="auto">
          <a:xfrm>
            <a:off x="1006826" y="3356991"/>
            <a:ext cx="4248473" cy="3168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ukachevo.net/Content/img/news/p_70593_1_gallerybig.jpg"/>
          <p:cNvPicPr>
            <a:picLocks noChangeAspect="1" noChangeArrowheads="1"/>
          </p:cNvPicPr>
          <p:nvPr/>
        </p:nvPicPr>
        <p:blipFill rotWithShape="1">
          <a:blip r:embed="rId4">
            <a:extLst>
              <a:ext uri="{28A0092B-C50C-407E-A947-70E740481C1C}">
                <a14:useLocalDpi xmlns:a14="http://schemas.microsoft.com/office/drawing/2010/main" val="0"/>
              </a:ext>
            </a:extLst>
          </a:blip>
          <a:srcRect l="10202" r="3809"/>
          <a:stretch/>
        </p:blipFill>
        <p:spPr bwMode="auto">
          <a:xfrm>
            <a:off x="6938509" y="3356991"/>
            <a:ext cx="4248472" cy="31683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08" y="2276877"/>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Комбіноване</a:t>
            </a:r>
            <a:r>
              <a:rPr lang="uk-UA" sz="2800" b="1" i="1" kern="0" dirty="0">
                <a:solidFill>
                  <a:srgbClr val="FFFFFF"/>
                </a:solidFill>
              </a:rPr>
              <a:t>. Адже в ньому скомбіновано різні типи повідомлень — </a:t>
            </a:r>
            <a:r>
              <a:rPr lang="uk-UA" sz="2800" b="1" i="1" kern="0" dirty="0">
                <a:solidFill>
                  <a:srgbClr val="FFFF00"/>
                </a:solidFill>
              </a:rPr>
              <a:t>графічне</a:t>
            </a:r>
            <a:r>
              <a:rPr lang="uk-UA" sz="2800" b="1" i="1" kern="0" dirty="0">
                <a:solidFill>
                  <a:srgbClr val="FFFFFF"/>
                </a:solidFill>
              </a:rPr>
              <a:t> і </a:t>
            </a:r>
            <a:r>
              <a:rPr lang="uk-UA" sz="2800" b="1" i="1" kern="0" dirty="0">
                <a:solidFill>
                  <a:srgbClr val="FFFF00"/>
                </a:solidFill>
              </a:rPr>
              <a:t>звукове</a:t>
            </a:r>
            <a:r>
              <a:rPr lang="uk-UA" sz="2800" b="1" i="1" kern="0" dirty="0">
                <a:solidFill>
                  <a:srgbClr val="FFFFFF"/>
                </a:solidFill>
              </a:rPr>
              <a:t>.</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119265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7" y="1196763"/>
            <a:ext cx="7346431"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Дані, які використовує людина, можуть бути подані числами, текстами, графічними зображеннями, спеціальними позначками тощо. </a:t>
            </a:r>
          </a:p>
        </p:txBody>
      </p:sp>
      <p:pic>
        <p:nvPicPr>
          <p:cNvPr id="9" name="Picture 2" descr="http://leader.cv.ua/catalogphoto/08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26" y="1217064"/>
            <a:ext cx="2304256" cy="56409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311724" y="2290462"/>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Текстові</a:t>
            </a:r>
          </a:p>
        </p:txBody>
      </p:sp>
      <p:sp>
        <p:nvSpPr>
          <p:cNvPr id="11" name="TextBox 10"/>
          <p:cNvSpPr txBox="1"/>
          <p:nvPr/>
        </p:nvSpPr>
        <p:spPr>
          <a:xfrm>
            <a:off x="10033918" y="4007196"/>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Графічні</a:t>
            </a:r>
          </a:p>
        </p:txBody>
      </p:sp>
      <p:sp>
        <p:nvSpPr>
          <p:cNvPr id="12" name="TextBox 11"/>
          <p:cNvSpPr txBox="1"/>
          <p:nvPr/>
        </p:nvSpPr>
        <p:spPr>
          <a:xfrm>
            <a:off x="9128705" y="5105641"/>
            <a:ext cx="1810426" cy="510778"/>
          </a:xfrm>
          <a:prstGeom prst="wedgeRoundRectCallout">
            <a:avLst>
              <a:gd name="adj1" fmla="val -70539"/>
              <a:gd name="adj2" fmla="val 62500"/>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Числові</a:t>
            </a:r>
          </a:p>
        </p:txBody>
      </p:sp>
      <p:sp>
        <p:nvSpPr>
          <p:cNvPr id="13" name="TextBox 12"/>
          <p:cNvSpPr txBox="1"/>
          <p:nvPr/>
        </p:nvSpPr>
        <p:spPr>
          <a:xfrm>
            <a:off x="72006" y="3516899"/>
            <a:ext cx="7346431" cy="267765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на коробці з олівцями напис</a:t>
            </a:r>
          </a:p>
          <a:p>
            <a:pPr lvl="0" indent="457200" algn="just" fontAlgn="base">
              <a:spcBef>
                <a:spcPct val="0"/>
              </a:spcBef>
              <a:spcAft>
                <a:spcPct val="0"/>
              </a:spcAft>
              <a:defRPr/>
            </a:pPr>
            <a:r>
              <a:rPr lang="uk-UA" sz="2800" b="1" i="1" kern="0" dirty="0">
                <a:solidFill>
                  <a:srgbClr val="FFFFFF"/>
                </a:solidFill>
              </a:rPr>
              <a:t>«Олівці» — текстові дані,</a:t>
            </a:r>
          </a:p>
          <a:p>
            <a:pPr lvl="0" indent="457200" algn="just" fontAlgn="base">
              <a:spcBef>
                <a:spcPct val="0"/>
              </a:spcBef>
              <a:spcAft>
                <a:spcPct val="0"/>
              </a:spcAft>
              <a:defRPr/>
            </a:pPr>
            <a:r>
              <a:rPr lang="uk-UA" sz="2800" b="1" i="1" kern="0" dirty="0">
                <a:solidFill>
                  <a:srgbClr val="FFFFFF"/>
                </a:solidFill>
              </a:rPr>
              <a:t>малюнок — графічні дані,</a:t>
            </a:r>
          </a:p>
          <a:p>
            <a:pPr lvl="0" indent="457200" algn="just" fontAlgn="base">
              <a:spcBef>
                <a:spcPct val="0"/>
              </a:spcBef>
              <a:spcAft>
                <a:spcPct val="0"/>
              </a:spcAft>
              <a:defRPr/>
            </a:pPr>
            <a:r>
              <a:rPr lang="uk-UA" sz="2800" b="1" i="1" kern="0" dirty="0">
                <a:solidFill>
                  <a:srgbClr val="FFFFFF"/>
                </a:solidFill>
              </a:rPr>
              <a:t>кількість олівців — числові дані.</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410876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childTnLst>
                          </p:cTn>
                        </p:par>
                        <p:par>
                          <p:cTn id="26" fill="hold">
                            <p:stCondLst>
                              <p:cond delay="425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Одну й ту саму інформацію можна передати за допомогою різних повідомлень. </a:t>
            </a:r>
          </a:p>
        </p:txBody>
      </p:sp>
      <p:pic>
        <p:nvPicPr>
          <p:cNvPr id="11" name="Рисунок 10"/>
          <p:cNvPicPr>
            <a:picLocks noChangeAspect="1"/>
          </p:cNvPicPr>
          <p:nvPr/>
        </p:nvPicPr>
        <p:blipFill>
          <a:blip r:embed="rId3"/>
          <a:stretch>
            <a:fillRect/>
          </a:stretch>
        </p:blipFill>
        <p:spPr>
          <a:xfrm>
            <a:off x="2004216" y="3532653"/>
            <a:ext cx="8235174" cy="3020424"/>
          </a:xfrm>
          <a:prstGeom prst="rect">
            <a:avLst/>
          </a:prstGeom>
        </p:spPr>
      </p:pic>
      <p:sp>
        <p:nvSpPr>
          <p:cNvPr id="12" name="TextBox 11"/>
          <p:cNvSpPr txBox="1"/>
          <p:nvPr/>
        </p:nvSpPr>
        <p:spPr>
          <a:xfrm>
            <a:off x="1466392" y="2243900"/>
            <a:ext cx="10655758"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Розглянь малюнки. Поміркуй, якими способами подано повідомлення «Стій!» для водія автомобіля.</a:t>
            </a:r>
          </a:p>
        </p:txBody>
      </p:sp>
      <p:pic>
        <p:nvPicPr>
          <p:cNvPr id="13" name="Picture 2" descr="help, question mar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91" y="2283956"/>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706754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75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3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вже знаєш, що повідомлення можуть подаватися умовними жестами, світловими і звуковими сигналами, графічним, текстовим або комбінованим способами. Повідомлення зберігаються на різних носіях. Це дає змогу використовувати їх і надалі.</a:t>
            </a:r>
          </a:p>
        </p:txBody>
      </p:sp>
      <p:pic>
        <p:nvPicPr>
          <p:cNvPr id="12" name="Picture 2" descr="http://gadget-explorer.com/wp-content/uploads/2012/09/novaja-tehnologija-blokiruet-kompjuternie-uvedomlenija-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577478"/>
            <a:ext cx="4270392"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http://expres.ua/gfx/tech/8-secret-features-hidden-inside-windows-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160" y="3577478"/>
            <a:ext cx="3786416"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descr="compact, flash, memory, moun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6186" y="5337393"/>
            <a:ext cx="1260694" cy="1260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ongle, drive, pen drive, stick, usb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0000">
            <a:off x="8714816" y="3574976"/>
            <a:ext cx="2646547" cy="264654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222492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1000"/>
                                        <p:tgtEl>
                                          <p:spTgt spid="15"/>
                                        </p:tgtEl>
                                      </p:cBhvr>
                                    </p:animEffect>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уроці</a:t>
            </a:r>
            <a:r>
              <a:rPr lang="uk-UA" sz="2800" b="1" i="1" kern="0" dirty="0">
                <a:solidFill>
                  <a:srgbClr val="FFFFFF"/>
                </a:solidFill>
              </a:rPr>
              <a:t> вчитель повідомляє учням їх оцінки за відповіді. Ці повідомлення подаються </a:t>
            </a:r>
            <a:r>
              <a:rPr lang="uk-UA" sz="2800" b="1" i="1" kern="0" dirty="0">
                <a:solidFill>
                  <a:srgbClr val="FFFF00"/>
                </a:solidFill>
              </a:rPr>
              <a:t>звуковим способом</a:t>
            </a:r>
            <a:r>
              <a:rPr lang="uk-UA" sz="2800" b="1" i="1" kern="0" dirty="0">
                <a:solidFill>
                  <a:srgbClr val="FFFFFF"/>
                </a:solidFill>
              </a:rPr>
              <a:t> і зберігаються в пам'яті учнів.</a:t>
            </a:r>
          </a:p>
        </p:txBody>
      </p:sp>
      <p:pic>
        <p:nvPicPr>
          <p:cNvPr id="9" name="Picture 2" descr="http://www.naukaonline.ru/wp-content/uploads/2012/03/t4-510x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741" y="2686863"/>
            <a:ext cx="8966676" cy="3867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274356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Учитель також записує оцінки до журналу та щоденників. У цьому разі спосіб подання повідомлень — </a:t>
            </a:r>
            <a:r>
              <a:rPr lang="uk-UA" sz="2800" b="1" i="1" kern="0" dirty="0">
                <a:solidFill>
                  <a:srgbClr val="FFFF00"/>
                </a:solidFill>
              </a:rPr>
              <a:t>текстовий</a:t>
            </a:r>
            <a:r>
              <a:rPr lang="uk-UA" sz="2800" b="1" i="1" kern="0" dirty="0">
                <a:solidFill>
                  <a:srgbClr val="FFFFFF"/>
                </a:solidFill>
              </a:rPr>
              <a:t>, а зберігаються вони на паперових </a:t>
            </a:r>
            <a:r>
              <a:rPr lang="uk-UA" sz="2800" b="1" i="1" kern="0" dirty="0">
                <a:solidFill>
                  <a:srgbClr val="FFFF00"/>
                </a:solidFill>
              </a:rPr>
              <a:t>носіях</a:t>
            </a:r>
            <a:r>
              <a:rPr lang="uk-UA" sz="2800" b="1" i="1" kern="0" dirty="0">
                <a:solidFill>
                  <a:srgbClr val="FFFFFF"/>
                </a:solidFill>
              </a:rPr>
              <a:t>.</a:t>
            </a:r>
          </a:p>
        </p:txBody>
      </p:sp>
      <p:pic>
        <p:nvPicPr>
          <p:cNvPr id="9" name="Picture 2" descr="http://amer-burshtyn.org.ua/system/ckeditor_assets/pictures/5260ddfd83a0d6503a000004/content_1294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045" y="2657695"/>
            <a:ext cx="3331575" cy="2494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http://img21.imageshack.us/img21/6835/abcd0006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16" t="11395" r="29104" b="29104"/>
          <a:stretch/>
        </p:blipFill>
        <p:spPr bwMode="auto">
          <a:xfrm>
            <a:off x="163711" y="4569742"/>
            <a:ext cx="1488107" cy="1998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007" y="2657696"/>
            <a:ext cx="8555799"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оцінками, збереженими в щоденнику, можуть ознайомитися батьки та дізнатися про твої успіхи в навчанні.</a:t>
            </a:r>
          </a:p>
        </p:txBody>
      </p:sp>
      <p:sp>
        <p:nvSpPr>
          <p:cNvPr id="12" name="TextBox 11"/>
          <p:cNvSpPr txBox="1"/>
          <p:nvPr/>
        </p:nvSpPr>
        <p:spPr>
          <a:xfrm>
            <a:off x="2256503" y="5331873"/>
            <a:ext cx="9865646"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Оцінки, </a:t>
            </a:r>
            <a:r>
              <a:rPr lang="uk-UA" sz="2800" b="1" i="1" kern="0" dirty="0">
                <a:solidFill>
                  <a:srgbClr val="FFFF00"/>
                </a:solidFill>
              </a:rPr>
              <a:t>збережені</a:t>
            </a:r>
            <a:r>
              <a:rPr lang="uk-UA" sz="2800" b="1" i="1" kern="0" dirty="0">
                <a:solidFill>
                  <a:srgbClr val="FFFFFF"/>
                </a:solidFill>
              </a:rPr>
              <a:t> в журналі, дають змогу вчителеві виставити оцінки за семестр.</a:t>
            </a:r>
          </a:p>
        </p:txBody>
      </p:sp>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33427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Одну і ту саму інформацію можна передати за допомогою різних повідомлень.</a:t>
            </a:r>
          </a:p>
          <a:p>
            <a:pPr lvl="0" indent="457200" algn="just">
              <a:defRPr/>
            </a:pPr>
            <a:r>
              <a:rPr lang="uk-UA" sz="2800" b="1" i="1" kern="0" dirty="0">
                <a:solidFill>
                  <a:srgbClr val="FFFFFF"/>
                </a:solidFill>
              </a:rPr>
              <a:t>Усі знають, що переходити вулицю можна тільки у дозволених місцях. Про це нам повідомляє:</a:t>
            </a:r>
          </a:p>
        </p:txBody>
      </p:sp>
      <p:pic>
        <p:nvPicPr>
          <p:cNvPr id="8" name="Picture 2" descr="http://pdd.ua/r/r/BFA3FCB7-F6A7-445C-9805-FDC05617A1E5/5.35.2_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9976" y="4056940"/>
            <a:ext cx="2571298" cy="2567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procherk.info/images/news/092012/c9a327c854c0bcd3f454e3849cdd25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4056940"/>
            <a:ext cx="3697533" cy="2555301"/>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кутник 12"/>
          <p:cNvSpPr/>
          <p:nvPr/>
        </p:nvSpPr>
        <p:spPr>
          <a:xfrm>
            <a:off x="72007"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Напис «Перехід» на спеціальному щиті</a:t>
            </a:r>
            <a:endParaRPr lang="uk-UA" sz="2600" b="1" i="1" kern="0" dirty="0">
              <a:solidFill>
                <a:srgbClr val="FFFFFF"/>
              </a:solidFill>
            </a:endParaRPr>
          </a:p>
        </p:txBody>
      </p:sp>
      <p:sp>
        <p:nvSpPr>
          <p:cNvPr id="14" name="Прямокутник 13"/>
          <p:cNvSpPr/>
          <p:nvPr/>
        </p:nvSpPr>
        <p:spPr>
          <a:xfrm>
            <a:off x="4110552"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Білі смуги на дорозі</a:t>
            </a:r>
            <a:endParaRPr lang="uk-UA" sz="2600" b="1" i="1" kern="0" dirty="0">
              <a:solidFill>
                <a:srgbClr val="FFFFFF"/>
              </a:solidFill>
            </a:endParaRPr>
          </a:p>
        </p:txBody>
      </p:sp>
      <p:sp>
        <p:nvSpPr>
          <p:cNvPr id="15" name="Прямокутник 14"/>
          <p:cNvSpPr/>
          <p:nvPr/>
        </p:nvSpPr>
        <p:spPr>
          <a:xfrm>
            <a:off x="8149100"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Спеціальний дорожній знак</a:t>
            </a:r>
          </a:p>
        </p:txBody>
      </p:sp>
      <p:sp>
        <p:nvSpPr>
          <p:cNvPr id="16" name="Прямокутник 15"/>
          <p:cNvSpPr/>
          <p:nvPr/>
        </p:nvSpPr>
        <p:spPr>
          <a:xfrm>
            <a:off x="72007" y="4553008"/>
            <a:ext cx="3973050" cy="886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4400" b="1" i="1" kern="0" dirty="0">
                <a:solidFill>
                  <a:srgbClr val="FFFFFF"/>
                </a:solidFill>
              </a:rPr>
              <a:t>Перехід</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99757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Effect transition="in" filter="fade">
                                      <p:cBhvr>
                                        <p:cTn id="17" dur="750"/>
                                        <p:tgtEl>
                                          <p:spTgt spid="16"/>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55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Effect transition="in" filter="fade">
                                      <p:cBhvr>
                                        <p:cTn id="3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err="1"/>
              <a:t>Цікавинки</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1" name="TextBox 10"/>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Чи знаєш ти, що тварини теж передають одна одній повідомлення, наприклад, за допомогою звуків? Ці сигнали несуть інформацію про пошук їжі, про небезпеку тощо. Так, дельфіни можуть видавати кілька тисяч різних звуків.</a:t>
            </a:r>
          </a:p>
        </p:txBody>
      </p:sp>
      <p:pic>
        <p:nvPicPr>
          <p:cNvPr id="12" name="Picture 2" descr="http://telegraf.com.ua/files/2013/01/del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47" y="3510938"/>
            <a:ext cx="6104285"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http://sokrovennik.ru/wp-content/uploads/2012/03/%D0%B4%D0%B5%D0%BB%D1%8C%D1%84%D0%B8%D0%B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063" y="3510938"/>
            <a:ext cx="3590756"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28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8"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indent="-457200" algn="just">
              <a:buFont typeface="+mj-lt"/>
              <a:buAutoNum type="arabicPeriod"/>
            </a:pPr>
            <a:r>
              <a:rPr lang="uk-UA" sz="2800" b="1" i="1" dirty="0">
                <a:solidFill>
                  <a:schemeClr val="bg1"/>
                </a:solidFill>
              </a:rPr>
              <a:t>Навіть види інформації за способом подання.</a:t>
            </a:r>
          </a:p>
        </p:txBody>
      </p:sp>
      <p:sp>
        <p:nvSpPr>
          <p:cNvPr id="15" name="TextBox 14"/>
          <p:cNvSpPr txBox="1"/>
          <p:nvPr/>
        </p:nvSpPr>
        <p:spPr>
          <a:xfrm>
            <a:off x="72008" y="1816516"/>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Якими способами подання ти отримав інформацію на </a:t>
            </a:r>
            <a:r>
              <a:rPr lang="uk-UA" sz="2800" b="1" i="1" kern="0" dirty="0" err="1">
                <a:solidFill>
                  <a:srgbClr val="002060"/>
                </a:solidFill>
              </a:rPr>
              <a:t>уроці</a:t>
            </a:r>
            <a:r>
              <a:rPr lang="uk-UA" sz="2800" b="1" i="1" kern="0" dirty="0">
                <a:solidFill>
                  <a:srgbClr val="002060"/>
                </a:solidFill>
              </a:rPr>
              <a:t>?</a:t>
            </a:r>
          </a:p>
        </p:txBody>
      </p:sp>
      <p:sp>
        <p:nvSpPr>
          <p:cNvPr id="16" name="TextBox 15"/>
          <p:cNvSpPr txBox="1"/>
          <p:nvPr/>
        </p:nvSpPr>
        <p:spPr>
          <a:xfrm>
            <a:off x="72008" y="2867156"/>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a:buFont typeface="+mj-lt"/>
              <a:buAutoNum type="arabicPeriod" startAt="3"/>
              <a:defRPr/>
            </a:pPr>
            <a:r>
              <a:rPr lang="uk-UA" sz="2800" b="1" i="1" kern="0" dirty="0">
                <a:solidFill>
                  <a:srgbClr val="FFFFFF"/>
                </a:solidFill>
              </a:rPr>
              <a:t>Чи може інформація перетворюватись з одного виду в інший? Наведи приклади.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12" name="Picture 2" descr="folde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032" y="3904298"/>
            <a:ext cx="3137569" cy="313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89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449353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err="1">
                <a:solidFill>
                  <a:srgbClr val="FFFFFF"/>
                </a:solidFill>
              </a:rPr>
              <a:t>Смайлик</a:t>
            </a:r>
            <a:r>
              <a:rPr lang="uk-UA" sz="2600" b="1" i="1" kern="0" dirty="0">
                <a:solidFill>
                  <a:srgbClr val="FFFFFF"/>
                </a:solidFill>
              </a:rPr>
              <a:t> потрапив у країну, мешканці якої, відповідаючи на два запитання, один раз казали правду, а другий — неправду. Тобто одна з двох відповідей була істинною, а інша — хибною.</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Де я перебуваю? — запитав </a:t>
            </a:r>
            <a:r>
              <a:rPr lang="uk-UA" sz="2600" b="1" i="1" kern="0" dirty="0" err="1">
                <a:solidFill>
                  <a:srgbClr val="FFFFFF"/>
                </a:solidFill>
              </a:rPr>
              <a:t>Смайлик</a:t>
            </a:r>
            <a:r>
              <a:rPr lang="uk-UA" sz="2600" b="1" i="1" kern="0" dirty="0">
                <a:solidFill>
                  <a:srgbClr val="FFFFFF"/>
                </a:solidFill>
              </a:rPr>
              <a:t>.</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У країні, де всі кажуть тільки правду, — відповіла зеленоока дівчинка.</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Як тебе звати? — поцікавився </a:t>
            </a:r>
            <a:r>
              <a:rPr lang="uk-UA" sz="2600" b="1" i="1" kern="0" dirty="0" err="1">
                <a:solidFill>
                  <a:srgbClr val="FFFFFF"/>
                </a:solidFill>
              </a:rPr>
              <a:t>Смайлик</a:t>
            </a:r>
            <a:r>
              <a:rPr lang="uk-UA" sz="2600" b="1" i="1" kern="0" dirty="0">
                <a:solidFill>
                  <a:srgbClr val="FFFFFF"/>
                </a:solidFill>
              </a:rPr>
              <a:t> у дівчинки, що весело дивилася на нього.</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Мене звуть Аніта, — відповіла дівчинка, усміхнувшись.</a:t>
            </a:r>
          </a:p>
          <a:p>
            <a:pPr lvl="0" indent="457200" algn="just" fontAlgn="base">
              <a:spcBef>
                <a:spcPct val="0"/>
              </a:spcBef>
              <a:spcAft>
                <a:spcPct val="0"/>
              </a:spcAft>
              <a:defRPr/>
            </a:pPr>
            <a:r>
              <a:rPr lang="uk-UA" sz="2600" b="1" i="1" kern="0" dirty="0">
                <a:solidFill>
                  <a:srgbClr val="FFFFFF"/>
                </a:solidFill>
              </a:rPr>
              <a:t>Яке з двох висловлювань є істинним?</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4" name="TextBox 13"/>
          <p:cNvSpPr txBox="1"/>
          <p:nvPr/>
        </p:nvSpPr>
        <p:spPr>
          <a:xfrm>
            <a:off x="6132696" y="5806350"/>
            <a:ext cx="5906708"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Друге висловлення</a:t>
            </a:r>
          </a:p>
        </p:txBody>
      </p:sp>
      <p:sp>
        <p:nvSpPr>
          <p:cNvPr id="15" name="TextBox 14"/>
          <p:cNvSpPr txBox="1"/>
          <p:nvPr/>
        </p:nvSpPr>
        <p:spPr>
          <a:xfrm>
            <a:off x="3360896" y="5806350"/>
            <a:ext cx="2699792"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Відповідь:</a:t>
            </a:r>
          </a:p>
        </p:txBody>
      </p:sp>
    </p:spTree>
    <p:extLst>
      <p:ext uri="{BB962C8B-B14F-4D97-AF65-F5344CB8AC3E}">
        <p14:creationId xmlns:p14="http://schemas.microsoft.com/office/powerpoint/2010/main" val="392707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Первісна людина подавала повідомлення за допомогою зарубок на деревах і </a:t>
            </a:r>
            <a:r>
              <a:rPr lang="uk-UA" sz="2800" b="1" i="1" kern="0" dirty="0" err="1">
                <a:solidFill>
                  <a:srgbClr val="FFFFFF"/>
                </a:solidFill>
              </a:rPr>
              <a:t>наскельних</a:t>
            </a:r>
            <a:r>
              <a:rPr lang="uk-UA" sz="2800" b="1" i="1" kern="0" dirty="0">
                <a:solidFill>
                  <a:srgbClr val="FFFFFF"/>
                </a:solidFill>
              </a:rPr>
              <a:t> малюнків. Так вона повідомляла, де знаходяться місця для вдалого полювання і рибальства, які з них небезпечні, як дістатися до потрібного місця. Такий спосіб подання повідомлень називається </a:t>
            </a:r>
            <a:r>
              <a:rPr lang="uk-UA" sz="2800" b="1" i="1" kern="0" dirty="0">
                <a:solidFill>
                  <a:srgbClr val="FFFF00"/>
                </a:solidFill>
              </a:rPr>
              <a:t>графічним</a:t>
            </a:r>
            <a:r>
              <a:rPr lang="uk-UA" sz="2800" b="1" i="1" kern="0" dirty="0">
                <a:solidFill>
                  <a:srgbClr val="FFFFFF"/>
                </a:solidFill>
              </a:rPr>
              <a:t>.</a:t>
            </a:r>
          </a:p>
        </p:txBody>
      </p:sp>
      <p:pic>
        <p:nvPicPr>
          <p:cNvPr id="13" name="Picture 2" descr="http://cs406317.vk.me/v406317550/4b82/Yk3e1L-bmAM.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52" b="23417"/>
          <a:stretch/>
        </p:blipFill>
        <p:spPr bwMode="auto">
          <a:xfrm>
            <a:off x="644067" y="4026377"/>
            <a:ext cx="3458557" cy="2411668"/>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4"/>
          <a:stretch>
            <a:fillRect/>
          </a:stretch>
        </p:blipFill>
        <p:spPr>
          <a:xfrm>
            <a:off x="4855349" y="4026377"/>
            <a:ext cx="1684631" cy="2567331"/>
          </a:xfrm>
          <a:prstGeom prst="rect">
            <a:avLst/>
          </a:prstGeom>
        </p:spPr>
      </p:pic>
      <p:pic>
        <p:nvPicPr>
          <p:cNvPr id="15" name="Picture 10" descr="http://phototravelguide.ru/wp-content/uploads/2013/01/peshhera-magu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640" y="4015127"/>
            <a:ext cx="3740869" cy="258983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408077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Scale>
                                      <p:cBhvr>
                                        <p:cTn id="2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
                                        </p:tgtEl>
                                        <p:attrNameLst>
                                          <p:attrName>ppt_x</p:attrName>
                                          <p:attrName>ppt_y</p:attrName>
                                        </p:attrNameLst>
                                      </p:cBhvr>
                                    </p:animMotion>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8" name="Picture 2" descr="avatar, blond, collar, female, user, wo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790" y="3061309"/>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vatar, male, man, person, us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706" y="3077174"/>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vatar, boy, male, man, user, you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066" y="3061309"/>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avatar, business, costume, malecostume, office, user, work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518" y="3857659"/>
            <a:ext cx="1801112" cy="17729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vatar, girl, person, user, young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557" y="3857659"/>
            <a:ext cx="1801112" cy="1801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36430"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Сашко</a:t>
            </a:r>
          </a:p>
        </p:txBody>
      </p:sp>
      <p:sp>
        <p:nvSpPr>
          <p:cNvPr id="15" name="TextBox 14"/>
          <p:cNvSpPr txBox="1"/>
          <p:nvPr/>
        </p:nvSpPr>
        <p:spPr>
          <a:xfrm>
            <a:off x="8126286" y="4960693"/>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Галина</a:t>
            </a:r>
          </a:p>
        </p:txBody>
      </p:sp>
      <p:sp>
        <p:nvSpPr>
          <p:cNvPr id="16" name="TextBox 15"/>
          <p:cNvSpPr txBox="1"/>
          <p:nvPr/>
        </p:nvSpPr>
        <p:spPr>
          <a:xfrm>
            <a:off x="4441720" y="4878287"/>
            <a:ext cx="2137814"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Михайло</a:t>
            </a:r>
          </a:p>
        </p:txBody>
      </p:sp>
      <p:sp>
        <p:nvSpPr>
          <p:cNvPr id="17" name="TextBox 16"/>
          <p:cNvSpPr txBox="1"/>
          <p:nvPr/>
        </p:nvSpPr>
        <p:spPr>
          <a:xfrm>
            <a:off x="2725686"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Олена</a:t>
            </a:r>
          </a:p>
        </p:txBody>
      </p:sp>
      <p:sp>
        <p:nvSpPr>
          <p:cNvPr id="18" name="TextBox 17"/>
          <p:cNvSpPr txBox="1"/>
          <p:nvPr/>
        </p:nvSpPr>
        <p:spPr>
          <a:xfrm>
            <a:off x="890902" y="4862422"/>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Тарас</a:t>
            </a:r>
          </a:p>
        </p:txBody>
      </p:sp>
      <p:sp>
        <p:nvSpPr>
          <p:cNvPr id="19" name="TextBox 18"/>
          <p:cNvSpPr txBox="1"/>
          <p:nvPr/>
        </p:nvSpPr>
        <p:spPr>
          <a:xfrm>
            <a:off x="8707556" y="5614720"/>
            <a:ext cx="3340854"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Хто попереду?</a:t>
            </a:r>
          </a:p>
        </p:txBody>
      </p:sp>
      <p:sp>
        <p:nvSpPr>
          <p:cNvPr id="6" name="TextBox 5"/>
          <p:cNvSpPr txBox="1"/>
          <p:nvPr/>
        </p:nvSpPr>
        <p:spPr>
          <a:xfrm>
            <a:off x="72008" y="828058"/>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полонину вийшли п'ятеро туристів: Тарас, Галина, Сашко, Олена та Михайло. Сашко йде попереду Михайла, Олена — попереду Тараса, але позаду Михайла, Галина — попереду Сашка. В якому порядку йдуть туристи?</a:t>
            </a:r>
          </a:p>
        </p:txBody>
      </p:sp>
    </p:spTree>
    <p:extLst>
      <p:ext uri="{BB962C8B-B14F-4D97-AF65-F5344CB8AC3E}">
        <p14:creationId xmlns:p14="http://schemas.microsoft.com/office/powerpoint/2010/main" val="3481093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Effect transition="in" filter="fade">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Effect transition="in" filter="fade">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Effect transition="in" filter="fade">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fltVal val="0"/>
                                          </p:val>
                                        </p:tav>
                                        <p:tav tm="100000">
                                          <p:val>
                                            <p:strVal val="#ppt_w"/>
                                          </p:val>
                                        </p:tav>
                                      </p:tavLst>
                                    </p:anim>
                                    <p:anim calcmode="lin" valueType="num">
                                      <p:cBhvr>
                                        <p:cTn id="73" dur="1000" fill="hold"/>
                                        <p:tgtEl>
                                          <p:spTgt spid="9"/>
                                        </p:tgtEl>
                                        <p:attrNameLst>
                                          <p:attrName>ppt_h</p:attrName>
                                        </p:attrNameLst>
                                      </p:cBhvr>
                                      <p:tavLst>
                                        <p:tav tm="0">
                                          <p:val>
                                            <p:fltVal val="0"/>
                                          </p:val>
                                        </p:tav>
                                        <p:tav tm="100000">
                                          <p:val>
                                            <p:strVal val="#ppt_h"/>
                                          </p:val>
                                        </p:tav>
                                      </p:tavLst>
                                    </p:anim>
                                    <p:animEffect transition="in" filter="fade">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Effect transition="in" filter="fade">
                                      <p:cBhvr>
                                        <p:cTn id="8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 стовбуру повзе слимак. За ніч він піднімається на </a:t>
            </a:r>
            <a:r>
              <a:rPr lang="uk-UA" sz="2800" b="1" i="1" kern="0" dirty="0">
                <a:solidFill>
                  <a:srgbClr val="FFFF00"/>
                </a:solidFill>
              </a:rPr>
              <a:t>6 см</a:t>
            </a:r>
            <a:r>
              <a:rPr lang="uk-UA" sz="2800" b="1" i="1" kern="0" dirty="0">
                <a:solidFill>
                  <a:srgbClr val="FFFFFF"/>
                </a:solidFill>
              </a:rPr>
              <a:t>, а за день спускається на</a:t>
            </a:r>
            <a:br>
              <a:rPr lang="uk-UA" sz="2800" b="1" i="1" kern="0" dirty="0">
                <a:solidFill>
                  <a:srgbClr val="FFFFFF"/>
                </a:solidFill>
              </a:rPr>
            </a:br>
            <a:r>
              <a:rPr lang="uk-UA" sz="2800" b="1" i="1" kern="0" dirty="0">
                <a:solidFill>
                  <a:srgbClr val="FFFF00"/>
                </a:solidFill>
              </a:rPr>
              <a:t>3 см</a:t>
            </a:r>
            <a:r>
              <a:rPr lang="uk-UA" sz="2800" b="1" i="1" kern="0" dirty="0">
                <a:solidFill>
                  <a:srgbClr val="FFFFFF"/>
                </a:solidFill>
              </a:rPr>
              <a:t>. Почавши повзти від основи стовбура, на </a:t>
            </a:r>
            <a:r>
              <a:rPr lang="uk-UA" sz="2800" b="1" i="1" kern="0" dirty="0">
                <a:solidFill>
                  <a:srgbClr val="FFFF00"/>
                </a:solidFill>
              </a:rPr>
              <a:t>п'яту ніч </a:t>
            </a:r>
            <a:r>
              <a:rPr lang="uk-UA" sz="2800" b="1" i="1" kern="0" dirty="0">
                <a:solidFill>
                  <a:srgbClr val="FFFFFF"/>
                </a:solidFill>
              </a:rPr>
              <a:t>він досягне його вершини. Яка висота стовбура рослини?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10" name="Picture 2" descr="https://encrypted-tbn2.gstatic.com/images?q=tbn:ANd9GcQiCBIglCSGxrJdJ7Dne74iQpofmrnvwAK5nNsf3YeY5uRxeC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934" y="3501008"/>
            <a:ext cx="4392488" cy="29765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554984" y="4373966"/>
            <a:ext cx="4171524" cy="707886"/>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4000" b="1" i="1" kern="0" dirty="0">
                <a:solidFill>
                  <a:srgbClr val="FFFFFF"/>
                </a:solidFill>
              </a:rPr>
              <a:t>18 см.</a:t>
            </a:r>
          </a:p>
        </p:txBody>
      </p:sp>
      <p:sp>
        <p:nvSpPr>
          <p:cNvPr id="13" name="TextBox 12"/>
          <p:cNvSpPr txBox="1"/>
          <p:nvPr/>
        </p:nvSpPr>
        <p:spPr>
          <a:xfrm>
            <a:off x="7554351" y="3540900"/>
            <a:ext cx="4177656" cy="707886"/>
          </a:xfrm>
          <a:prstGeom prst="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4000" b="1" i="1" u="none" strike="noStrike" kern="0" cap="none" spc="0" normalizeH="0" baseline="0" noProof="0" dirty="0">
                <a:ln>
                  <a:noFill/>
                </a:ln>
                <a:solidFill>
                  <a:srgbClr val="FFFFFF"/>
                </a:solidFill>
                <a:effectLst/>
                <a:uLnTx/>
                <a:uFillTx/>
                <a:latin typeface="Verdana"/>
                <a:ea typeface="+mn-ea"/>
                <a:cs typeface="+mn-cs"/>
              </a:rPr>
              <a:t>Відповідь:</a:t>
            </a:r>
          </a:p>
        </p:txBody>
      </p:sp>
    </p:spTree>
    <p:extLst>
      <p:ext uri="{BB962C8B-B14F-4D97-AF65-F5344CB8AC3E}">
        <p14:creationId xmlns:p14="http://schemas.microsoft.com/office/powerpoint/2010/main" val="36507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Кожен із 35 четвертокласників є читачем хоча б однієї з двох бібліотек: шкільної та районної. З них 25 учнів користуються шкільною бібліотекою, 20 — районною.</a:t>
            </a:r>
          </a:p>
          <a:p>
            <a:pPr lvl="0" indent="457200" algn="just" fontAlgn="base">
              <a:spcBef>
                <a:spcPct val="0"/>
              </a:spcBef>
              <a:spcAft>
                <a:spcPct val="0"/>
              </a:spcAft>
              <a:defRPr/>
            </a:pPr>
            <a:r>
              <a:rPr lang="uk-UA" sz="2800" b="1" i="1" kern="0" dirty="0">
                <a:solidFill>
                  <a:srgbClr val="FFFFFF"/>
                </a:solidFill>
              </a:rPr>
              <a:t>Скільки учнів є читачами обох бібліотек?</a:t>
            </a:r>
          </a:p>
          <a:p>
            <a:pPr lvl="0" indent="457200" algn="just" fontAlgn="base">
              <a:spcBef>
                <a:spcPct val="0"/>
              </a:spcBef>
              <a:spcAft>
                <a:spcPct val="0"/>
              </a:spcAft>
              <a:defRPr/>
            </a:pPr>
            <a:r>
              <a:rPr lang="uk-UA" sz="2800" b="1" i="1" kern="0" dirty="0">
                <a:solidFill>
                  <a:srgbClr val="FFFFFF"/>
                </a:solidFill>
              </a:rPr>
              <a:t>Скільки учнів користуються тільки шкільною бібліотекою.</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8" name="TextBox 7"/>
          <p:cNvSpPr txBox="1"/>
          <p:nvPr/>
        </p:nvSpPr>
        <p:spPr>
          <a:xfrm>
            <a:off x="7467049" y="4275827"/>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10</a:t>
            </a:r>
          </a:p>
        </p:txBody>
      </p:sp>
      <p:sp>
        <p:nvSpPr>
          <p:cNvPr id="9" name="TextBox 8"/>
          <p:cNvSpPr txBox="1"/>
          <p:nvPr/>
        </p:nvSpPr>
        <p:spPr>
          <a:xfrm>
            <a:off x="1486055" y="4275827"/>
            <a:ext cx="5836977"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Читачі обох бібліотек</a:t>
            </a:r>
          </a:p>
        </p:txBody>
      </p:sp>
      <p:sp>
        <p:nvSpPr>
          <p:cNvPr id="10" name="TextBox 9"/>
          <p:cNvSpPr txBox="1"/>
          <p:nvPr/>
        </p:nvSpPr>
        <p:spPr>
          <a:xfrm>
            <a:off x="7467049" y="5271066"/>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15</a:t>
            </a:r>
          </a:p>
        </p:txBody>
      </p:sp>
      <p:sp>
        <p:nvSpPr>
          <p:cNvPr id="12" name="TextBox 11"/>
          <p:cNvSpPr txBox="1"/>
          <p:nvPr/>
        </p:nvSpPr>
        <p:spPr>
          <a:xfrm>
            <a:off x="1486055" y="5055042"/>
            <a:ext cx="5836977"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Користуються тільки шкільною бібліотекою</a:t>
            </a:r>
          </a:p>
        </p:txBody>
      </p:sp>
    </p:spTree>
    <p:extLst>
      <p:ext uri="{BB962C8B-B14F-4D97-AF65-F5344CB8AC3E}">
        <p14:creationId xmlns:p14="http://schemas.microsoft.com/office/powerpoint/2010/main" val="3910349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Складіть алгоритм ранкового збирання до школи, пронумерувавши малюнки за порядком. Подайте цей алгоритм у вигляді блок-схеми.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8" name="Рисунок 7"/>
          <p:cNvPicPr>
            <a:picLocks noChangeAspect="1"/>
          </p:cNvPicPr>
          <p:nvPr/>
        </p:nvPicPr>
        <p:blipFill>
          <a:blip r:embed="rId3"/>
          <a:stretch>
            <a:fillRect/>
          </a:stretch>
        </p:blipFill>
        <p:spPr>
          <a:xfrm>
            <a:off x="1842609" y="2591556"/>
            <a:ext cx="8429265" cy="4209944"/>
          </a:xfrm>
          <a:prstGeom prst="rect">
            <a:avLst/>
          </a:prstGeom>
        </p:spPr>
      </p:pic>
      <p:sp>
        <p:nvSpPr>
          <p:cNvPr id="9" name="TextBox 8"/>
          <p:cNvSpPr txBox="1"/>
          <p:nvPr/>
        </p:nvSpPr>
        <p:spPr>
          <a:xfrm>
            <a:off x="6451121" y="616248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1</a:t>
            </a:r>
          </a:p>
        </p:txBody>
      </p:sp>
      <p:sp>
        <p:nvSpPr>
          <p:cNvPr id="10" name="TextBox 9"/>
          <p:cNvSpPr txBox="1"/>
          <p:nvPr/>
        </p:nvSpPr>
        <p:spPr>
          <a:xfrm>
            <a:off x="1840218" y="411764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2</a:t>
            </a:r>
          </a:p>
        </p:txBody>
      </p:sp>
      <p:sp>
        <p:nvSpPr>
          <p:cNvPr id="12" name="TextBox 11"/>
          <p:cNvSpPr txBox="1"/>
          <p:nvPr/>
        </p:nvSpPr>
        <p:spPr>
          <a:xfrm>
            <a:off x="1840218" y="616248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3</a:t>
            </a:r>
          </a:p>
        </p:txBody>
      </p:sp>
      <p:sp>
        <p:nvSpPr>
          <p:cNvPr id="13" name="TextBox 12"/>
          <p:cNvSpPr txBox="1"/>
          <p:nvPr/>
        </p:nvSpPr>
        <p:spPr>
          <a:xfrm>
            <a:off x="6451121" y="4119175"/>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4</a:t>
            </a:r>
          </a:p>
        </p:txBody>
      </p:sp>
      <p:sp>
        <p:nvSpPr>
          <p:cNvPr id="14" name="TextBox 13"/>
          <p:cNvSpPr txBox="1"/>
          <p:nvPr/>
        </p:nvSpPr>
        <p:spPr>
          <a:xfrm>
            <a:off x="7819272" y="3356992"/>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Прокинься</a:t>
            </a:r>
          </a:p>
        </p:txBody>
      </p:sp>
      <p:sp>
        <p:nvSpPr>
          <p:cNvPr id="15" name="TextBox 14"/>
          <p:cNvSpPr txBox="1"/>
          <p:nvPr/>
        </p:nvSpPr>
        <p:spPr>
          <a:xfrm>
            <a:off x="7819271" y="4082020"/>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Умийся</a:t>
            </a:r>
          </a:p>
        </p:txBody>
      </p:sp>
      <p:sp>
        <p:nvSpPr>
          <p:cNvPr id="16" name="TextBox 15"/>
          <p:cNvSpPr txBox="1"/>
          <p:nvPr/>
        </p:nvSpPr>
        <p:spPr>
          <a:xfrm>
            <a:off x="7819270" y="4817636"/>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Поснідай</a:t>
            </a:r>
          </a:p>
        </p:txBody>
      </p:sp>
      <p:sp>
        <p:nvSpPr>
          <p:cNvPr id="17" name="TextBox 16"/>
          <p:cNvSpPr txBox="1"/>
          <p:nvPr/>
        </p:nvSpPr>
        <p:spPr>
          <a:xfrm>
            <a:off x="7819269" y="5542664"/>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Одягнись</a:t>
            </a:r>
          </a:p>
        </p:txBody>
      </p:sp>
    </p:spTree>
    <p:extLst>
      <p:ext uri="{BB962C8B-B14F-4D97-AF65-F5344CB8AC3E}">
        <p14:creationId xmlns:p14="http://schemas.microsoft.com/office/powerpoint/2010/main" val="2215472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поданих команд </a:t>
            </a:r>
            <a:r>
              <a:rPr lang="uk-UA" sz="2800" b="1" i="1" kern="0" dirty="0" err="1">
                <a:solidFill>
                  <a:srgbClr val="FFFFFF"/>
                </a:solidFill>
              </a:rPr>
              <a:t>зберіть</a:t>
            </a:r>
            <a:r>
              <a:rPr lang="uk-UA" sz="2800" b="1" i="1" kern="0" dirty="0">
                <a:solidFill>
                  <a:srgbClr val="FFFFFF"/>
                </a:solidFill>
              </a:rPr>
              <a:t> алгоритм малювання заданої фігури у середовищі </a:t>
            </a:r>
            <a:r>
              <a:rPr lang="uk-UA" sz="2800" b="1" i="1" kern="0" dirty="0" err="1">
                <a:solidFill>
                  <a:srgbClr val="FFFFFF"/>
                </a:solidFill>
              </a:rPr>
              <a:t>Скретч</a:t>
            </a:r>
            <a:r>
              <a:rPr lang="uk-UA" sz="2800" b="1" i="1" kern="0" dirty="0">
                <a:solidFill>
                  <a:srgbClr val="FFFFFF"/>
                </a:solidFill>
              </a:rPr>
              <a:t>: пронумеруйте команди за порядком.</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8" name="Рисунок 7"/>
          <p:cNvPicPr>
            <a:picLocks noChangeAspect="1"/>
          </p:cNvPicPr>
          <p:nvPr/>
        </p:nvPicPr>
        <p:blipFill>
          <a:blip r:embed="rId3"/>
          <a:stretch>
            <a:fillRect/>
          </a:stretch>
        </p:blipFill>
        <p:spPr>
          <a:xfrm>
            <a:off x="1633749" y="3162971"/>
            <a:ext cx="9067581" cy="2081381"/>
          </a:xfrm>
          <a:prstGeom prst="rect">
            <a:avLst/>
          </a:prstGeom>
        </p:spPr>
      </p:pic>
      <p:sp>
        <p:nvSpPr>
          <p:cNvPr id="9" name="TextBox 8"/>
          <p:cNvSpPr txBox="1"/>
          <p:nvPr/>
        </p:nvSpPr>
        <p:spPr>
          <a:xfrm>
            <a:off x="7821010" y="46140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1</a:t>
            </a:r>
          </a:p>
        </p:txBody>
      </p:sp>
      <p:sp>
        <p:nvSpPr>
          <p:cNvPr id="10" name="TextBox 9"/>
          <p:cNvSpPr txBox="1"/>
          <p:nvPr/>
        </p:nvSpPr>
        <p:spPr>
          <a:xfrm>
            <a:off x="8397074" y="3948272"/>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2</a:t>
            </a:r>
          </a:p>
        </p:txBody>
      </p:sp>
      <p:sp>
        <p:nvSpPr>
          <p:cNvPr id="12" name="TextBox 11"/>
          <p:cNvSpPr txBox="1"/>
          <p:nvPr/>
        </p:nvSpPr>
        <p:spPr>
          <a:xfrm>
            <a:off x="3644546"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3</a:t>
            </a:r>
          </a:p>
        </p:txBody>
      </p:sp>
      <p:sp>
        <p:nvSpPr>
          <p:cNvPr id="13" name="TextBox 12"/>
          <p:cNvSpPr txBox="1"/>
          <p:nvPr/>
        </p:nvSpPr>
        <p:spPr>
          <a:xfrm>
            <a:off x="3644546" y="4634047"/>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4</a:t>
            </a:r>
          </a:p>
        </p:txBody>
      </p:sp>
      <p:sp>
        <p:nvSpPr>
          <p:cNvPr id="14" name="TextBox 13"/>
          <p:cNvSpPr txBox="1"/>
          <p:nvPr/>
        </p:nvSpPr>
        <p:spPr>
          <a:xfrm>
            <a:off x="4098338"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5</a:t>
            </a:r>
          </a:p>
        </p:txBody>
      </p:sp>
      <p:sp>
        <p:nvSpPr>
          <p:cNvPr id="15" name="TextBox 14"/>
          <p:cNvSpPr txBox="1"/>
          <p:nvPr/>
        </p:nvSpPr>
        <p:spPr>
          <a:xfrm>
            <a:off x="6668882" y="32152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6</a:t>
            </a:r>
          </a:p>
        </p:txBody>
      </p:sp>
      <p:sp>
        <p:nvSpPr>
          <p:cNvPr id="16" name="TextBox 15"/>
          <p:cNvSpPr txBox="1"/>
          <p:nvPr/>
        </p:nvSpPr>
        <p:spPr>
          <a:xfrm>
            <a:off x="3621294" y="32152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7</a:t>
            </a:r>
          </a:p>
        </p:txBody>
      </p:sp>
      <p:sp>
        <p:nvSpPr>
          <p:cNvPr id="17" name="TextBox 16"/>
          <p:cNvSpPr txBox="1"/>
          <p:nvPr/>
        </p:nvSpPr>
        <p:spPr>
          <a:xfrm>
            <a:off x="4539594"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8</a:t>
            </a:r>
          </a:p>
        </p:txBody>
      </p:sp>
      <p:sp>
        <p:nvSpPr>
          <p:cNvPr id="18" name="TextBox 17"/>
          <p:cNvSpPr txBox="1"/>
          <p:nvPr/>
        </p:nvSpPr>
        <p:spPr>
          <a:xfrm>
            <a:off x="4122042" y="4634047"/>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9</a:t>
            </a:r>
          </a:p>
        </p:txBody>
      </p:sp>
      <p:sp>
        <p:nvSpPr>
          <p:cNvPr id="19" name="TextBox 18"/>
          <p:cNvSpPr txBox="1"/>
          <p:nvPr/>
        </p:nvSpPr>
        <p:spPr>
          <a:xfrm>
            <a:off x="4980850" y="3955396"/>
            <a:ext cx="607912" cy="442674"/>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1" u="none" strike="noStrike" kern="0" cap="none" spc="0" normalizeH="0" baseline="0" noProof="0" dirty="0">
                <a:ln>
                  <a:noFill/>
                </a:ln>
                <a:solidFill>
                  <a:srgbClr val="FFFFFF"/>
                </a:solidFill>
                <a:effectLst/>
                <a:uLnTx/>
                <a:uFillTx/>
              </a:rPr>
              <a:t>10</a:t>
            </a:r>
          </a:p>
        </p:txBody>
      </p:sp>
      <p:sp>
        <p:nvSpPr>
          <p:cNvPr id="20" name="TextBox 19"/>
          <p:cNvSpPr txBox="1"/>
          <p:nvPr/>
        </p:nvSpPr>
        <p:spPr>
          <a:xfrm>
            <a:off x="7028922" y="3249346"/>
            <a:ext cx="648072" cy="442674"/>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1" u="none" strike="noStrike" kern="0" cap="none" spc="0" normalizeH="0" baseline="0" noProof="0" dirty="0">
                <a:ln>
                  <a:noFill/>
                </a:ln>
                <a:solidFill>
                  <a:srgbClr val="FFFFFF"/>
                </a:solidFill>
                <a:effectLst/>
                <a:uLnTx/>
                <a:uFillTx/>
              </a:rPr>
              <a:t>11</a:t>
            </a:r>
          </a:p>
        </p:txBody>
      </p:sp>
    </p:spTree>
    <p:extLst>
      <p:ext uri="{BB962C8B-B14F-4D97-AF65-F5344CB8AC3E}">
        <p14:creationId xmlns:p14="http://schemas.microsoft.com/office/powerpoint/2010/main" val="2764473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Effect transition="in" filter="fade">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Effect transition="in" filter="fade">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fltVal val="0"/>
                                          </p:val>
                                        </p:tav>
                                        <p:tav tm="100000">
                                          <p:val>
                                            <p:strVal val="#ppt_w"/>
                                          </p:val>
                                        </p:tav>
                                      </p:tavLst>
                                    </p:anim>
                                    <p:anim calcmode="lin" valueType="num">
                                      <p:cBhvr>
                                        <p:cTn id="75" dur="1000" fill="hold"/>
                                        <p:tgtEl>
                                          <p:spTgt spid="18"/>
                                        </p:tgtEl>
                                        <p:attrNameLst>
                                          <p:attrName>ppt_h</p:attrName>
                                        </p:attrNameLst>
                                      </p:cBhvr>
                                      <p:tavLst>
                                        <p:tav tm="0">
                                          <p:val>
                                            <p:fltVal val="0"/>
                                          </p:val>
                                        </p:tav>
                                        <p:tav tm="100000">
                                          <p:val>
                                            <p:strVal val="#ppt_h"/>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ppt_w</p:attrName>
                                        </p:attrNameLst>
                                      </p:cBhvr>
                                      <p:tavLst>
                                        <p:tav tm="0">
                                          <p:val>
                                            <p:fltVal val="0"/>
                                          </p:val>
                                        </p:tav>
                                        <p:tav tm="100000">
                                          <p:val>
                                            <p:strVal val="#ppt_w"/>
                                          </p:val>
                                        </p:tav>
                                      </p:tavLst>
                                    </p:anim>
                                    <p:anim calcmode="lin" valueType="num">
                                      <p:cBhvr>
                                        <p:cTn id="82" dur="1000" fill="hold"/>
                                        <p:tgtEl>
                                          <p:spTgt spid="19"/>
                                        </p:tgtEl>
                                        <p:attrNameLst>
                                          <p:attrName>ppt_h</p:attrName>
                                        </p:attrNameLst>
                                      </p:cBhvr>
                                      <p:tavLst>
                                        <p:tav tm="0">
                                          <p:val>
                                            <p:fltVal val="0"/>
                                          </p:val>
                                        </p:tav>
                                        <p:tav tm="100000">
                                          <p:val>
                                            <p:strVal val="#ppt_h"/>
                                          </p:val>
                                        </p:tav>
                                      </p:tavLst>
                                    </p:anim>
                                    <p:animEffect transition="in" filter="fade">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1000" fill="hold"/>
                                        <p:tgtEl>
                                          <p:spTgt spid="20"/>
                                        </p:tgtEl>
                                        <p:attrNameLst>
                                          <p:attrName>ppt_w</p:attrName>
                                        </p:attrNameLst>
                                      </p:cBhvr>
                                      <p:tavLst>
                                        <p:tav tm="0">
                                          <p:val>
                                            <p:fltVal val="0"/>
                                          </p:val>
                                        </p:tav>
                                        <p:tav tm="100000">
                                          <p:val>
                                            <p:strVal val="#ppt_w"/>
                                          </p:val>
                                        </p:tav>
                                      </p:tavLst>
                                    </p:anim>
                                    <p:anim calcmode="lin" valueType="num">
                                      <p:cBhvr>
                                        <p:cTn id="89" dur="1000" fill="hold"/>
                                        <p:tgtEl>
                                          <p:spTgt spid="20"/>
                                        </p:tgtEl>
                                        <p:attrNameLst>
                                          <p:attrName>ppt_h</p:attrName>
                                        </p:attrNameLst>
                                      </p:cBhvr>
                                      <p:tavLst>
                                        <p:tav tm="0">
                                          <p:val>
                                            <p:fltVal val="0"/>
                                          </p:val>
                                        </p:tav>
                                        <p:tav tm="100000">
                                          <p:val>
                                            <p:strVal val="#ppt_h"/>
                                          </p:val>
                                        </p:tav>
                                      </p:tavLst>
                                    </p:anim>
                                    <p:animEffect transition="in" filter="fade">
                                      <p:cBhvr>
                                        <p:cTn id="9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1"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3299" y="1318731"/>
            <a:ext cx="2349261" cy="236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9994" y="1409239"/>
            <a:ext cx="2337244"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1248" y="3259041"/>
            <a:ext cx="2349261" cy="23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566" y="1336057"/>
            <a:ext cx="2337244" cy="23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3671" y="1897399"/>
            <a:ext cx="2397327" cy="23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144" y="4006748"/>
            <a:ext cx="2337246"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1311" y="4303410"/>
            <a:ext cx="2373294"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t0.gstatic.com/images?q=tbn:ANd9GcSe5S2wIycSjCJnvBJb6S68gKQkYJZJcWKlfAdQh1r7-rOn538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0466" y="4427663"/>
            <a:ext cx="3168352" cy="210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88120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1000"/>
                                        <p:tgtEl>
                                          <p:spTgt spid="16"/>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1000"/>
                                        <p:tgtEl>
                                          <p:spTgt spid="11"/>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1000"/>
                                        <p:tgtEl>
                                          <p:spTgt spid="13"/>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1000"/>
                                        <p:tgtEl>
                                          <p:spTgt spid="17"/>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1000"/>
                                        <p:tgtEl>
                                          <p:spTgt spid="15"/>
                                        </p:tgtEl>
                                      </p:cBhvr>
                                    </p:animEffect>
                                  </p:childTnLst>
                                </p:cTn>
                              </p:par>
                            </p:childTnLst>
                          </p:cTn>
                        </p:par>
                        <p:par>
                          <p:cTn id="32" fill="hold">
                            <p:stCondLst>
                              <p:cond delay="7000"/>
                            </p:stCondLst>
                            <p:childTnLst>
                              <p:par>
                                <p:cTn id="33" presetID="42"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1" name="TextBox 10"/>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Виконайте інтерактивну вправу </a:t>
            </a:r>
            <a:r>
              <a:rPr lang="uk-UA" sz="2800" b="1" i="1" kern="0" dirty="0">
                <a:solidFill>
                  <a:srgbClr val="FFFF00"/>
                </a:solidFill>
              </a:rPr>
              <a:t>Способи подання повідомлень</a:t>
            </a:r>
          </a:p>
        </p:txBody>
      </p:sp>
      <p:pic>
        <p:nvPicPr>
          <p:cNvPr id="3" name="Рисунок 2">
            <a:hlinkClick r:id="rId3"/>
          </p:cNvPr>
          <p:cNvPicPr>
            <a:picLocks noChangeAspect="1"/>
          </p:cNvPicPr>
          <p:nvPr/>
        </p:nvPicPr>
        <p:blipFill>
          <a:blip r:embed="rId4"/>
          <a:stretch>
            <a:fillRect/>
          </a:stretch>
        </p:blipFill>
        <p:spPr>
          <a:xfrm>
            <a:off x="84971" y="2273759"/>
            <a:ext cx="12037179" cy="4137780"/>
          </a:xfrm>
          <a:prstGeom prst="rect">
            <a:avLst/>
          </a:prstGeom>
        </p:spPr>
      </p:pic>
    </p:spTree>
    <p:extLst>
      <p:ext uri="{BB962C8B-B14F-4D97-AF65-F5344CB8AC3E}">
        <p14:creationId xmlns:p14="http://schemas.microsoft.com/office/powerpoint/2010/main" val="1317881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7"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2" descr="call, contact, phone, smartphon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mpose, edit, paper, pencil, wri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Запорізькі ко­заки сигналізували про не­безпеку, ударяючи в литаври, розпалюючи великі вогнища.</a:t>
            </a:r>
          </a:p>
        </p:txBody>
      </p:sp>
      <p:pic>
        <p:nvPicPr>
          <p:cNvPr id="12" name="Рисунок 11"/>
          <p:cNvPicPr>
            <a:picLocks noChangeAspect="1"/>
          </p:cNvPicPr>
          <p:nvPr/>
        </p:nvPicPr>
        <p:blipFill>
          <a:blip r:embed="rId3"/>
          <a:stretch>
            <a:fillRect/>
          </a:stretch>
        </p:blipFill>
        <p:spPr>
          <a:xfrm>
            <a:off x="5058697" y="2244310"/>
            <a:ext cx="7063454" cy="4439373"/>
          </a:xfrm>
          <a:prstGeom prst="rect">
            <a:avLst/>
          </a:prstGeom>
        </p:spPr>
      </p:pic>
      <p:sp>
        <p:nvSpPr>
          <p:cNvPr id="14" name="TextBox 13"/>
          <p:cNvSpPr txBox="1"/>
          <p:nvPr/>
        </p:nvSpPr>
        <p:spPr>
          <a:xfrm>
            <a:off x="72008" y="2244311"/>
            <a:ext cx="486870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Спосіб подання повідомлення вибирають залеж­но від того, як воно буде передаватися. </a:t>
            </a:r>
          </a:p>
        </p:txBody>
      </p:sp>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157579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Подання повідомлень малюнками </a:t>
            </a:r>
            <a:r>
              <a:rPr lang="uk-UA" sz="2800" b="1" i="1" kern="0" dirty="0" err="1">
                <a:solidFill>
                  <a:srgbClr val="FFFFFF"/>
                </a:solidFill>
              </a:rPr>
              <a:t>збереглося</a:t>
            </a:r>
            <a:r>
              <a:rPr lang="uk-UA" sz="2800" b="1" i="1" kern="0" dirty="0">
                <a:solidFill>
                  <a:srgbClr val="FFFFFF"/>
                </a:solidFill>
              </a:rPr>
              <a:t> і в наш час.</a:t>
            </a:r>
          </a:p>
        </p:txBody>
      </p:sp>
      <p:pic>
        <p:nvPicPr>
          <p:cNvPr id="9" name="Picture 6" descr="http://www.ustltd.com/img/katalog/82/45_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 y="2284366"/>
            <a:ext cx="4088824" cy="4082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ustltd.com/img/katalog/83/2_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963" y="2284365"/>
            <a:ext cx="2759656" cy="41532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ustltd.com/img/katalog/79/2_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864" y="2284365"/>
            <a:ext cx="4095827" cy="409582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426248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916548"/>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часом у давніх людей виникла мова, за допомогою якої було значно зручніше подавати повідомлення, а згодом і писемність. </a:t>
            </a:r>
            <a:r>
              <a:rPr lang="uk-UA" sz="2800" b="1" i="1" kern="0" dirty="0">
                <a:solidFill>
                  <a:srgbClr val="FFFF00"/>
                </a:solidFill>
              </a:rPr>
              <a:t>Текстові повідомлення </a:t>
            </a:r>
            <a:r>
              <a:rPr lang="uk-UA" sz="2800" b="1" i="1" kern="0" dirty="0">
                <a:solidFill>
                  <a:srgbClr val="FFFFFF"/>
                </a:solidFill>
              </a:rPr>
              <a:t>могли зберігатися протягом тривалого часу, передаватися з покоління в покоління. Спочатку їх наносили на каміння і глиняні дощечки, згодом — на бересту і папіруси, а ще пізніше — на папір. Так з'явилися книги.</a:t>
            </a:r>
          </a:p>
        </p:txBody>
      </p:sp>
      <p:pic>
        <p:nvPicPr>
          <p:cNvPr id="9" name="Picture 2" descr="http://topxlist.ru/wp-content/uploads/2012/09/fin3.jpg"/>
          <p:cNvPicPr>
            <a:picLocks noChangeAspect="1" noChangeArrowheads="1"/>
          </p:cNvPicPr>
          <p:nvPr/>
        </p:nvPicPr>
        <p:blipFill rotWithShape="1">
          <a:blip r:embed="rId3">
            <a:extLst>
              <a:ext uri="{28A0092B-C50C-407E-A947-70E740481C1C}">
                <a14:useLocalDpi xmlns:a14="http://schemas.microsoft.com/office/drawing/2010/main" val="0"/>
              </a:ext>
            </a:extLst>
          </a:blip>
          <a:srcRect l="16353" r="14598" b="7888"/>
          <a:stretch/>
        </p:blipFill>
        <p:spPr bwMode="auto">
          <a:xfrm>
            <a:off x="3752086" y="4354573"/>
            <a:ext cx="2293244" cy="2039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wallsave.com/wallpapers/1036x1500/papyrus/391552/papyrus-3915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009213" y="4354573"/>
            <a:ext cx="1423360" cy="2060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sket, books, lock, pers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4450" y="4382024"/>
            <a:ext cx="2012043" cy="2012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image.tsn.ua/media/images2/original/May2009/0019400ad9_126920.jpg"/>
          <p:cNvPicPr>
            <a:picLocks noChangeAspect="1" noChangeArrowheads="1"/>
          </p:cNvPicPr>
          <p:nvPr/>
        </p:nvPicPr>
        <p:blipFill rotWithShape="1">
          <a:blip r:embed="rId6">
            <a:extLst>
              <a:ext uri="{28A0092B-C50C-407E-A947-70E740481C1C}">
                <a14:useLocalDpi xmlns:a14="http://schemas.microsoft.com/office/drawing/2010/main" val="0"/>
              </a:ext>
            </a:extLst>
          </a:blip>
          <a:srcRect r="13553"/>
          <a:stretch/>
        </p:blipFill>
        <p:spPr bwMode="auto">
          <a:xfrm>
            <a:off x="9569130" y="4484301"/>
            <a:ext cx="2521793" cy="17150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008" y="4110302"/>
            <a:ext cx="3452857"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a:solidFill>
                  <a:srgbClr val="FFFF00"/>
                </a:solidFill>
              </a:rPr>
              <a:t>Текстовий спосіб </a:t>
            </a:r>
            <a:r>
              <a:rPr lang="uk-UA" sz="2600" b="1" i="1" kern="0" dirty="0">
                <a:solidFill>
                  <a:srgbClr val="FFFFFF"/>
                </a:solidFill>
              </a:rPr>
              <a:t>подання повідомлень широко використовується і в наші дні.</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709494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fltVal val="0"/>
                                          </p:val>
                                        </p:tav>
                                        <p:tav tm="100000">
                                          <p:val>
                                            <p:strVal val="#ppt_w"/>
                                          </p:val>
                                        </p:tav>
                                      </p:tavLst>
                                    </p:anim>
                                    <p:anim calcmode="lin" valueType="num">
                                      <p:cBhvr>
                                        <p:cTn id="22" dur="750" fill="hold"/>
                                        <p:tgtEl>
                                          <p:spTgt spid="10"/>
                                        </p:tgtEl>
                                        <p:attrNameLst>
                                          <p:attrName>ppt_h</p:attrName>
                                        </p:attrNameLst>
                                      </p:cBhvr>
                                      <p:tavLst>
                                        <p:tav tm="0">
                                          <p:val>
                                            <p:fltVal val="0"/>
                                          </p:val>
                                        </p:tav>
                                        <p:tav tm="100000">
                                          <p:val>
                                            <p:strVal val="#ppt_h"/>
                                          </p:val>
                                        </p:tav>
                                      </p:tavLst>
                                    </p:anim>
                                    <p:animEffect transition="in" filter="fade">
                                      <p:cBhvr>
                                        <p:cTn id="23" dur="750"/>
                                        <p:tgtEl>
                                          <p:spTgt spid="10"/>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childTnLst>
                          </p:cTn>
                        </p:par>
                        <p:par>
                          <p:cTn id="30" fill="hold">
                            <p:stCondLst>
                              <p:cond delay="425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750" fill="hold"/>
                                        <p:tgtEl>
                                          <p:spTgt spid="12"/>
                                        </p:tgtEl>
                                        <p:attrNameLst>
                                          <p:attrName>ppt_w</p:attrName>
                                        </p:attrNameLst>
                                      </p:cBhvr>
                                      <p:tavLst>
                                        <p:tav tm="0">
                                          <p:val>
                                            <p:fltVal val="0"/>
                                          </p:val>
                                        </p:tav>
                                        <p:tav tm="100000">
                                          <p:val>
                                            <p:strVal val="#ppt_w"/>
                                          </p:val>
                                        </p:tav>
                                      </p:tavLst>
                                    </p:anim>
                                    <p:anim calcmode="lin" valueType="num">
                                      <p:cBhvr>
                                        <p:cTn id="34" dur="750" fill="hold"/>
                                        <p:tgtEl>
                                          <p:spTgt spid="12"/>
                                        </p:tgtEl>
                                        <p:attrNameLst>
                                          <p:attrName>ppt_h</p:attrName>
                                        </p:attrNameLst>
                                      </p:cBhvr>
                                      <p:tavLst>
                                        <p:tav tm="0">
                                          <p:val>
                                            <p:fltVal val="0"/>
                                          </p:val>
                                        </p:tav>
                                        <p:tav tm="100000">
                                          <p:val>
                                            <p:strVal val="#ppt_h"/>
                                          </p:val>
                                        </p:tav>
                                      </p:tavLst>
                                    </p:anim>
                                    <p:animEffect transition="in" filter="fade">
                                      <p:cBhvr>
                                        <p:cTn id="3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стародавні часи до виникнення мови люди передавали повідомлення одне одному за допомогою </a:t>
            </a:r>
            <a:r>
              <a:rPr lang="uk-UA" sz="2800" b="1" i="1" kern="0" dirty="0">
                <a:solidFill>
                  <a:srgbClr val="FFFF00"/>
                </a:solidFill>
              </a:rPr>
              <a:t>міміки та жестів</a:t>
            </a:r>
            <a:r>
              <a:rPr lang="uk-UA" sz="2800" b="1" i="1" kern="0" dirty="0">
                <a:solidFill>
                  <a:srgbClr val="FFFFFF"/>
                </a:solidFill>
              </a:rPr>
              <a:t>. Цей спосіб подання повідомлень зберігся і до наших днів. Міліціонер-регулювальник на перехресті спеціальними жестами подає повідомлення пішоходам і водіям. </a:t>
            </a:r>
          </a:p>
        </p:txBody>
      </p:sp>
      <p:pic>
        <p:nvPicPr>
          <p:cNvPr id="9" name="Picture 2" descr="http://kupava.veselun.info/wp-content/uploads/2011/03/sygnal-reguluvalnyk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380" y="4006798"/>
            <a:ext cx="402494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oratorprofi.ru/wp-content/uploads/2012/08/Zhesty-orato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614" y="3976761"/>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kak-bog.ru/sites/default/files/mimika_i_zhesty_zhenshchin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5355" y="4006798"/>
            <a:ext cx="2416795" cy="24167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008" y="3947806"/>
            <a:ext cx="3152380"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 допомогою жестів спілкуються люди з вадами слуху.</a:t>
            </a:r>
          </a:p>
        </p:txBody>
      </p:sp>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958994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5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
                                        </p:tgtEl>
                                        <p:attrNameLst>
                                          <p:attrName>ppt_x</p:attrName>
                                          <p:attrName>ppt_y</p:attrName>
                                        </p:attrNameLst>
                                      </p:cBhvr>
                                    </p:animMotion>
                                    <p:animEffect transition="in" filter="fade">
                                      <p:cBhvr>
                                        <p:cTn id="17" dur="1000"/>
                                        <p:tgtEl>
                                          <p:spTgt spid="9"/>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par>
                          <p:cTn id="24" fill="hold">
                            <p:stCondLst>
                              <p:cond delay="4000"/>
                            </p:stCondLst>
                            <p:childTnLst>
                              <p:par>
                                <p:cTn id="25" presetID="5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Scale>
                                      <p:cBhvr>
                                        <p:cTn id="2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
                                        </p:tgtEl>
                                        <p:attrNameLst>
                                          <p:attrName>ppt_x</p:attrName>
                                          <p:attrName>ppt_y</p:attrName>
                                        </p:attrNameLst>
                                      </p:cBhvr>
                                    </p:animMotion>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Одним з найпоширеніших у давнину і в наш час є </a:t>
            </a:r>
            <a:r>
              <a:rPr lang="uk-UA" sz="2800" b="1" i="1" kern="0" dirty="0">
                <a:solidFill>
                  <a:srgbClr val="FFFF00"/>
                </a:solidFill>
              </a:rPr>
              <a:t>звуковий спосіб</a:t>
            </a:r>
            <a:r>
              <a:rPr lang="uk-UA" sz="2800" b="1" i="1" kern="0" dirty="0">
                <a:solidFill>
                  <a:srgbClr val="FFFFFF"/>
                </a:solidFill>
              </a:rPr>
              <a:t>. Дзвінок у школі повідомляє про початок або закінчення уроку. Вчитель на </a:t>
            </a:r>
            <a:r>
              <a:rPr lang="uk-UA" sz="2800" b="1" i="1" kern="0" dirty="0" err="1">
                <a:solidFill>
                  <a:srgbClr val="FFFFFF"/>
                </a:solidFill>
              </a:rPr>
              <a:t>уроці</a:t>
            </a:r>
            <a:r>
              <a:rPr lang="uk-UA" sz="2800" b="1" i="1" kern="0" dirty="0">
                <a:solidFill>
                  <a:srgbClr val="FFFFFF"/>
                </a:solidFill>
              </a:rPr>
              <a:t>, мама, яка читає дитині казку, однокласник, що розповідає, як він провів літо, — всі вони подають повідомлення </a:t>
            </a:r>
            <a:r>
              <a:rPr lang="uk-UA" sz="2800" b="1" i="1" kern="0" dirty="0">
                <a:solidFill>
                  <a:srgbClr val="FFFF00"/>
                </a:solidFill>
              </a:rPr>
              <a:t>звуковим способом</a:t>
            </a:r>
            <a:r>
              <a:rPr lang="uk-UA" sz="2800" b="1" i="1" kern="0" dirty="0">
                <a:solidFill>
                  <a:srgbClr val="FFFFFF"/>
                </a:solidFill>
              </a:rPr>
              <a:t>.</a:t>
            </a:r>
          </a:p>
        </p:txBody>
      </p:sp>
      <p:pic>
        <p:nvPicPr>
          <p:cNvPr id="9" name="Picture 4" descr="http://u.jimdo.com/www54/o/s006d1b173da89be5/img/iac1451165f1854aa/1333365770/std/im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3962" y="4197369"/>
            <a:ext cx="2186056" cy="169419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rotWithShape="1">
          <a:blip r:embed="rId4" cstate="email">
            <a:extLst>
              <a:ext uri="{28A0092B-C50C-407E-A947-70E740481C1C}">
                <a14:useLocalDpi xmlns:a14="http://schemas.microsoft.com/office/drawing/2010/main"/>
              </a:ext>
            </a:extLst>
          </a:blip>
          <a:srcRect l="477" t="391" r="-477" b="22510"/>
          <a:stretch/>
        </p:blipFill>
        <p:spPr>
          <a:xfrm>
            <a:off x="8761486" y="3964537"/>
            <a:ext cx="2825956" cy="2838795"/>
          </a:xfrm>
          <a:prstGeom prst="rect">
            <a:avLst/>
          </a:prstGeom>
        </p:spPr>
      </p:pic>
      <p:pic>
        <p:nvPicPr>
          <p:cNvPr id="11" name="Picture 6" descr="http://domikmod.by/uploads/posts/2012-09/1347046953_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741" y="3937202"/>
            <a:ext cx="3409087" cy="2893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28" y="4197369"/>
            <a:ext cx="1959277" cy="195927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408669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Повідомлення часто подаються </a:t>
            </a:r>
            <a:r>
              <a:rPr lang="uk-UA" sz="2800" b="1" i="1" kern="0" dirty="0">
                <a:solidFill>
                  <a:srgbClr val="FFFF00"/>
                </a:solidFill>
              </a:rPr>
              <a:t>комбінованим способом</a:t>
            </a:r>
            <a:r>
              <a:rPr lang="uk-UA" sz="2800" b="1" i="1" kern="0" dirty="0">
                <a:solidFill>
                  <a:srgbClr val="FFFFFF"/>
                </a:solidFill>
              </a:rPr>
              <a:t>. Диктор на телебаченні не тільки голосом повідомляє новину, а й демонструє відповідний відео-сюжет. Учитель на </a:t>
            </a:r>
            <a:r>
              <a:rPr lang="uk-UA" sz="2800" b="1" i="1" kern="0" dirty="0" err="1">
                <a:solidFill>
                  <a:srgbClr val="FFFFFF"/>
                </a:solidFill>
              </a:rPr>
              <a:t>уроці</a:t>
            </a:r>
            <a:r>
              <a:rPr lang="uk-UA" sz="2800" b="1" i="1" kern="0" dirty="0">
                <a:solidFill>
                  <a:srgbClr val="FFFFFF"/>
                </a:solidFill>
              </a:rPr>
              <a:t> не лише пояснює новий матеріал, а й демонструє малюнки, карти, плакати тощо. </a:t>
            </a:r>
          </a:p>
        </p:txBody>
      </p:sp>
      <p:pic>
        <p:nvPicPr>
          <p:cNvPr id="9" name="Picture 2" descr="http://studprofkom.kpi.ua/data/image/news/2011/9/tsn_k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538329"/>
            <a:ext cx="3526952" cy="2892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samsung.com/pl/business-images/product/large-format-display-solutions/2012/MagicInfo-VideoWall/features/MagicInfo-VideoWall-1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375" y="3523582"/>
            <a:ext cx="3752542" cy="2859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Результат пошуку зображень за запитом &quot;teache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333" y="3538328"/>
            <a:ext cx="4223818" cy="301394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767256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Scale>
                                      <p:cBhvr>
                                        <p:cTn id="23"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26"/>
                                        </p:tgtEl>
                                        <p:attrNameLst>
                                          <p:attrName>ppt_x</p:attrName>
                                          <p:attrName>ppt_y</p:attrName>
                                        </p:attrNameLst>
                                      </p:cBhvr>
                                    </p:animMotion>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3100" dirty="0"/>
              <a:t>Види інформації за способом подання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graphicFrame>
        <p:nvGraphicFramePr>
          <p:cNvPr id="17" name="Схема 16"/>
          <p:cNvGraphicFramePr/>
          <p:nvPr>
            <p:extLst/>
          </p:nvPr>
        </p:nvGraphicFramePr>
        <p:xfrm>
          <a:off x="3096880" y="1124744"/>
          <a:ext cx="896448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4" descr="edit, red, soda, tex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733" y="2132856"/>
            <a:ext cx="1030787" cy="1030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book, bookmark, bookstore, brochure, cover, diary, dictionary, document, education, encyclopedia, information, learn, library, literature, magazine, notebook, open, page, paper, print, publication, read, school, science, training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3224" y="2204864"/>
            <a:ext cx="1075184" cy="10751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www.dubna.ru/i/77/678_jezl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5632" y="2723599"/>
            <a:ext cx="1145383" cy="11453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green, light, lights, red, road, traffic, yellow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33246" y="263691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softhelp.org.ua/wp-content/uploads/2014/01/pi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23772" y="2529359"/>
            <a:ext cx="1705356" cy="13316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5912" y="440583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graphic, image, photo, picture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21616" y="4365104"/>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008" y="1196763"/>
            <a:ext cx="2993439"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2400" b="1" i="1" kern="0" dirty="0">
                <a:solidFill>
                  <a:srgbClr val="FFFFFF"/>
                </a:solidFill>
              </a:rPr>
              <a:t>Ту саму інформацію можна отримати або передати за допомогою різних повідомлень. Залежно від  </a:t>
            </a:r>
            <a:r>
              <a:rPr lang="uk-UA" sz="2400" b="1" i="1" kern="0" dirty="0">
                <a:solidFill>
                  <a:srgbClr val="FFFF00"/>
                </a:solidFill>
              </a:rPr>
              <a:t>способу подання </a:t>
            </a:r>
            <a:r>
              <a:rPr lang="uk-UA" sz="2400" b="1" i="1" kern="0" dirty="0">
                <a:solidFill>
                  <a:srgbClr val="FFFFFF"/>
                </a:solidFill>
              </a:rPr>
              <a:t>повідомлення поділяються на такі типи:</a:t>
            </a:r>
          </a:p>
        </p:txBody>
      </p:sp>
      <p:sp>
        <p:nvSpPr>
          <p:cNvPr id="1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709867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graphicEl>
                                              <a:dgm id="{F4D57F70-9770-4EC9-8E5C-2FCEF6BA5369}"/>
                                            </p:graphicEl>
                                          </p:spTgt>
                                        </p:tgtEl>
                                        <p:attrNameLst>
                                          <p:attrName>style.visibility</p:attrName>
                                        </p:attrNameLst>
                                      </p:cBhvr>
                                      <p:to>
                                        <p:strVal val="visible"/>
                                      </p:to>
                                    </p:set>
                                    <p:animEffect transition="in" filter="wipe(left)">
                                      <p:cBhvr>
                                        <p:cTn id="11" dur="1000"/>
                                        <p:tgtEl>
                                          <p:spTgt spid="17">
                                            <p:graphicEl>
                                              <a:dgm id="{F4D57F70-9770-4EC9-8E5C-2FCEF6BA5369}"/>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7">
                                            <p:graphicEl>
                                              <a:dgm id="{1683853C-F00E-41F6-949B-350845CC2AE5}"/>
                                            </p:graphicEl>
                                          </p:spTgt>
                                        </p:tgtEl>
                                        <p:attrNameLst>
                                          <p:attrName>style.visibility</p:attrName>
                                        </p:attrNameLst>
                                      </p:cBhvr>
                                      <p:to>
                                        <p:strVal val="visible"/>
                                      </p:to>
                                    </p:set>
                                    <p:animEffect transition="in" filter="wipe(down)">
                                      <p:cBhvr>
                                        <p:cTn id="15" dur="1000"/>
                                        <p:tgtEl>
                                          <p:spTgt spid="17">
                                            <p:graphicEl>
                                              <a:dgm id="{1683853C-F00E-41F6-949B-350845CC2AE5}"/>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
                                            <p:graphicEl>
                                              <a:dgm id="{A4E3CFA1-F056-45C0-A366-AE923C64E2CF}"/>
                                            </p:graphicEl>
                                          </p:spTgt>
                                        </p:tgtEl>
                                        <p:attrNameLst>
                                          <p:attrName>style.visibility</p:attrName>
                                        </p:attrNameLst>
                                      </p:cBhvr>
                                      <p:to>
                                        <p:strVal val="visible"/>
                                      </p:to>
                                    </p:set>
                                    <p:animEffect transition="in" filter="wipe(left)">
                                      <p:cBhvr>
                                        <p:cTn id="19" dur="1000"/>
                                        <p:tgtEl>
                                          <p:spTgt spid="17">
                                            <p:graphicEl>
                                              <a:dgm id="{A4E3CFA1-F056-45C0-A366-AE923C64E2CF}"/>
                                            </p:graphicEl>
                                          </p:spTgt>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par>
                          <p:cTn id="26" fill="hold">
                            <p:stCondLst>
                              <p:cond delay="47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750" fill="hold"/>
                                        <p:tgtEl>
                                          <p:spTgt spid="18"/>
                                        </p:tgtEl>
                                        <p:attrNameLst>
                                          <p:attrName>ppt_w</p:attrName>
                                        </p:attrNameLst>
                                      </p:cBhvr>
                                      <p:tavLst>
                                        <p:tav tm="0">
                                          <p:val>
                                            <p:fltVal val="0"/>
                                          </p:val>
                                        </p:tav>
                                        <p:tav tm="100000">
                                          <p:val>
                                            <p:strVal val="#ppt_w"/>
                                          </p:val>
                                        </p:tav>
                                      </p:tavLst>
                                    </p:anim>
                                    <p:anim calcmode="lin" valueType="num">
                                      <p:cBhvr>
                                        <p:cTn id="30" dur="750" fill="hold"/>
                                        <p:tgtEl>
                                          <p:spTgt spid="18"/>
                                        </p:tgtEl>
                                        <p:attrNameLst>
                                          <p:attrName>ppt_h</p:attrName>
                                        </p:attrNameLst>
                                      </p:cBhvr>
                                      <p:tavLst>
                                        <p:tav tm="0">
                                          <p:val>
                                            <p:fltVal val="0"/>
                                          </p:val>
                                        </p:tav>
                                        <p:tav tm="100000">
                                          <p:val>
                                            <p:strVal val="#ppt_h"/>
                                          </p:val>
                                        </p:tav>
                                      </p:tavLst>
                                    </p:anim>
                                    <p:animEffect transition="in" filter="fade">
                                      <p:cBhvr>
                                        <p:cTn id="31" dur="750"/>
                                        <p:tgtEl>
                                          <p:spTgt spid="18"/>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7">
                                            <p:graphicEl>
                                              <a:dgm id="{A6D4BAA2-58EA-4ECF-AFC1-4C76F5A2EC39}"/>
                                            </p:graphicEl>
                                          </p:spTgt>
                                        </p:tgtEl>
                                        <p:attrNameLst>
                                          <p:attrName>style.visibility</p:attrName>
                                        </p:attrNameLst>
                                      </p:cBhvr>
                                      <p:to>
                                        <p:strVal val="visible"/>
                                      </p:to>
                                    </p:set>
                                    <p:animEffect transition="in" filter="wipe(left)">
                                      <p:cBhvr>
                                        <p:cTn id="35" dur="1000"/>
                                        <p:tgtEl>
                                          <p:spTgt spid="17">
                                            <p:graphicEl>
                                              <a:dgm id="{A6D4BAA2-58EA-4ECF-AFC1-4C76F5A2EC39}"/>
                                            </p:graphicEl>
                                          </p:spTgt>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17">
                                            <p:graphicEl>
                                              <a:dgm id="{AA0E67C8-F5DB-42FD-B5C8-9D76D28A1FB7}"/>
                                            </p:graphicEl>
                                          </p:spTgt>
                                        </p:tgtEl>
                                        <p:attrNameLst>
                                          <p:attrName>style.visibility</p:attrName>
                                        </p:attrNameLst>
                                      </p:cBhvr>
                                      <p:to>
                                        <p:strVal val="visible"/>
                                      </p:to>
                                    </p:set>
                                    <p:animEffect transition="in" filter="wipe(left)">
                                      <p:cBhvr>
                                        <p:cTn id="39" dur="1000"/>
                                        <p:tgtEl>
                                          <p:spTgt spid="17">
                                            <p:graphicEl>
                                              <a:dgm id="{AA0E67C8-F5DB-42FD-B5C8-9D76D28A1FB7}"/>
                                            </p:graphicEl>
                                          </p:spTgt>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childTnLst>
                          </p:cTn>
                        </p:par>
                        <p:par>
                          <p:cTn id="46" fill="hold">
                            <p:stCondLst>
                              <p:cond delay="8250"/>
                            </p:stCondLst>
                            <p:childTnLst>
                              <p:par>
                                <p:cTn id="47" presetID="53" presetClass="entr" presetSubtype="16"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750" fill="hold"/>
                                        <p:tgtEl>
                                          <p:spTgt spid="21"/>
                                        </p:tgtEl>
                                        <p:attrNameLst>
                                          <p:attrName>ppt_w</p:attrName>
                                        </p:attrNameLst>
                                      </p:cBhvr>
                                      <p:tavLst>
                                        <p:tav tm="0">
                                          <p:val>
                                            <p:fltVal val="0"/>
                                          </p:val>
                                        </p:tav>
                                        <p:tav tm="100000">
                                          <p:val>
                                            <p:strVal val="#ppt_w"/>
                                          </p:val>
                                        </p:tav>
                                      </p:tavLst>
                                    </p:anim>
                                    <p:anim calcmode="lin" valueType="num">
                                      <p:cBhvr>
                                        <p:cTn id="50" dur="750" fill="hold"/>
                                        <p:tgtEl>
                                          <p:spTgt spid="21"/>
                                        </p:tgtEl>
                                        <p:attrNameLst>
                                          <p:attrName>ppt_h</p:attrName>
                                        </p:attrNameLst>
                                      </p:cBhvr>
                                      <p:tavLst>
                                        <p:tav tm="0">
                                          <p:val>
                                            <p:fltVal val="0"/>
                                          </p:val>
                                        </p:tav>
                                        <p:tav tm="100000">
                                          <p:val>
                                            <p:strVal val="#ppt_h"/>
                                          </p:val>
                                        </p:tav>
                                      </p:tavLst>
                                    </p:anim>
                                    <p:animEffect transition="in" filter="fade">
                                      <p:cBhvr>
                                        <p:cTn id="51" dur="750"/>
                                        <p:tgtEl>
                                          <p:spTgt spid="21"/>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17">
                                            <p:graphicEl>
                                              <a:dgm id="{EB35A690-3215-4A32-AB20-D4C6D0FCFD05}"/>
                                            </p:graphicEl>
                                          </p:spTgt>
                                        </p:tgtEl>
                                        <p:attrNameLst>
                                          <p:attrName>style.visibility</p:attrName>
                                        </p:attrNameLst>
                                      </p:cBhvr>
                                      <p:to>
                                        <p:strVal val="visible"/>
                                      </p:to>
                                    </p:set>
                                    <p:animEffect transition="in" filter="wipe(left)">
                                      <p:cBhvr>
                                        <p:cTn id="55" dur="1000"/>
                                        <p:tgtEl>
                                          <p:spTgt spid="17">
                                            <p:graphicEl>
                                              <a:dgm id="{EB35A690-3215-4A32-AB20-D4C6D0FCFD05}"/>
                                            </p:graphicEl>
                                          </p:spTgt>
                                        </p:tgtEl>
                                      </p:cBhvr>
                                    </p:animEffect>
                                  </p:childTnLst>
                                </p:cTn>
                              </p:par>
                            </p:childTnLst>
                          </p:cTn>
                        </p:par>
                        <p:par>
                          <p:cTn id="56" fill="hold">
                            <p:stCondLst>
                              <p:cond delay="10000"/>
                            </p:stCondLst>
                            <p:childTnLst>
                              <p:par>
                                <p:cTn id="57" presetID="22" presetClass="entr" presetSubtype="8" fill="hold" grpId="0" nodeType="afterEffect">
                                  <p:stCondLst>
                                    <p:cond delay="0"/>
                                  </p:stCondLst>
                                  <p:childTnLst>
                                    <p:set>
                                      <p:cBhvr>
                                        <p:cTn id="58" dur="1" fill="hold">
                                          <p:stCondLst>
                                            <p:cond delay="0"/>
                                          </p:stCondLst>
                                        </p:cTn>
                                        <p:tgtEl>
                                          <p:spTgt spid="17">
                                            <p:graphicEl>
                                              <a:dgm id="{52E02308-2299-4F9E-BBD3-E1E7B5AEBC4A}"/>
                                            </p:graphicEl>
                                          </p:spTgt>
                                        </p:tgtEl>
                                        <p:attrNameLst>
                                          <p:attrName>style.visibility</p:attrName>
                                        </p:attrNameLst>
                                      </p:cBhvr>
                                      <p:to>
                                        <p:strVal val="visible"/>
                                      </p:to>
                                    </p:set>
                                    <p:animEffect transition="in" filter="wipe(left)">
                                      <p:cBhvr>
                                        <p:cTn id="59" dur="1000"/>
                                        <p:tgtEl>
                                          <p:spTgt spid="17">
                                            <p:graphicEl>
                                              <a:dgm id="{52E02308-2299-4F9E-BBD3-E1E7B5AEBC4A}"/>
                                            </p:graphicEl>
                                          </p:spTgt>
                                        </p:tgtEl>
                                      </p:cBhvr>
                                    </p:animEffect>
                                  </p:childTnLst>
                                </p:cTn>
                              </p:par>
                            </p:childTnLst>
                          </p:cTn>
                        </p:par>
                        <p:par>
                          <p:cTn id="60" fill="hold">
                            <p:stCondLst>
                              <p:cond delay="11000"/>
                            </p:stCondLst>
                            <p:childTnLst>
                              <p:par>
                                <p:cTn id="61" presetID="53" presetClass="entr" presetSubtype="16"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childTnLst>
                          </p:cTn>
                        </p:par>
                        <p:par>
                          <p:cTn id="66" fill="hold">
                            <p:stCondLst>
                              <p:cond delay="11750"/>
                            </p:stCondLst>
                            <p:childTnLst>
                              <p:par>
                                <p:cTn id="67" presetID="22" presetClass="entr" presetSubtype="2" fill="hold" grpId="0" nodeType="afterEffect">
                                  <p:stCondLst>
                                    <p:cond delay="0"/>
                                  </p:stCondLst>
                                  <p:childTnLst>
                                    <p:set>
                                      <p:cBhvr>
                                        <p:cTn id="68" dur="1" fill="hold">
                                          <p:stCondLst>
                                            <p:cond delay="0"/>
                                          </p:stCondLst>
                                        </p:cTn>
                                        <p:tgtEl>
                                          <p:spTgt spid="17">
                                            <p:graphicEl>
                                              <a:dgm id="{A77E2EC3-D7FD-4F64-8463-E2257BCE236A}"/>
                                            </p:graphicEl>
                                          </p:spTgt>
                                        </p:tgtEl>
                                        <p:attrNameLst>
                                          <p:attrName>style.visibility</p:attrName>
                                        </p:attrNameLst>
                                      </p:cBhvr>
                                      <p:to>
                                        <p:strVal val="visible"/>
                                      </p:to>
                                    </p:set>
                                    <p:animEffect transition="in" filter="wipe(right)">
                                      <p:cBhvr>
                                        <p:cTn id="69" dur="1000"/>
                                        <p:tgtEl>
                                          <p:spTgt spid="17">
                                            <p:graphicEl>
                                              <a:dgm id="{A77E2EC3-D7FD-4F64-8463-E2257BCE236A}"/>
                                            </p:graphicEl>
                                          </p:spTgt>
                                        </p:tgtEl>
                                      </p:cBhvr>
                                    </p:animEffect>
                                  </p:childTnLst>
                                </p:cTn>
                              </p:par>
                            </p:childTnLst>
                          </p:cTn>
                        </p:par>
                        <p:par>
                          <p:cTn id="70" fill="hold">
                            <p:stCondLst>
                              <p:cond delay="12750"/>
                            </p:stCondLst>
                            <p:childTnLst>
                              <p:par>
                                <p:cTn id="71" presetID="22" presetClass="entr" presetSubtype="8" fill="hold" grpId="0" nodeType="afterEffect">
                                  <p:stCondLst>
                                    <p:cond delay="0"/>
                                  </p:stCondLst>
                                  <p:childTnLst>
                                    <p:set>
                                      <p:cBhvr>
                                        <p:cTn id="72" dur="1" fill="hold">
                                          <p:stCondLst>
                                            <p:cond delay="0"/>
                                          </p:stCondLst>
                                        </p:cTn>
                                        <p:tgtEl>
                                          <p:spTgt spid="17">
                                            <p:graphicEl>
                                              <a:dgm id="{07C901CB-C27A-475B-B186-BEBEA4F0EE7F}"/>
                                            </p:graphicEl>
                                          </p:spTgt>
                                        </p:tgtEl>
                                        <p:attrNameLst>
                                          <p:attrName>style.visibility</p:attrName>
                                        </p:attrNameLst>
                                      </p:cBhvr>
                                      <p:to>
                                        <p:strVal val="visible"/>
                                      </p:to>
                                    </p:set>
                                    <p:animEffect transition="in" filter="wipe(left)">
                                      <p:cBhvr>
                                        <p:cTn id="73" dur="1000"/>
                                        <p:tgtEl>
                                          <p:spTgt spid="17">
                                            <p:graphicEl>
                                              <a:dgm id="{07C901CB-C27A-475B-B186-BEBEA4F0EE7F}"/>
                                            </p:graphicEl>
                                          </p:spTgt>
                                        </p:tgtEl>
                                      </p:cBhvr>
                                    </p:animEffect>
                                  </p:childTnLst>
                                </p:cTn>
                              </p:par>
                            </p:childTnLst>
                          </p:cTn>
                        </p:par>
                        <p:par>
                          <p:cTn id="74" fill="hold">
                            <p:stCondLst>
                              <p:cond delay="13750"/>
                            </p:stCondLst>
                            <p:childTnLst>
                              <p:par>
                                <p:cTn id="75" presetID="53" presetClass="entr" presetSubtype="16"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750" fill="hold"/>
                                        <p:tgtEl>
                                          <p:spTgt spid="23"/>
                                        </p:tgtEl>
                                        <p:attrNameLst>
                                          <p:attrName>ppt_w</p:attrName>
                                        </p:attrNameLst>
                                      </p:cBhvr>
                                      <p:tavLst>
                                        <p:tav tm="0">
                                          <p:val>
                                            <p:fltVal val="0"/>
                                          </p:val>
                                        </p:tav>
                                        <p:tav tm="100000">
                                          <p:val>
                                            <p:strVal val="#ppt_w"/>
                                          </p:val>
                                        </p:tav>
                                      </p:tavLst>
                                    </p:anim>
                                    <p:anim calcmode="lin" valueType="num">
                                      <p:cBhvr>
                                        <p:cTn id="78" dur="750" fill="hold"/>
                                        <p:tgtEl>
                                          <p:spTgt spid="23"/>
                                        </p:tgtEl>
                                        <p:attrNameLst>
                                          <p:attrName>ppt_h</p:attrName>
                                        </p:attrNameLst>
                                      </p:cBhvr>
                                      <p:tavLst>
                                        <p:tav tm="0">
                                          <p:val>
                                            <p:fltVal val="0"/>
                                          </p:val>
                                        </p:tav>
                                        <p:tav tm="100000">
                                          <p:val>
                                            <p:strVal val="#ppt_h"/>
                                          </p:val>
                                        </p:tav>
                                      </p:tavLst>
                                    </p:anim>
                                    <p:animEffect transition="in" filter="fade">
                                      <p:cBhvr>
                                        <p:cTn id="79" dur="750"/>
                                        <p:tgtEl>
                                          <p:spTgt spid="23"/>
                                        </p:tgtEl>
                                      </p:cBhvr>
                                    </p:animEffect>
                                  </p:childTnLst>
                                </p:cTn>
                              </p:par>
                            </p:childTnLst>
                          </p:cTn>
                        </p:par>
                        <p:par>
                          <p:cTn id="80" fill="hold">
                            <p:stCondLst>
                              <p:cond delay="14500"/>
                            </p:stCondLst>
                            <p:childTnLst>
                              <p:par>
                                <p:cTn id="81" presetID="22" presetClass="entr" presetSubtype="2" fill="hold" grpId="0" nodeType="afterEffect">
                                  <p:stCondLst>
                                    <p:cond delay="0"/>
                                  </p:stCondLst>
                                  <p:childTnLst>
                                    <p:set>
                                      <p:cBhvr>
                                        <p:cTn id="82" dur="1" fill="hold">
                                          <p:stCondLst>
                                            <p:cond delay="0"/>
                                          </p:stCondLst>
                                        </p:cTn>
                                        <p:tgtEl>
                                          <p:spTgt spid="17">
                                            <p:graphicEl>
                                              <a:dgm id="{DADBA0F8-713F-42BD-82FC-CA8E9B16CC43}"/>
                                            </p:graphicEl>
                                          </p:spTgt>
                                        </p:tgtEl>
                                        <p:attrNameLst>
                                          <p:attrName>style.visibility</p:attrName>
                                        </p:attrNameLst>
                                      </p:cBhvr>
                                      <p:to>
                                        <p:strVal val="visible"/>
                                      </p:to>
                                    </p:set>
                                    <p:animEffect transition="in" filter="wipe(right)">
                                      <p:cBhvr>
                                        <p:cTn id="83" dur="1000"/>
                                        <p:tgtEl>
                                          <p:spTgt spid="17">
                                            <p:graphicEl>
                                              <a:dgm id="{DADBA0F8-713F-42BD-82FC-CA8E9B16CC43}"/>
                                            </p:graphicEl>
                                          </p:spTgt>
                                        </p:tgtEl>
                                      </p:cBhvr>
                                    </p:animEffect>
                                  </p:childTnLst>
                                </p:cTn>
                              </p:par>
                            </p:childTnLst>
                          </p:cTn>
                        </p:par>
                        <p:par>
                          <p:cTn id="84" fill="hold">
                            <p:stCondLst>
                              <p:cond delay="15500"/>
                            </p:stCondLst>
                            <p:childTnLst>
                              <p:par>
                                <p:cTn id="85" presetID="22" presetClass="entr" presetSubtype="8" fill="hold" grpId="0" nodeType="afterEffect">
                                  <p:stCondLst>
                                    <p:cond delay="0"/>
                                  </p:stCondLst>
                                  <p:childTnLst>
                                    <p:set>
                                      <p:cBhvr>
                                        <p:cTn id="86" dur="1" fill="hold">
                                          <p:stCondLst>
                                            <p:cond delay="0"/>
                                          </p:stCondLst>
                                        </p:cTn>
                                        <p:tgtEl>
                                          <p:spTgt spid="17">
                                            <p:graphicEl>
                                              <a:dgm id="{AAF98D70-DC54-4231-901C-A51A509A81DF}"/>
                                            </p:graphicEl>
                                          </p:spTgt>
                                        </p:tgtEl>
                                        <p:attrNameLst>
                                          <p:attrName>style.visibility</p:attrName>
                                        </p:attrNameLst>
                                      </p:cBhvr>
                                      <p:to>
                                        <p:strVal val="visible"/>
                                      </p:to>
                                    </p:set>
                                    <p:animEffect transition="in" filter="wipe(left)">
                                      <p:cBhvr>
                                        <p:cTn id="87" dur="1000"/>
                                        <p:tgtEl>
                                          <p:spTgt spid="17">
                                            <p:graphicEl>
                                              <a:dgm id="{AAF98D70-DC54-4231-901C-A51A509A81DF}"/>
                                            </p:graphicEl>
                                          </p:spTgt>
                                        </p:tgtEl>
                                      </p:cBhvr>
                                    </p:animEffect>
                                  </p:childTnLst>
                                </p:cTn>
                              </p:par>
                            </p:childTnLst>
                          </p:cTn>
                        </p:par>
                        <p:par>
                          <p:cTn id="88" fill="hold">
                            <p:stCondLst>
                              <p:cond delay="16500"/>
                            </p:stCondLst>
                            <p:childTnLst>
                              <p:par>
                                <p:cTn id="89" presetID="53" presetClass="entr" presetSubtype="16"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750" fill="hold"/>
                                        <p:tgtEl>
                                          <p:spTgt spid="22"/>
                                        </p:tgtEl>
                                        <p:attrNameLst>
                                          <p:attrName>ppt_w</p:attrName>
                                        </p:attrNameLst>
                                      </p:cBhvr>
                                      <p:tavLst>
                                        <p:tav tm="0">
                                          <p:val>
                                            <p:fltVal val="0"/>
                                          </p:val>
                                        </p:tav>
                                        <p:tav tm="100000">
                                          <p:val>
                                            <p:strVal val="#ppt_w"/>
                                          </p:val>
                                        </p:tav>
                                      </p:tavLst>
                                    </p:anim>
                                    <p:anim calcmode="lin" valueType="num">
                                      <p:cBhvr>
                                        <p:cTn id="92" dur="750" fill="hold"/>
                                        <p:tgtEl>
                                          <p:spTgt spid="22"/>
                                        </p:tgtEl>
                                        <p:attrNameLst>
                                          <p:attrName>ppt_h</p:attrName>
                                        </p:attrNameLst>
                                      </p:cBhvr>
                                      <p:tavLst>
                                        <p:tav tm="0">
                                          <p:val>
                                            <p:fltVal val="0"/>
                                          </p:val>
                                        </p:tav>
                                        <p:tav tm="100000">
                                          <p:val>
                                            <p:strVal val="#ppt_h"/>
                                          </p:val>
                                        </p:tav>
                                      </p:tavLst>
                                    </p:anim>
                                    <p:animEffect transition="in" filter="fade">
                                      <p:cBhvr>
                                        <p:cTn id="9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P spid="16"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73000</TotalTime>
  <Words>1120</Words>
  <Application>Microsoft Office PowerPoint</Application>
  <PresentationFormat>Широкий екран</PresentationFormat>
  <Paragraphs>147</Paragraphs>
  <Slides>27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27</vt:i4>
      </vt:variant>
    </vt:vector>
  </HeadingPairs>
  <TitlesOfParts>
    <vt:vector size="33" baseType="lpstr">
      <vt:lpstr>Arial</vt:lpstr>
      <vt:lpstr>Symbol</vt:lpstr>
      <vt:lpstr>Times New Roman</vt:lpstr>
      <vt:lpstr>Verdana</vt:lpstr>
      <vt:lpstr>Wingdings</vt:lpstr>
      <vt:lpstr>Тема Office</vt:lpstr>
      <vt:lpstr>Перетворення інформації</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Види інформації за способом подання</vt:lpstr>
      <vt:lpstr>Сприймання людиною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Цікавинки</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Працюємо за комп’ютером</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Мацаєнко Сергій</cp:lastModifiedBy>
  <cp:revision>907</cp:revision>
  <dcterms:created xsi:type="dcterms:W3CDTF">2016-06-06T19:48:43Z</dcterms:created>
  <dcterms:modified xsi:type="dcterms:W3CDTF">2016-10-27T08:39:16Z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1673367</vt:lpwstr>
  </property>
  <property fmtid="{D5CDD505-2E9C-101B-9397-08002B2CF9AE}" name="NXPowerLiteSettings" pid="3">
    <vt:lpwstr>C7000400038000</vt:lpwstr>
  </property>
  <property fmtid="{D5CDD505-2E9C-101B-9397-08002B2CF9AE}" name="NXPowerLiteVersion" pid="4">
    <vt:lpwstr>S9.0.1</vt:lpwstr>
  </property>
</Properties>
</file>