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19" r:id="rId3"/>
    <p:sldId id="1140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920" r:id="rId18"/>
    <p:sldId id="505" r:id="rId19"/>
    <p:sldId id="1133" r:id="rId20"/>
    <p:sldId id="364" r:id="rId21"/>
    <p:sldId id="858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рядки,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стовпці,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клітинки.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текст,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числа,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графічні об’єкти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однієї клітинки таблиці </a:t>
          </a:r>
          <a:r>
            <a:rPr lang="uk-UA" sz="2000" b="0" i="1" noProof="0" dirty="0"/>
            <a:t>- вибрати внутрішню область клітинки біля її лівої межі, коли вказівник набуває вигляду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одного рядка </a:t>
          </a:r>
          <a:r>
            <a:rPr lang="uk-UA" sz="2000" b="0" i="1" noProof="0" dirty="0"/>
            <a:t>- вибрати зовнішню область рядка таблиці біля його лівої межі, коли вказівник набуває вигляду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b="0" i="1" noProof="0" dirty="0">
              <a:solidFill>
                <a:srgbClr val="002060"/>
              </a:solidFill>
            </a:rPr>
            <a:t>Для виділення </a:t>
          </a:r>
          <a:r>
            <a:rPr lang="uk-UA" sz="2000" b="1" i="1" noProof="0" dirty="0">
              <a:solidFill>
                <a:srgbClr val="002060"/>
              </a:solidFill>
            </a:rPr>
            <a:t>одного стовпця </a:t>
          </a:r>
          <a:r>
            <a:rPr lang="uk-UA" sz="2000" b="0" i="1" noProof="0" dirty="0">
              <a:solidFill>
                <a:srgbClr val="002060"/>
              </a:solidFill>
            </a:rPr>
            <a:t>— вибрати зовнішню область стовпця таблиці біля його верхньої межі, коли вказівник набуває вигляду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всієї таблиці </a:t>
          </a:r>
          <a:r>
            <a:rPr lang="uk-UA" sz="2000" b="0" i="1" noProof="0" dirty="0"/>
            <a:t>— вибрати маркер        над лівим верхнім кутом таблиці, коли вказівник набуває вигляду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кількох суміжних об'єктів таблиці </a:t>
          </a:r>
          <a:r>
            <a:rPr lang="uk-UA" sz="2000" b="0" i="1" noProof="0" dirty="0"/>
            <a:t>- виділити область, у яку потрапляють потрібні об'єкти таблиці.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D20D9A4E-5865-440D-8521-58998110D16A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кількох не суміжних об'єктів таблиці </a:t>
          </a:r>
          <a:r>
            <a:rPr lang="uk-UA" sz="2000" b="0" i="1" noProof="0" dirty="0"/>
            <a:t>- виділити один об'єкт, потім, утримуючи натиснутою клавішу </a:t>
          </a:r>
          <a:r>
            <a:rPr lang="uk-UA" sz="2000" b="1" i="1" noProof="0" dirty="0" err="1"/>
            <a:t>Ctrl</a:t>
          </a:r>
          <a:r>
            <a:rPr lang="uk-UA" sz="2000" b="0" i="1" noProof="0" dirty="0"/>
            <a:t>, виділити решту потрібних об'єктів.</a:t>
          </a:r>
        </a:p>
      </dgm:t>
    </dgm:pt>
    <dgm:pt modelId="{1778C939-652C-4738-818B-578CA0B2774E}" type="parTrans" cxnId="{7EA9C361-D3D1-456A-9504-0E0A37612B4B}">
      <dgm:prSet/>
      <dgm:spPr/>
      <dgm:t>
        <a:bodyPr/>
        <a:lstStyle/>
        <a:p>
          <a:endParaRPr lang="uk-UA"/>
        </a:p>
      </dgm:t>
    </dgm:pt>
    <dgm:pt modelId="{BD971DE0-7D8D-4044-88A5-A1F0C4DB327C}" type="sibTrans" cxnId="{7EA9C361-D3D1-456A-9504-0E0A37612B4B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34549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6" custScaleY="134549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6" custScaleY="134549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6" custScaleY="134549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6" custScaleY="134549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25AE068-5F54-4C63-98E1-7C3C46E928BC}" type="pres">
      <dgm:prSet presAssocID="{D20D9A4E-5865-440D-8521-58998110D16A}" presName="text_6" presStyleLbl="node1" presStyleIdx="5" presStyleCnt="6" custScaleY="134549">
        <dgm:presLayoutVars>
          <dgm:bulletEnabled val="1"/>
        </dgm:presLayoutVars>
      </dgm:prSet>
      <dgm:spPr/>
    </dgm:pt>
    <dgm:pt modelId="{42BE04B5-AAA6-4DDA-8F9D-7E782CEBB42B}" type="pres">
      <dgm:prSet presAssocID="{D20D9A4E-5865-440D-8521-58998110D16A}" presName="accent_6" presStyleCnt="0"/>
      <dgm:spPr/>
    </dgm:pt>
    <dgm:pt modelId="{B4D63C86-E37E-45B3-BE1B-1FEE987648F5}" type="pres">
      <dgm:prSet presAssocID="{D20D9A4E-5865-440D-8521-58998110D16A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7EA9C361-D3D1-456A-9504-0E0A37612B4B}" srcId="{BD77BD33-EC30-46AC-BD24-401E734F8176}" destId="{D20D9A4E-5865-440D-8521-58998110D16A}" srcOrd="5" destOrd="0" parTransId="{1778C939-652C-4738-818B-578CA0B2774E}" sibTransId="{BD971DE0-7D8D-4044-88A5-A1F0C4DB327C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5E299E73-A5D8-406D-9832-8889EC615D9C}" type="presOf" srcId="{D20D9A4E-5865-440D-8521-58998110D16A}" destId="{825AE068-5F54-4C63-98E1-7C3C46E928BC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9ED4C27D-1F1D-4708-BD25-43F5B7F8B122}" type="presParOf" srcId="{0B7B7FCB-7340-4C8C-9CEC-44D83247E09F}" destId="{825AE068-5F54-4C63-98E1-7C3C46E928BC}" srcOrd="11" destOrd="0" presId="urn:microsoft.com/office/officeart/2008/layout/VerticalCurvedList"/>
    <dgm:cxn modelId="{C9239785-1FB0-4169-AC4A-DE97031379A0}" type="presParOf" srcId="{0B7B7FCB-7340-4C8C-9CEC-44D83247E09F}" destId="{42BE04B5-AAA6-4DDA-8F9D-7E782CEBB42B}" srcOrd="12" destOrd="0" presId="urn:microsoft.com/office/officeart/2008/layout/VerticalCurvedList"/>
    <dgm:cxn modelId="{D2C4D5FD-3542-4CFC-BFDB-02952F8E3F91}" type="presParOf" srcId="{42BE04B5-AAA6-4DDA-8F9D-7E782CEBB42B}" destId="{B4D63C86-E37E-45B3-BE1B-1FEE987648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078922" y="-474025"/>
          <a:ext cx="3672614" cy="3672614"/>
        </a:xfrm>
        <a:prstGeom prst="blockArc">
          <a:avLst>
            <a:gd name="adj1" fmla="val 18900000"/>
            <a:gd name="adj2" fmla="val 2700000"/>
            <a:gd name="adj3" fmla="val 58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1736" y="272456"/>
          <a:ext cx="3340541" cy="544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1" kern="1200" dirty="0"/>
            <a:t>рядки,</a:t>
          </a:r>
        </a:p>
      </dsp:txBody>
      <dsp:txXfrm>
        <a:off x="381736" y="272456"/>
        <a:ext cx="3340541" cy="544912"/>
      </dsp:txXfrm>
    </dsp:sp>
    <dsp:sp modelId="{27878C57-BBF6-4C22-88FA-1C3D4933722D}">
      <dsp:nvSpPr>
        <dsp:cNvPr id="0" name=""/>
        <dsp:cNvSpPr/>
      </dsp:nvSpPr>
      <dsp:spPr>
        <a:xfrm>
          <a:off x="41166" y="204342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579812" y="1089825"/>
          <a:ext cx="3142465" cy="54491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1" kern="1200" dirty="0"/>
            <a:t>стовпці,</a:t>
          </a:r>
        </a:p>
      </dsp:txBody>
      <dsp:txXfrm>
        <a:off x="579812" y="1089825"/>
        <a:ext cx="3142465" cy="544912"/>
      </dsp:txXfrm>
    </dsp:sp>
    <dsp:sp modelId="{E63EBB38-5984-4F74-98F1-254621592311}">
      <dsp:nvSpPr>
        <dsp:cNvPr id="0" name=""/>
        <dsp:cNvSpPr/>
      </dsp:nvSpPr>
      <dsp:spPr>
        <a:xfrm>
          <a:off x="239242" y="1021711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381736" y="1907194"/>
          <a:ext cx="3340541" cy="544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1" kern="1200" dirty="0">
              <a:solidFill>
                <a:srgbClr val="002060"/>
              </a:solidFill>
            </a:rPr>
            <a:t>клітинки.</a:t>
          </a:r>
        </a:p>
      </dsp:txBody>
      <dsp:txXfrm>
        <a:off x="381736" y="1907194"/>
        <a:ext cx="3340541" cy="544912"/>
      </dsp:txXfrm>
    </dsp:sp>
    <dsp:sp modelId="{D13D7DA6-9D1E-4150-A6AE-C6ABC36166D5}">
      <dsp:nvSpPr>
        <dsp:cNvPr id="0" name=""/>
        <dsp:cNvSpPr/>
      </dsp:nvSpPr>
      <dsp:spPr>
        <a:xfrm>
          <a:off x="41166" y="1839080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66515" y="-715381"/>
          <a:ext cx="5558560" cy="55585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73707" y="412779"/>
          <a:ext cx="6508654" cy="8255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0" i="1" kern="1200" dirty="0"/>
            <a:t>текст,</a:t>
          </a:r>
        </a:p>
      </dsp:txBody>
      <dsp:txXfrm>
        <a:off x="573707" y="412779"/>
        <a:ext cx="6508654" cy="825559"/>
      </dsp:txXfrm>
    </dsp:sp>
    <dsp:sp modelId="{27878C57-BBF6-4C22-88FA-1C3D4933722D}">
      <dsp:nvSpPr>
        <dsp:cNvPr id="0" name=""/>
        <dsp:cNvSpPr/>
      </dsp:nvSpPr>
      <dsp:spPr>
        <a:xfrm>
          <a:off x="57733" y="30958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73798" y="1651119"/>
          <a:ext cx="6208563" cy="82555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0" i="1" kern="1200" dirty="0"/>
            <a:t>числа,</a:t>
          </a:r>
        </a:p>
      </dsp:txBody>
      <dsp:txXfrm>
        <a:off x="873798" y="1651119"/>
        <a:ext cx="6208563" cy="825559"/>
      </dsp:txXfrm>
    </dsp:sp>
    <dsp:sp modelId="{E63EBB38-5984-4F74-98F1-254621592311}">
      <dsp:nvSpPr>
        <dsp:cNvPr id="0" name=""/>
        <dsp:cNvSpPr/>
      </dsp:nvSpPr>
      <dsp:spPr>
        <a:xfrm>
          <a:off x="357823" y="154792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73707" y="2889458"/>
          <a:ext cx="6508654" cy="825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0" i="1" kern="1200" dirty="0">
              <a:solidFill>
                <a:srgbClr val="002060"/>
              </a:solidFill>
            </a:rPr>
            <a:t>графічні об’єкти тощо.</a:t>
          </a:r>
        </a:p>
      </dsp:txBody>
      <dsp:txXfrm>
        <a:off x="573707" y="2889458"/>
        <a:ext cx="6508654" cy="825559"/>
      </dsp:txXfrm>
    </dsp:sp>
    <dsp:sp modelId="{D13D7DA6-9D1E-4150-A6AE-C6ABC36166D5}">
      <dsp:nvSpPr>
        <dsp:cNvPr id="0" name=""/>
        <dsp:cNvSpPr/>
      </dsp:nvSpPr>
      <dsp:spPr>
        <a:xfrm>
          <a:off x="57733" y="2786263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37326" y="-893375"/>
          <a:ext cx="6949398" cy="6949398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14299" y="177974"/>
          <a:ext cx="11414654" cy="731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однієї клітинки таблиці </a:t>
          </a:r>
          <a:r>
            <a:rPr lang="uk-UA" sz="2000" b="0" i="1" kern="1200" noProof="0" dirty="0"/>
            <a:t>- вибрати внутрішню область клітинки біля її лівої межі, коли вказівник набуває вигляду </a:t>
          </a:r>
        </a:p>
      </dsp:txBody>
      <dsp:txXfrm>
        <a:off x="414299" y="177974"/>
        <a:ext cx="11414654" cy="731305"/>
      </dsp:txXfrm>
    </dsp:sp>
    <dsp:sp modelId="{27878C57-BBF6-4C22-88FA-1C3D4933722D}">
      <dsp:nvSpPr>
        <dsp:cNvPr id="0" name=""/>
        <dsp:cNvSpPr/>
      </dsp:nvSpPr>
      <dsp:spPr>
        <a:xfrm>
          <a:off x="74596" y="203924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1384" y="993156"/>
          <a:ext cx="10967568" cy="7313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одного рядка </a:t>
          </a:r>
          <a:r>
            <a:rPr lang="uk-UA" sz="2000" b="0" i="1" kern="1200" noProof="0" dirty="0"/>
            <a:t>- вибрати зовнішню область рядка таблиці біля його лівої межі, коли вказівник набуває вигляду</a:t>
          </a:r>
        </a:p>
      </dsp:txBody>
      <dsp:txXfrm>
        <a:off x="861384" y="993156"/>
        <a:ext cx="10967568" cy="731305"/>
      </dsp:txXfrm>
    </dsp:sp>
    <dsp:sp modelId="{E63EBB38-5984-4F74-98F1-254621592311}">
      <dsp:nvSpPr>
        <dsp:cNvPr id="0" name=""/>
        <dsp:cNvSpPr/>
      </dsp:nvSpPr>
      <dsp:spPr>
        <a:xfrm>
          <a:off x="521682" y="1019106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5825" y="1808338"/>
          <a:ext cx="10763128" cy="7313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>
              <a:solidFill>
                <a:srgbClr val="002060"/>
              </a:solidFill>
            </a:rPr>
            <a:t>Для виділення </a:t>
          </a:r>
          <a:r>
            <a:rPr lang="uk-UA" sz="2000" b="1" i="1" kern="1200" noProof="0" dirty="0">
              <a:solidFill>
                <a:srgbClr val="002060"/>
              </a:solidFill>
            </a:rPr>
            <a:t>одного стовпця </a:t>
          </a:r>
          <a:r>
            <a:rPr lang="uk-UA" sz="2000" b="0" i="1" kern="1200" noProof="0" dirty="0">
              <a:solidFill>
                <a:srgbClr val="002060"/>
              </a:solidFill>
            </a:rPr>
            <a:t>— вибрати зовнішню область стовпця таблиці біля його верхньої межі, коли вказівник набуває вигляду</a:t>
          </a:r>
        </a:p>
      </dsp:txBody>
      <dsp:txXfrm>
        <a:off x="1065825" y="1808338"/>
        <a:ext cx="10763128" cy="731305"/>
      </dsp:txXfrm>
    </dsp:sp>
    <dsp:sp modelId="{D13D7DA6-9D1E-4150-A6AE-C6ABC36166D5}">
      <dsp:nvSpPr>
        <dsp:cNvPr id="0" name=""/>
        <dsp:cNvSpPr/>
      </dsp:nvSpPr>
      <dsp:spPr>
        <a:xfrm>
          <a:off x="726123" y="1834288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5825" y="2623004"/>
          <a:ext cx="10763128" cy="7313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всієї таблиці </a:t>
          </a:r>
          <a:r>
            <a:rPr lang="uk-UA" sz="2000" b="0" i="1" kern="1200" noProof="0" dirty="0"/>
            <a:t>— вибрати маркер        над лівим верхнім кутом таблиці, коли вказівник набуває вигляду</a:t>
          </a:r>
        </a:p>
      </dsp:txBody>
      <dsp:txXfrm>
        <a:off x="1065825" y="2623004"/>
        <a:ext cx="10763128" cy="731305"/>
      </dsp:txXfrm>
    </dsp:sp>
    <dsp:sp modelId="{AA2029A9-878F-42BF-A694-5944B1AD983E}">
      <dsp:nvSpPr>
        <dsp:cNvPr id="0" name=""/>
        <dsp:cNvSpPr/>
      </dsp:nvSpPr>
      <dsp:spPr>
        <a:xfrm>
          <a:off x="726123" y="2648954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61384" y="3438186"/>
          <a:ext cx="10967568" cy="73130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кількох суміжних об'єктів таблиці </a:t>
          </a:r>
          <a:r>
            <a:rPr lang="uk-UA" sz="2000" b="0" i="1" kern="1200" noProof="0" dirty="0"/>
            <a:t>- виділити область, у яку потрапляють потрібні об'єкти таблиці.</a:t>
          </a:r>
        </a:p>
      </dsp:txBody>
      <dsp:txXfrm>
        <a:off x="861384" y="3438186"/>
        <a:ext cx="10967568" cy="731305"/>
      </dsp:txXfrm>
    </dsp:sp>
    <dsp:sp modelId="{0589A8B4-BF53-4D85-9C3C-5A5EA39FC1AC}">
      <dsp:nvSpPr>
        <dsp:cNvPr id="0" name=""/>
        <dsp:cNvSpPr/>
      </dsp:nvSpPr>
      <dsp:spPr>
        <a:xfrm>
          <a:off x="521682" y="3464136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AE068-5F54-4C63-98E1-7C3C46E928BC}">
      <dsp:nvSpPr>
        <dsp:cNvPr id="0" name=""/>
        <dsp:cNvSpPr/>
      </dsp:nvSpPr>
      <dsp:spPr>
        <a:xfrm>
          <a:off x="414299" y="4253368"/>
          <a:ext cx="11414654" cy="731305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кількох не суміжних об'єктів таблиці </a:t>
          </a:r>
          <a:r>
            <a:rPr lang="uk-UA" sz="2000" b="0" i="1" kern="1200" noProof="0" dirty="0"/>
            <a:t>- виділити один об'єкт, потім, утримуючи натиснутою клавішу </a:t>
          </a:r>
          <a:r>
            <a:rPr lang="uk-UA" sz="2000" b="1" i="1" kern="1200" noProof="0" dirty="0" err="1"/>
            <a:t>Ctrl</a:t>
          </a:r>
          <a:r>
            <a:rPr lang="uk-UA" sz="2000" b="0" i="1" kern="1200" noProof="0" dirty="0"/>
            <a:t>, виділити решту потрібних об'єктів.</a:t>
          </a:r>
        </a:p>
      </dsp:txBody>
      <dsp:txXfrm>
        <a:off x="414299" y="4253368"/>
        <a:ext cx="11414654" cy="731305"/>
      </dsp:txXfrm>
    </dsp:sp>
    <dsp:sp modelId="{B4D63C86-E37E-45B3-BE1B-1FEE987648F5}">
      <dsp:nvSpPr>
        <dsp:cNvPr id="0" name=""/>
        <dsp:cNvSpPr/>
      </dsp:nvSpPr>
      <dsp:spPr>
        <a:xfrm>
          <a:off x="74596" y="4279318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Таблиці в тексті: орієнтування в клітинках. Доповнення таблиць.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Редагування таблиць передбачає зміну розмірів стовпців і рядків.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33612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переміщення окремої межі  таблиці </a:t>
            </a:r>
            <a:r>
              <a:rPr lang="uk-UA" sz="2800" b="1" i="1" kern="0" dirty="0">
                <a:solidFill>
                  <a:srgbClr val="FFFFFF"/>
                </a:solidFill>
              </a:rPr>
              <a:t>треба: навести вказівник на потрібну межу: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86" y="3546141"/>
            <a:ext cx="423005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межі рядка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вказівник матиме вигляд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819" y="3529021"/>
            <a:ext cx="423005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межі стовпця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вказівник матиме вигляд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34947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перетягування штрихова лінія буде демонструвати нове положення межі.</a:t>
            </a:r>
          </a:p>
        </p:txBody>
      </p:sp>
      <p:pic>
        <p:nvPicPr>
          <p:cNvPr id="1026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116" y="3529021"/>
            <a:ext cx="1451997" cy="1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46" y="3489991"/>
            <a:ext cx="1451997" cy="1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зміни розміру одного стовпця або рядка (без зміни розміру інших) слід перетягнути маркери  горизонтальних або вертикальних меж на відповідній лінійці. Щоб ці маркери з’явились, треба клацнути всередині таблиці.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09" y="4262930"/>
            <a:ext cx="5029428" cy="218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увати 7"/>
          <p:cNvGrpSpPr/>
          <p:nvPr/>
        </p:nvGrpSpPr>
        <p:grpSpPr>
          <a:xfrm>
            <a:off x="3541487" y="3562593"/>
            <a:ext cx="6823872" cy="787157"/>
            <a:chOff x="2685143" y="3562593"/>
            <a:chExt cx="6823872" cy="787157"/>
          </a:xfrm>
        </p:grpSpPr>
        <p:sp>
          <p:nvSpPr>
            <p:cNvPr id="9" name="TextBox 8"/>
            <p:cNvSpPr txBox="1"/>
            <p:nvPr/>
          </p:nvSpPr>
          <p:spPr>
            <a:xfrm>
              <a:off x="2685143" y="3562593"/>
              <a:ext cx="682387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меж стовпців</a:t>
              </a:r>
            </a:p>
          </p:txBody>
        </p:sp>
        <p:cxnSp>
          <p:nvCxnSpPr>
            <p:cNvPr id="10" name="Пряма сполучна лінія 9"/>
            <p:cNvCxnSpPr/>
            <p:nvPr/>
          </p:nvCxnSpPr>
          <p:spPr>
            <a:xfrm>
              <a:off x="4923967" y="4085813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>
            <a:xfrm>
              <a:off x="6063792" y="4085813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>
              <a:off x="7241717" y="4084019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>
              <a:off x="8419642" y="4084019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увати 13"/>
          <p:cNvGrpSpPr/>
          <p:nvPr/>
        </p:nvGrpSpPr>
        <p:grpSpPr>
          <a:xfrm>
            <a:off x="925970" y="5101564"/>
            <a:ext cx="3652380" cy="954107"/>
            <a:chOff x="925970" y="5101564"/>
            <a:chExt cx="3652380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925970" y="5101564"/>
              <a:ext cx="2615518" cy="954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меж рядків</a:t>
              </a:r>
            </a:p>
          </p:txBody>
        </p:sp>
        <p:cxnSp>
          <p:nvCxnSpPr>
            <p:cNvPr id="16" name="Пряма сполучна лінія 15"/>
            <p:cNvCxnSpPr/>
            <p:nvPr/>
          </p:nvCxnSpPr>
          <p:spPr>
            <a:xfrm flipV="1">
              <a:off x="3541487" y="5262555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flipV="1">
              <a:off x="3541487" y="5608815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 flipV="1">
              <a:off x="3541487" y="5931953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216982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Форматування об’єктів у клітинках таблиці здійснюється стандартними засобами  </a:t>
            </a:r>
            <a:r>
              <a:rPr lang="uk-UA" sz="2700" b="1" i="1" kern="0" dirty="0">
                <a:solidFill>
                  <a:srgbClr val="FFFF00"/>
                </a:solidFill>
              </a:rPr>
              <a:t>Word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Для швидкого очищення вмісту всієї таблиці або її об'єктів достатньо їх виділити і натиснути клавішу </a:t>
            </a:r>
            <a:r>
              <a:rPr lang="en-US" sz="2700" b="1" i="1" kern="0" dirty="0">
                <a:solidFill>
                  <a:srgbClr val="FFFF00"/>
                </a:solidFill>
              </a:rPr>
              <a:t>Delete</a:t>
            </a:r>
            <a:r>
              <a:rPr lang="en-US" sz="2700" b="1" i="1" kern="0" dirty="0">
                <a:solidFill>
                  <a:srgbClr val="FFFFFF"/>
                </a:solidFill>
              </a:rPr>
              <a:t>: </a:t>
            </a:r>
            <a:r>
              <a:rPr lang="uk-UA" sz="2700" b="1" i="1" kern="0" dirty="0">
                <a:solidFill>
                  <a:srgbClr val="FFFFFF"/>
                </a:solidFill>
              </a:rPr>
              <a:t>дані будуть видалені, а сама таблиця залишиться.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6729"/>
          <a:stretch/>
        </p:blipFill>
        <p:spPr>
          <a:xfrm>
            <a:off x="3116762" y="3620664"/>
            <a:ext cx="6303009" cy="278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414635" y="4810378"/>
            <a:ext cx="931735" cy="107402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6526776" y="4371111"/>
            <a:ext cx="2094335" cy="553858"/>
          </a:xfrm>
          <a:prstGeom prst="wedgeRectCallout">
            <a:avLst>
              <a:gd name="adj1" fmla="val -67266"/>
              <a:gd name="adj2" fmla="val 112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 </a:t>
            </a:r>
            <a:r>
              <a:rPr lang="uk-UA" sz="2800" b="1" i="1" kern="0" dirty="0">
                <a:solidFill>
                  <a:srgbClr val="FFFF00"/>
                </a:solidFill>
              </a:rPr>
              <a:t>перейти  в потрібну клітинку</a:t>
            </a:r>
            <a:r>
              <a:rPr lang="uk-UA" sz="2800" b="1" i="1" kern="0" dirty="0">
                <a:solidFill>
                  <a:srgbClr val="FFFFFF"/>
                </a:solidFill>
              </a:rPr>
              <a:t>, по ній слід клацнути.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6" y="4146127"/>
            <a:ext cx="1821504" cy="1859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393" y="2247924"/>
            <a:ext cx="2224757" cy="1815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5830" y="4189669"/>
            <a:ext cx="9756320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додатковий рядок потрібен усередині таблиці, то курсор слід поставити в кінці рядка, за межами таблиці й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247924"/>
            <a:ext cx="969192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Клавіша  </a:t>
            </a:r>
            <a:r>
              <a:rPr lang="uk-UA" sz="2800" b="1" i="1" kern="0" dirty="0" err="1">
                <a:solidFill>
                  <a:srgbClr val="FFFF00"/>
                </a:solidFill>
              </a:rPr>
              <a:t>Tab</a:t>
            </a:r>
            <a:r>
              <a:rPr lang="uk-UA" sz="2800" b="1" i="1" kern="0" dirty="0">
                <a:solidFill>
                  <a:srgbClr val="FFFFFF"/>
                </a:solidFill>
              </a:rPr>
              <a:t>  дозволяє  переміщуватися по клітинках праворуч, а при положенні курсора в нижній клітинці праворуч — створювати новий рядок.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будь-який виділений рядок чи стовпець таблиці можна, натиснувши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76" y="2716388"/>
            <a:ext cx="6303009" cy="334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378281" y="3528277"/>
            <a:ext cx="960253" cy="106458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а виноска 8"/>
          <p:cNvSpPr/>
          <p:nvPr/>
        </p:nvSpPr>
        <p:spPr>
          <a:xfrm>
            <a:off x="1234400" y="3022208"/>
            <a:ext cx="2885819" cy="550570"/>
          </a:xfrm>
          <a:prstGeom prst="wedgeRectCallout">
            <a:avLst>
              <a:gd name="adj1" fmla="val 62154"/>
              <a:gd name="adj2" fmla="val 1152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41367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налаштування загального стилю таблиці та редагування й форматування її об’єктів  (зміна напрямку тексту, об’єднання або розділення клітинок)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контекстне меню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9030" y="1196763"/>
            <a:ext cx="4328892" cy="559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181" y="3994264"/>
            <a:ext cx="1431325" cy="2491163"/>
          </a:xfrm>
          <a:prstGeom prst="rect">
            <a:avLst/>
          </a:prstGeom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163121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Для форматування таблиці призначені елементи керування тимчасових вкладок </a:t>
            </a:r>
            <a:r>
              <a:rPr lang="uk-UA" sz="2500" b="1" i="1" kern="0" dirty="0">
                <a:solidFill>
                  <a:srgbClr val="FFFF00"/>
                </a:solidFill>
              </a:rPr>
              <a:t>Макет</a:t>
            </a:r>
            <a:r>
              <a:rPr lang="uk-UA" sz="2500" b="1" i="1" kern="0" dirty="0">
                <a:solidFill>
                  <a:srgbClr val="FFFFFF"/>
                </a:solidFill>
              </a:rPr>
              <a:t> та </a:t>
            </a:r>
            <a:r>
              <a:rPr lang="uk-UA" sz="25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500" b="1" i="1" kern="0" dirty="0">
                <a:solidFill>
                  <a:srgbClr val="FFFFFF"/>
                </a:solidFill>
              </a:rPr>
              <a:t> розділу </a:t>
            </a:r>
            <a:r>
              <a:rPr lang="uk-UA" sz="2500" b="1" i="1" kern="0" dirty="0">
                <a:solidFill>
                  <a:srgbClr val="FFFF00"/>
                </a:solidFill>
              </a:rPr>
              <a:t>Табличні знаряддя</a:t>
            </a:r>
            <a:r>
              <a:rPr lang="uk-UA" sz="2500" b="1" i="1" kern="0" dirty="0">
                <a:solidFill>
                  <a:srgbClr val="FFFFFF"/>
                </a:solidFill>
              </a:rPr>
              <a:t> на </a:t>
            </a:r>
            <a:r>
              <a:rPr lang="uk-UA" sz="25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500" b="1" i="1" kern="0" dirty="0">
                <a:solidFill>
                  <a:srgbClr val="FFFFFF"/>
                </a:solidFill>
              </a:rPr>
              <a:t>. Для форматування тексту в клітинках також можна застосовувати стандартні засоби </a:t>
            </a:r>
            <a:r>
              <a:rPr lang="en-US" sz="2500" b="1" i="1" kern="0" dirty="0">
                <a:solidFill>
                  <a:srgbClr val="FFFF00"/>
                </a:solidFill>
              </a:rPr>
              <a:t>Word</a:t>
            </a:r>
            <a:r>
              <a:rPr lang="en-US" sz="2500" b="1" i="1" kern="0" dirty="0">
                <a:solidFill>
                  <a:srgbClr val="FFFFFF"/>
                </a:solidFill>
              </a:rPr>
              <a:t>.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08" y="3052085"/>
            <a:ext cx="11921442" cy="174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5190295"/>
            <a:ext cx="12050142" cy="153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9339262" y="3399745"/>
            <a:ext cx="1114425" cy="35525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9648578" y="26235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9104638" y="5476470"/>
            <a:ext cx="691825" cy="35525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8900000">
            <a:off x="9385376" y="46907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давні часи книги переписували чорним і червоним чорнилами. Весь текст писали чорним. А червоним малювали як прикрасу велику літеру на початку. Її оздоблювали візерунком або й малюнком.</a:t>
            </a:r>
          </a:p>
        </p:txBody>
      </p:sp>
      <p:pic>
        <p:nvPicPr>
          <p:cNvPr id="8" name="Picture 4" descr="http://www.bms.ns.ac.rs/bms1051_files/slika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35" y="3122482"/>
            <a:ext cx="6279687" cy="3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вставити таблицю у документ?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розміри стовпця або рядка таблиці?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 виділити окрему клітинку, стовпець або рядок таблиці?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document, excel, spreadsheet, tab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7" y="3437218"/>
            <a:ext cx="3135923" cy="31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Таблиця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83" y="1830851"/>
            <a:ext cx="11228619" cy="3204090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62326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впорядкування даних  та полегшення їх сприйняття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https://c.s-microsoft.com/tr-tr/CMSImages/Hero_Excel_1079x487.jpg?version=2e37f27f-e1cd-0947-c161-0a44e9eb87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6" r="3976"/>
          <a:stretch/>
        </p:blipFill>
        <p:spPr bwMode="auto">
          <a:xfrm>
            <a:off x="6865257" y="1196762"/>
            <a:ext cx="5231727" cy="55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atic1.squarespace.com/static/55ad5d24e4b04e07aa7d052a/t/56db4132555986f25c6b79f4/1457209839394/adv-ms-excel-2013-banner.jpg?format=1500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 r="5514" b="24205"/>
          <a:stretch/>
        </p:blipFill>
        <p:spPr bwMode="auto">
          <a:xfrm>
            <a:off x="72008" y="2859095"/>
            <a:ext cx="6623260" cy="35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91328" y="1806539"/>
            <a:ext cx="8211502" cy="45854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за зразком:</a:t>
            </a:r>
          </a:p>
        </p:txBody>
      </p:sp>
    </p:spTree>
    <p:extLst>
      <p:ext uri="{BB962C8B-B14F-4D97-AF65-F5344CB8AC3E}">
        <p14:creationId xmlns:p14="http://schemas.microsoft.com/office/powerpoint/2010/main" val="5512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та їх 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791084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складається зі 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стовпців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рядків</a:t>
            </a:r>
            <a:r>
              <a:rPr lang="uk-UA" sz="2800" b="1" i="1" kern="0" dirty="0">
                <a:solidFill>
                  <a:srgbClr val="FFFFFF"/>
                </a:solidFill>
              </a:rPr>
              <a:t>, на перетині яких знаходяться </a:t>
            </a:r>
            <a:r>
              <a:rPr lang="uk-UA" sz="2800" b="1" i="1" kern="0" dirty="0">
                <a:solidFill>
                  <a:srgbClr val="FFFF00"/>
                </a:solidFill>
              </a:rPr>
              <a:t>клітинки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2050" name="Picture 2" descr="cell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1196763"/>
            <a:ext cx="3585198" cy="26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8261520" y="4049486"/>
          <a:ext cx="3756310" cy="272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28060" y="4934714"/>
            <a:ext cx="263346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таблиці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693560"/>
            <a:ext cx="791084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у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може містити до 63 стовпців і довільну кількість рядків.</a:t>
            </a:r>
          </a:p>
        </p:txBody>
      </p:sp>
      <p:pic>
        <p:nvPicPr>
          <p:cNvPr id="11" name="Picture 2" descr="ordering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48" y="419256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7" grpId="0" uiExpand="1">
        <p:bldSub>
          <a:bldDgm bld="one"/>
        </p:bldSub>
      </p:bldGraphic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8911527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в текстовому документі являє собою сукупність клітинок, які можуть містити: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4806872" y="2730202"/>
          <a:ext cx="7138556" cy="412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9" y="2714706"/>
            <a:ext cx="440700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можна кількома способами. </a:t>
            </a:r>
          </a:p>
        </p:txBody>
      </p:sp>
      <p:pic>
        <p:nvPicPr>
          <p:cNvPr id="12290" name="Picture 2" descr="ordering, tabl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6" y="4679034"/>
            <a:ext cx="1808256" cy="18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ell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56" y="1196764"/>
            <a:ext cx="2398472" cy="17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 вставлення   таблиці   до   текстового   документа   в </a:t>
            </a:r>
            <a:r>
              <a:rPr lang="uk-UA" sz="2800" b="1" i="1" kern="0" dirty="0">
                <a:solidFill>
                  <a:srgbClr val="FFFF00"/>
                </a:solidFill>
              </a:rPr>
              <a:t>Microsoft Word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10" y="2674746"/>
            <a:ext cx="5912037" cy="38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140450" y="3502617"/>
            <a:ext cx="2213135" cy="76199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7482016" y="4435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277849" y="4357596"/>
            <a:ext cx="1564293" cy="165574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його допомогою можна створювати таблицю різними способами: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7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Виділити мишею кількість рядків і стовпців таблиці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110552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Обрати вказівку </a:t>
            </a:r>
            <a:r>
              <a:rPr lang="uk-UA" sz="2600" b="1" i="1" kern="0" dirty="0">
                <a:solidFill>
                  <a:srgbClr val="FFFF00"/>
                </a:solidFill>
              </a:rPr>
              <a:t>Вставити таблицю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8149100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 допомогою вказівки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Накреслити таблицю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14" y="3636296"/>
            <a:ext cx="2556736" cy="281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510" y="3636296"/>
            <a:ext cx="2677134" cy="306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57" y="3636296"/>
            <a:ext cx="2556736" cy="281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кутник 21"/>
          <p:cNvSpPr/>
          <p:nvPr/>
        </p:nvSpPr>
        <p:spPr>
          <a:xfrm>
            <a:off x="8857257" y="6196013"/>
            <a:ext cx="2556736" cy="29205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Стрілка вліво 22"/>
          <p:cNvSpPr/>
          <p:nvPr/>
        </p:nvSpPr>
        <p:spPr>
          <a:xfrm rot="18900000">
            <a:off x="9438145" y="549316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зайві межі можна за допомогою інструмента  </a:t>
            </a:r>
            <a:r>
              <a:rPr lang="uk-UA" sz="2800" b="1" i="1" kern="0" dirty="0">
                <a:solidFill>
                  <a:srgbClr val="FFFF00"/>
                </a:solidFill>
              </a:rPr>
              <a:t>Гумка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1" y="2476094"/>
            <a:ext cx="11166933" cy="318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234482" y="4312185"/>
            <a:ext cx="1597728" cy="51064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3619678" y="356706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об'єктів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44627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Щоб одночасно опрацювати кілька клітинок, їх потрібно виділити: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6385" y="1596572"/>
          <a:ext cx="11901492" cy="516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76" y="4174051"/>
            <a:ext cx="511322" cy="511322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D63C86-E37E-45B3-BE1B-1FEE9876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B4D63C86-E37E-45B3-BE1B-1FEE9876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AE068-5F54-4C63-98E1-7C3C46E9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825AE068-5F54-4C63-98E1-7C3C46E9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об'єктів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елементи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800" b="1" i="1" kern="0" dirty="0">
                <a:solidFill>
                  <a:srgbClr val="FFFFFF"/>
                </a:solidFill>
              </a:rPr>
              <a:t>: зробити потрібний об'єкт таблиці поточним,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Табличні знаряддя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</a:t>
            </a:r>
            <a:r>
              <a:rPr lang="uk-UA" sz="2800" b="1" i="1" kern="0" dirty="0">
                <a:solidFill>
                  <a:srgbClr val="FFFFFF"/>
                </a:solidFill>
              </a:rPr>
              <a:t> та вибрати у списку потрібну команду: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254" y="3172730"/>
            <a:ext cx="4317546" cy="338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3172730"/>
            <a:ext cx="724319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зняти виділення, необхідно клацнути у будь-якому місці сторінки. </a:t>
            </a:r>
          </a:p>
        </p:txBody>
      </p:sp>
      <p:pic>
        <p:nvPicPr>
          <p:cNvPr id="6146" name="Picture 2" descr="http://prodesign.in.ua/wp-content/uploads/clickable-elements-960x4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4241"/>
          <a:stretch/>
        </p:blipFill>
        <p:spPr bwMode="auto">
          <a:xfrm>
            <a:off x="2191352" y="4644424"/>
            <a:ext cx="3004503" cy="18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78894</TotalTime>
  <Words>766</Words>
  <Application>Microsoft Office PowerPoint</Application>
  <PresentationFormat>Широкий екран</PresentationFormat>
  <Paragraphs>101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Symbol</vt:lpstr>
      <vt:lpstr>Times New Roman</vt:lpstr>
      <vt:lpstr>Verdana</vt:lpstr>
      <vt:lpstr>Wingdings</vt:lpstr>
      <vt:lpstr>Тема Office</vt:lpstr>
      <vt:lpstr>Таблиці в тексті: орієнтування в клітинках. Доповнення таблиць.</vt:lpstr>
      <vt:lpstr>Таблиці в тексті</vt:lpstr>
      <vt:lpstr>Таблиці та їх властивості</vt:lpstr>
      <vt:lpstr>Створення таблиці</vt:lpstr>
      <vt:lpstr>Створення таблиці</vt:lpstr>
      <vt:lpstr>Створення таблиці</vt:lpstr>
      <vt:lpstr>Створення таблиці</vt:lpstr>
      <vt:lpstr>Виділення об'єктів таблиці</vt:lpstr>
      <vt:lpstr>Виділення об'єктів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Цікавинки</vt:lpstr>
      <vt:lpstr>Запитання і завдання</vt:lpstr>
      <vt:lpstr>Розгадайте ребус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1014</cp:revision>
  <dcterms:created xsi:type="dcterms:W3CDTF">2016-06-06T19:48:43Z</dcterms:created>
  <dcterms:modified xsi:type="dcterms:W3CDTF">2016-10-18T10:31:10Z</dcterms:modified>
</cp:coreProperties>
</file>