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sldIdLst>
    <p:sldId id="309" r:id="rId2"/>
    <p:sldId id="258" r:id="rId3"/>
    <p:sldId id="259" r:id="rId4"/>
    <p:sldId id="260" r:id="rId5"/>
    <p:sldId id="298" r:id="rId6"/>
    <p:sldId id="292" r:id="rId7"/>
    <p:sldId id="286" r:id="rId8"/>
    <p:sldId id="306" r:id="rId9"/>
    <p:sldId id="300" r:id="rId10"/>
    <p:sldId id="263" r:id="rId11"/>
    <p:sldId id="289" r:id="rId12"/>
    <p:sldId id="283" r:id="rId13"/>
    <p:sldId id="302" r:id="rId14"/>
    <p:sldId id="268" r:id="rId15"/>
    <p:sldId id="266" r:id="rId16"/>
    <p:sldId id="290" r:id="rId17"/>
    <p:sldId id="303" r:id="rId18"/>
    <p:sldId id="265" r:id="rId19"/>
    <p:sldId id="304" r:id="rId20"/>
    <p:sldId id="270" r:id="rId21"/>
    <p:sldId id="271" r:id="rId22"/>
    <p:sldId id="293" r:id="rId23"/>
    <p:sldId id="272" r:id="rId24"/>
    <p:sldId id="273" r:id="rId25"/>
    <p:sldId id="274" r:id="rId26"/>
    <p:sldId id="307" r:id="rId27"/>
    <p:sldId id="31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9ECB22-77A1-49EF-89B3-1C55BD3346F6}">
          <p14:sldIdLst>
            <p14:sldId id="309"/>
            <p14:sldId id="258"/>
            <p14:sldId id="259"/>
            <p14:sldId id="260"/>
            <p14:sldId id="298"/>
            <p14:sldId id="292"/>
            <p14:sldId id="286"/>
            <p14:sldId id="306"/>
            <p14:sldId id="300"/>
            <p14:sldId id="263"/>
          </p14:sldIdLst>
        </p14:section>
        <p14:section name="Раздел без заголовка" id="{7D9990F7-D361-4F95-90CE-A86D44A0AE5C}">
          <p14:sldIdLst>
            <p14:sldId id="289"/>
            <p14:sldId id="283"/>
            <p14:sldId id="302"/>
            <p14:sldId id="268"/>
            <p14:sldId id="266"/>
            <p14:sldId id="290"/>
            <p14:sldId id="303"/>
            <p14:sldId id="265"/>
            <p14:sldId id="304"/>
            <p14:sldId id="270"/>
            <p14:sldId id="271"/>
            <p14:sldId id="293"/>
            <p14:sldId id="272"/>
            <p14:sldId id="273"/>
            <p14:sldId id="274"/>
            <p14:sldId id="307"/>
            <p14:sldId id="31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9900"/>
    <a:srgbClr val="FF0066"/>
    <a:srgbClr val="1E07AB"/>
    <a:srgbClr val="0000FF"/>
    <a:srgbClr val="990099"/>
    <a:srgbClr val="D60093"/>
    <a:srgbClr val="D20C0C"/>
    <a:srgbClr val="66FF33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90" autoAdjust="0"/>
  </p:normalViewPr>
  <p:slideViewPr>
    <p:cSldViewPr>
      <p:cViewPr>
        <p:scale>
          <a:sx n="66" d="100"/>
          <a:sy n="66" d="100"/>
        </p:scale>
        <p:origin x="-128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6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1416EC-AAAB-4F9C-BF1E-7F26EDAB79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D26CD-CC9E-4B96-8F74-B95E690818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6B847A-A374-464A-AB85-839B28269D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CB097-B2D2-420C-8147-E61F0C587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23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07BB8-5061-4FE5-9CE8-D3C8BF86ED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77F6A3-7A58-41C3-97FF-687FA60F0A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E379AC-CAA1-47CF-AE08-07542C6C36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9ADA3B-1DF5-4E7E-ABC2-DBE58DA003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EA3AE5-BE62-4FE1-A006-157FC10ECD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51597-193C-4899-BECC-AC6128805E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FFE02-78C6-44D4-B0B0-A85129BA72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5F6FC7-B4D8-4D2E-9851-33ABC6A0588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E605606B-A878-451E-856E-12E64460E7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2.png"/><Relationship Id="rId9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wmf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arx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63727"/>
            <a:ext cx="3672408" cy="402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940014"/>
            <a:ext cx="36724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/>
            <a:r>
              <a:rPr lang="uk-UA" sz="2400" b="1" i="1" dirty="0">
                <a:solidFill>
                  <a:schemeClr val="accent1">
                    <a:lumMod val="75000"/>
                  </a:schemeClr>
                </a:solidFill>
              </a:rPr>
              <a:t>Арифметична і геометрична прогресії</a:t>
            </a:r>
          </a:p>
          <a:p>
            <a:pPr marL="0" indent="361950">
              <a:buNone/>
            </a:pPr>
            <a:endParaRPr lang="en-US" sz="2400" dirty="0">
              <a:cs typeface="Arial" charset="0"/>
            </a:endParaRPr>
          </a:p>
          <a:p>
            <a:pPr marL="0" indent="361950">
              <a:buNone/>
            </a:pPr>
            <a:endParaRPr lang="en-US" sz="2400" dirty="0" smtClean="0">
              <a:cs typeface="Arial" charset="0"/>
            </a:endParaRPr>
          </a:p>
          <a:p>
            <a:pPr marL="0" indent="361950">
              <a:buNone/>
            </a:pPr>
            <a:r>
              <a:rPr lang="ru-RU" sz="2400" dirty="0" smtClean="0">
                <a:cs typeface="Arial" charset="0"/>
              </a:rPr>
              <a:t>На </a:t>
            </a:r>
            <a:r>
              <a:rPr lang="ru-RU" sz="2400" dirty="0" err="1">
                <a:cs typeface="Arial" charset="0"/>
              </a:rPr>
              <a:t>зв</a:t>
            </a:r>
            <a:r>
              <a:rPr lang="en-US" sz="2400" dirty="0">
                <a:cs typeface="Arial" charset="0"/>
              </a:rPr>
              <a:t>’</a:t>
            </a:r>
            <a:r>
              <a:rPr lang="ru-RU" sz="2400" dirty="0" err="1">
                <a:cs typeface="Arial" charset="0"/>
              </a:rPr>
              <a:t>язок</a:t>
            </a:r>
            <a:r>
              <a:rPr lang="ru-RU" sz="2400" dirty="0">
                <a:cs typeface="Arial" charset="0"/>
              </a:rPr>
              <a:t> </a:t>
            </a:r>
            <a:r>
              <a:rPr lang="ru-RU" sz="2400" dirty="0" err="1" smtClean="0">
                <a:cs typeface="Arial" charset="0"/>
              </a:rPr>
              <a:t>між</a:t>
            </a:r>
            <a:r>
              <a:rPr lang="ru-RU" sz="2400" dirty="0" smtClean="0">
                <a:cs typeface="Arial" charset="0"/>
              </a:rPr>
              <a:t> </a:t>
            </a:r>
            <a:r>
              <a:rPr lang="ru-RU" sz="2400" dirty="0" err="1">
                <a:cs typeface="Arial" charset="0"/>
              </a:rPr>
              <a:t>прогресіями</a:t>
            </a:r>
            <a:r>
              <a:rPr lang="ru-RU" sz="2400" dirty="0">
                <a:cs typeface="Arial" charset="0"/>
              </a:rPr>
              <a:t>  </a:t>
            </a:r>
            <a:r>
              <a:rPr lang="ru-RU" sz="2400" dirty="0" err="1">
                <a:cs typeface="Arial" charset="0"/>
              </a:rPr>
              <a:t>вперше</a:t>
            </a:r>
            <a:r>
              <a:rPr lang="ru-RU" sz="2400" dirty="0">
                <a:cs typeface="Arial" charset="0"/>
              </a:rPr>
              <a:t>  </a:t>
            </a:r>
            <a:r>
              <a:rPr lang="ru-RU" sz="2400" dirty="0" err="1">
                <a:cs typeface="Arial" charset="0"/>
              </a:rPr>
              <a:t>звернув</a:t>
            </a:r>
            <a:r>
              <a:rPr lang="ru-RU" sz="2400" dirty="0">
                <a:cs typeface="Arial" charset="0"/>
              </a:rPr>
              <a:t> </a:t>
            </a:r>
            <a:r>
              <a:rPr lang="ru-RU" sz="2400" dirty="0" err="1">
                <a:cs typeface="Arial" charset="0"/>
              </a:rPr>
              <a:t>увагу</a:t>
            </a:r>
            <a:r>
              <a:rPr lang="ru-RU" sz="2400" dirty="0">
                <a:cs typeface="Arial" charset="0"/>
              </a:rPr>
              <a:t>  великий</a:t>
            </a:r>
          </a:p>
          <a:p>
            <a:pPr marL="0" indent="361950">
              <a:buNone/>
            </a:pPr>
            <a:r>
              <a:rPr lang="ru-RU" sz="2800" b="1" dirty="0" smtClean="0">
                <a:cs typeface="Arial" charset="0"/>
              </a:rPr>
              <a:t>      АРХІМЕД</a:t>
            </a:r>
            <a:r>
              <a:rPr lang="ru-RU" sz="2800" dirty="0" smtClean="0">
                <a:cs typeface="Arial" charset="0"/>
              </a:rPr>
              <a:t> </a:t>
            </a:r>
            <a:endParaRPr lang="ru-RU" dirty="0" smtClean="0">
              <a:cs typeface="Arial" charset="0"/>
            </a:endParaRPr>
          </a:p>
          <a:p>
            <a:pPr marL="0" indent="361950">
              <a:buNone/>
            </a:pPr>
            <a:r>
              <a:rPr lang="ru-RU" dirty="0" smtClean="0">
                <a:cs typeface="Arial" charset="0"/>
              </a:rPr>
              <a:t>( </a:t>
            </a:r>
            <a:r>
              <a:rPr lang="ru-RU" dirty="0">
                <a:cs typeface="Arial" charset="0"/>
              </a:rPr>
              <a:t>287–212 </a:t>
            </a:r>
            <a:r>
              <a:rPr lang="ru-RU" dirty="0" err="1">
                <a:cs typeface="Arial" charset="0"/>
              </a:rPr>
              <a:t>рр</a:t>
            </a:r>
            <a:r>
              <a:rPr lang="ru-RU" dirty="0">
                <a:cs typeface="Arial" charset="0"/>
              </a:rPr>
              <a:t>. до </a:t>
            </a:r>
            <a:r>
              <a:rPr lang="ru-RU" dirty="0" err="1">
                <a:cs typeface="Arial" charset="0"/>
              </a:rPr>
              <a:t>н.е</a:t>
            </a:r>
            <a:r>
              <a:rPr lang="ru-RU" dirty="0">
                <a:cs typeface="Arial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052736"/>
            <a:ext cx="6400800" cy="72008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7030A0"/>
                </a:solidFill>
              </a:rPr>
              <a:t>Цікаві факти</a:t>
            </a:r>
            <a:endParaRPr lang="ru-RU" b="1" dirty="0" smtClean="0">
              <a:solidFill>
                <a:srgbClr val="7030A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628800"/>
            <a:ext cx="6400800" cy="4176464"/>
          </a:xfrm>
        </p:spPr>
        <p:txBody>
          <a:bodyPr>
            <a:noAutofit/>
          </a:bodyPr>
          <a:lstStyle/>
          <a:p>
            <a:pPr eaLnBrk="1" hangingPunct="1"/>
            <a:r>
              <a:rPr lang="uk-UA" sz="4400" b="1" dirty="0" smtClean="0">
                <a:solidFill>
                  <a:srgbClr val="C00000"/>
                </a:solidFill>
              </a:rPr>
              <a:t>Хімія</a:t>
            </a:r>
          </a:p>
          <a:p>
            <a:r>
              <a:rPr lang="uk-UA" sz="2800" dirty="0">
                <a:solidFill>
                  <a:srgbClr val="D20C0C"/>
                </a:solidFill>
              </a:rPr>
              <a:t>При підвищенні температури за арифметичною прогресією швидкість хімічних реакцій зростає за геометричною прогресією</a:t>
            </a:r>
            <a:endParaRPr lang="ru-RU" sz="2800" dirty="0">
              <a:solidFill>
                <a:srgbClr val="D20C0C"/>
              </a:solidFill>
            </a:endParaRPr>
          </a:p>
          <a:p>
            <a:pPr eaLnBrk="1" hangingPunct="1"/>
            <a:endParaRPr lang="uk-UA" sz="28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827584" y="2132856"/>
            <a:ext cx="4464496" cy="345638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Задача .</a:t>
            </a:r>
          </a:p>
          <a:p>
            <a:pPr indent="0" eaLnBrk="1" hangingPunct="1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1689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році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на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Плещєєвому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озері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бу</a:t>
            </a:r>
            <a:r>
              <a:rPr lang="uk-UA" sz="2000" b="1" dirty="0" err="1" smtClean="0">
                <a:solidFill>
                  <a:schemeClr val="tx2">
                    <a:lumMod val="75000"/>
                  </a:schemeClr>
                </a:solidFill>
              </a:rPr>
              <a:t>ло</a:t>
            </a:r>
            <a:r>
              <a:rPr lang="uk-UA" sz="2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побудовано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3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перші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російські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кораблі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петровської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епохи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 За три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наступні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роки Петром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були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збудовані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ще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суда. При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цьому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кожний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наступний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рік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було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збудовано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на 13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кораблів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більше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ніж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попередній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Скільки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кораблів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брало участь 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параді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першої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російської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флотилії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</a:rPr>
              <a:t>кінці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1692 року?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uk-UA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uk-UA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uk-UA" b="1" dirty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uk-UA" b="1" dirty="0">
                <a:solidFill>
                  <a:srgbClr val="0000FF"/>
                </a:solidFill>
                <a:latin typeface="Arial Black" pitchFamily="34" charset="0"/>
              </a:rPr>
            </a:br>
            <a:r>
              <a:rPr lang="uk-UA" b="1" dirty="0" smtClean="0">
                <a:solidFill>
                  <a:srgbClr val="0000FF"/>
                </a:solidFill>
                <a:latin typeface="Arial Black" pitchFamily="34" charset="0"/>
              </a:rPr>
              <a:t/>
            </a:r>
            <a:br>
              <a:rPr lang="uk-UA" b="1" dirty="0" smtClean="0">
                <a:solidFill>
                  <a:srgbClr val="0000FF"/>
                </a:solidFill>
                <a:latin typeface="Arial Black" pitchFamily="34" charset="0"/>
              </a:rPr>
            </a:br>
            <a:r>
              <a:rPr lang="uk-UA" b="1" dirty="0" smtClean="0">
                <a:solidFill>
                  <a:schemeClr val="bg1"/>
                </a:solidFill>
                <a:latin typeface="Arial Black" pitchFamily="34" charset="0"/>
              </a:rPr>
              <a:t>І  с  т  о  р  і  я</a:t>
            </a:r>
            <a: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uk-UA" b="1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uk-UA" sz="2000" b="1" dirty="0" smtClean="0">
                <a:solidFill>
                  <a:srgbClr val="0000FF"/>
                </a:solidFill>
                <a:latin typeface="Monotype Corsiva" pitchFamily="66" charset="0"/>
              </a:rPr>
              <a:t>17 століття. Цар   Петро І. Будівництво  російського  флоту  і задача  на  прогресію</a:t>
            </a:r>
            <a:endParaRPr lang="ru-RU" sz="2000" b="1" dirty="0" smtClean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18436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5277972" y="1929808"/>
            <a:ext cx="2664296" cy="3124200"/>
          </a:xfrm>
        </p:spPr>
        <p:txBody>
          <a:bodyPr>
            <a:normAutofit/>
          </a:bodyPr>
          <a:lstStyle/>
          <a:p>
            <a:pPr indent="0" eaLnBrk="1" hangingPunct="1">
              <a:buNone/>
            </a:pP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Розв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’</a:t>
            </a:r>
            <a:r>
              <a:rPr lang="uk-UA" b="1" dirty="0" err="1" smtClean="0">
                <a:solidFill>
                  <a:schemeClr val="tx2">
                    <a:lumMod val="75000"/>
                  </a:schemeClr>
                </a:solidFill>
              </a:rPr>
              <a:t>язання</a:t>
            </a:r>
            <a:endParaRPr lang="uk-UA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uk-UA" b="1" baseline="-2500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= 3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 = 13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= 4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ru-RU" b="1" baseline="-25000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= </a:t>
            </a:r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</a:p>
        </p:txBody>
      </p:sp>
      <p:pic>
        <p:nvPicPr>
          <p:cNvPr id="5" name="Picture 10" descr="sea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09295"/>
            <a:ext cx="1815234" cy="17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sea3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966" y="5109295"/>
            <a:ext cx="2280178" cy="177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sea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87" y="5036294"/>
            <a:ext cx="1815234" cy="179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8064" y="4269481"/>
                <a:ext cx="3866892" cy="998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1" i="1" smtClean="0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GB" sz="2400" b="1" i="1" smtClean="0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GB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1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b="1" i="1" smtClean="0">
                                <a:latin typeface="Cambria Math"/>
                              </a:rPr>
                              <m:t>𝟐</m:t>
                            </m:r>
                            <m:r>
                              <a:rPr lang="en-GB" sz="2400" b="1" i="1" smtClean="0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GB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GB" sz="2400" b="1" i="1" smtClean="0">
                            <a:latin typeface="Cambria Math"/>
                          </a:rPr>
                          <m:t>+</m:t>
                        </m:r>
                        <m:r>
                          <a:rPr lang="en-GB" sz="2400" b="1" i="1" smtClean="0">
                            <a:latin typeface="Cambria Math"/>
                          </a:rPr>
                          <m:t>𝟑</m:t>
                        </m:r>
                        <m:r>
                          <a:rPr lang="en-GB" sz="2400" b="1" i="1" smtClean="0"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2400" b="1" dirty="0" smtClean="0"/>
                  <a:t>·</a:t>
                </a:r>
                <a:r>
                  <a:rPr lang="en-GB" sz="2400" b="1" dirty="0" smtClean="0"/>
                  <a:t>4=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GB" sz="2400" b="1" i="1" smtClean="0">
                            <a:latin typeface="Cambria Math"/>
                          </a:rPr>
                          <m:t>·</m:t>
                        </m:r>
                        <m:r>
                          <a:rPr lang="en-GB" sz="2400" b="1" i="1" smtClean="0">
                            <a:latin typeface="Cambria Math"/>
                          </a:rPr>
                          <m:t>𝟑</m:t>
                        </m:r>
                        <m:r>
                          <a:rPr lang="en-GB" sz="2400" b="1" i="1" smtClean="0">
                            <a:latin typeface="Cambria Math"/>
                          </a:rPr>
                          <m:t>+</m:t>
                        </m:r>
                        <m:r>
                          <a:rPr lang="en-GB" sz="2400" b="1" i="1" smtClean="0">
                            <a:latin typeface="Cambria Math"/>
                          </a:rPr>
                          <m:t>𝟑</m:t>
                        </m:r>
                        <m:r>
                          <a:rPr lang="en-GB" sz="2400" b="1" i="1" smtClean="0">
                            <a:latin typeface="Cambria Math"/>
                          </a:rPr>
                          <m:t>·</m:t>
                        </m:r>
                        <m:r>
                          <a:rPr lang="en-GB" sz="2400" b="1" i="1" smtClean="0">
                            <a:latin typeface="Cambria Math"/>
                          </a:rPr>
                          <m:t>𝟏𝟑</m:t>
                        </m:r>
                      </m:num>
                      <m:den>
                        <m:r>
                          <a:rPr lang="en-GB" sz="24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GB" sz="2400" b="1" i="1">
                        <a:latin typeface="Cambria Math"/>
                      </a:rPr>
                      <m:t>·</m:t>
                    </m:r>
                    <m:r>
                      <a:rPr lang="en-GB" sz="2400" b="1" i="1" smtClean="0">
                        <a:latin typeface="Cambria Math"/>
                      </a:rPr>
                      <m:t>𝟒</m:t>
                    </m:r>
                    <m:r>
                      <a:rPr lang="en-GB" sz="2400" b="1" i="1" smtClean="0">
                        <a:latin typeface="Cambria Math"/>
                      </a:rPr>
                      <m:t>=</m:t>
                    </m:r>
                  </m:oMath>
                </a14:m>
                <a:endParaRPr lang="uk-UA" sz="2400" b="1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𝟗𝟎</m:t>
                      </m:r>
                      <m:r>
                        <a:rPr lang="en-GB" sz="2400" b="1" i="1" smtClean="0">
                          <a:latin typeface="Cambria Math"/>
                        </a:rPr>
                        <m:t>(кораблів)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4269481"/>
                <a:ext cx="3866892" cy="998991"/>
              </a:xfrm>
              <a:prstGeom prst="rect">
                <a:avLst/>
              </a:prstGeom>
              <a:blipFill rotWithShape="1">
                <a:blip r:embed="rId4"/>
                <a:stretch>
                  <a:fillRect b="-85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63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4" grpId="0"/>
      <p:bldP spid="18436" grpId="0" uiExpand="1" build="p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00FF"/>
                </a:solidFill>
              </a:rPr>
              <a:t>Фізика</a:t>
            </a: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2000" b="1" dirty="0" smtClean="0">
                <a:solidFill>
                  <a:srgbClr val="7030A0"/>
                </a:solidFill>
              </a:rPr>
              <a:t>Прогресії виражають закони деяких фізичних явищ. </a:t>
            </a:r>
            <a:r>
              <a:rPr lang="ru-RU" sz="2000" b="1" dirty="0" err="1">
                <a:solidFill>
                  <a:srgbClr val="7030A0"/>
                </a:solidFill>
              </a:rPr>
              <a:t>Н</a:t>
            </a:r>
            <a:r>
              <a:rPr lang="ru-RU" sz="2000" b="1" dirty="0" err="1" smtClean="0">
                <a:solidFill>
                  <a:srgbClr val="7030A0"/>
                </a:solidFill>
              </a:rPr>
              <a:t>априклад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тіло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що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вільно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падає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рухається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рівноприскорено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r>
              <a:rPr lang="ru-RU" sz="2000" b="1" dirty="0" err="1">
                <a:solidFill>
                  <a:srgbClr val="7030A0"/>
                </a:solidFill>
              </a:rPr>
              <a:t>В</a:t>
            </a:r>
            <a:r>
              <a:rPr lang="ru-RU" sz="2000" b="1" dirty="0" err="1" smtClean="0">
                <a:solidFill>
                  <a:srgbClr val="7030A0"/>
                </a:solidFill>
              </a:rPr>
              <a:t>ідрізки</a:t>
            </a:r>
            <a:r>
              <a:rPr lang="ru-RU" sz="2000" b="1" dirty="0" smtClean="0">
                <a:solidFill>
                  <a:srgbClr val="7030A0"/>
                </a:solidFill>
              </a:rPr>
              <a:t> шляху, </a:t>
            </a:r>
            <a:r>
              <a:rPr lang="ru-RU" sz="2000" b="1" dirty="0" err="1" smtClean="0">
                <a:solidFill>
                  <a:srgbClr val="7030A0"/>
                </a:solidFill>
              </a:rPr>
              <a:t>пройдені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цим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тілом</a:t>
            </a:r>
            <a:r>
              <a:rPr lang="ru-RU" sz="2000" b="1" dirty="0" smtClean="0">
                <a:solidFill>
                  <a:srgbClr val="7030A0"/>
                </a:solidFill>
              </a:rPr>
              <a:t> за першу,  другу,  </a:t>
            </a:r>
            <a:r>
              <a:rPr lang="ru-RU" sz="2000" b="1" dirty="0" err="1" smtClean="0">
                <a:solidFill>
                  <a:srgbClr val="7030A0"/>
                </a:solidFill>
              </a:rPr>
              <a:t>третю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четверту</a:t>
            </a:r>
            <a:r>
              <a:rPr lang="ru-RU" sz="2000" b="1" dirty="0" smtClean="0">
                <a:solidFill>
                  <a:srgbClr val="7030A0"/>
                </a:solidFill>
              </a:rPr>
              <a:t>,… </a:t>
            </a:r>
            <a:r>
              <a:rPr lang="ru-RU" sz="2000" b="1" dirty="0" err="1" smtClean="0">
                <a:solidFill>
                  <a:srgbClr val="7030A0"/>
                </a:solidFill>
              </a:rPr>
              <a:t>секунди</a:t>
            </a:r>
            <a:r>
              <a:rPr lang="ru-RU" sz="2000" b="1" dirty="0" smtClean="0">
                <a:solidFill>
                  <a:srgbClr val="7030A0"/>
                </a:solidFill>
              </a:rPr>
              <a:t>,  </a:t>
            </a:r>
            <a:r>
              <a:rPr lang="ru-RU" sz="2000" b="1" dirty="0" err="1" smtClean="0">
                <a:solidFill>
                  <a:srgbClr val="7030A0"/>
                </a:solidFill>
              </a:rPr>
              <a:t>становлять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арифметичну</a:t>
            </a:r>
            <a:r>
              <a:rPr lang="ru-RU" sz="2000" b="1" dirty="0" smtClean="0">
                <a:solidFill>
                  <a:srgbClr val="7030A0"/>
                </a:solidFill>
              </a:rPr>
              <a:t>  </a:t>
            </a:r>
            <a:r>
              <a:rPr lang="ru-RU" sz="2000" b="1" dirty="0" err="1" smtClean="0">
                <a:solidFill>
                  <a:srgbClr val="7030A0"/>
                </a:solidFill>
              </a:rPr>
              <a:t>прогресію</a:t>
            </a:r>
            <a:r>
              <a:rPr lang="ru-RU" sz="2000" b="1" dirty="0" smtClean="0">
                <a:solidFill>
                  <a:srgbClr val="7030A0"/>
                </a:solidFill>
              </a:rPr>
              <a:t>.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8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96950" y="1683382"/>
            <a:ext cx="281095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</a:rPr>
              <a:t>При вільному падінні тіло проходить за першу секунду 4,9 м, а за кожну наступну  на 9,8 м більше. Знайдіть глибину шахти,  якщо камінець досяг її дна через 8с після  початку падіння.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928440"/>
            <a:ext cx="17922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1753352"/>
            <a:ext cx="23543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Розв</a:t>
            </a:r>
            <a:r>
              <a:rPr lang="en-GB" sz="2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’</a:t>
            </a:r>
            <a:r>
              <a:rPr lang="uk-UA" sz="28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язання</a:t>
            </a:r>
            <a:endParaRPr lang="ru-RU" sz="2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2296968"/>
            <a:ext cx="39263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FF0000"/>
                </a:solidFill>
              </a:rPr>
              <a:t>Маємо </a:t>
            </a:r>
            <a:r>
              <a:rPr lang="uk-UA" sz="2000" b="1" dirty="0" smtClean="0">
                <a:solidFill>
                  <a:srgbClr val="FF0000"/>
                </a:solidFill>
              </a:rPr>
              <a:t>арифметичну </a:t>
            </a:r>
            <a:r>
              <a:rPr lang="uk-UA" sz="2000" b="1" dirty="0">
                <a:solidFill>
                  <a:srgbClr val="FF0000"/>
                </a:solidFill>
              </a:rPr>
              <a:t>прогресію, у якої</a:t>
            </a:r>
            <a:endParaRPr lang="ru-RU" sz="2000" b="1" dirty="0">
              <a:solidFill>
                <a:srgbClr val="FF0000"/>
              </a:solidFill>
            </a:endParaRPr>
          </a:p>
          <a:p>
            <a:r>
              <a:rPr lang="uk-UA" sz="2000" b="1" dirty="0">
                <a:solidFill>
                  <a:srgbClr val="FF0000"/>
                </a:solidFill>
              </a:rPr>
              <a:t>а</a:t>
            </a:r>
            <a:r>
              <a:rPr lang="uk-UA" sz="2000" b="1" baseline="-25000" dirty="0">
                <a:solidFill>
                  <a:srgbClr val="FF0000"/>
                </a:solidFill>
              </a:rPr>
              <a:t>1</a:t>
            </a:r>
            <a:r>
              <a:rPr lang="uk-UA" sz="2000" b="1" dirty="0">
                <a:solidFill>
                  <a:srgbClr val="FF0000"/>
                </a:solidFill>
              </a:rPr>
              <a:t> = 4,9,  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uk-UA" sz="2000" b="1" dirty="0">
                <a:solidFill>
                  <a:srgbClr val="FF0000"/>
                </a:solidFill>
              </a:rPr>
              <a:t> = 9,8,   </a:t>
            </a:r>
            <a:r>
              <a:rPr lang="en-GB" sz="2000" b="1" dirty="0">
                <a:solidFill>
                  <a:srgbClr val="FF0000"/>
                </a:solidFill>
              </a:rPr>
              <a:t>n</a:t>
            </a:r>
            <a:r>
              <a:rPr lang="ru-RU" sz="2000" b="1" dirty="0">
                <a:solidFill>
                  <a:srgbClr val="FF0000"/>
                </a:solidFill>
              </a:rPr>
              <a:t> = </a:t>
            </a:r>
            <a:r>
              <a:rPr lang="ru-RU" sz="2000" b="1" dirty="0" smtClean="0">
                <a:solidFill>
                  <a:srgbClr val="FF0000"/>
                </a:solidFill>
              </a:rPr>
              <a:t>8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ques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367" y="895152"/>
            <a:ext cx="927822" cy="85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07903" y="3391542"/>
                <a:ext cx="3873368" cy="19591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/>
                            </a:rPr>
                            <m:t>𝟖</m:t>
                          </m:r>
                        </m:sub>
                      </m:sSub>
                      <m:r>
                        <a:rPr lang="en-GB" sz="28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800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800" b="1" i="1" smtClean="0"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sz="2800" b="1" i="1" smtClean="0"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GB" sz="28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en-GB" sz="2800" b="1" i="1" smtClean="0">
                              <a:latin typeface="Cambria Math"/>
                            </a:rPr>
                            <m:t>𝒅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sz="2800" b="1" i="1" smtClean="0">
                          <a:latin typeface="Cambria Math"/>
                        </a:rPr>
                        <m:t>·</m:t>
                      </m:r>
                      <m:r>
                        <a:rPr lang="en-GB" sz="2800" b="1" i="1" smtClean="0">
                          <a:latin typeface="Cambria Math"/>
                        </a:rPr>
                        <m:t>𝟖</m:t>
                      </m:r>
                      <m:r>
                        <a:rPr lang="en-GB" sz="2800" b="1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ru-RU" sz="2800" b="1" i="1" dirty="0" smtClean="0">
                  <a:latin typeface="Cambria Math"/>
                </a:endParaRPr>
              </a:p>
              <a:p>
                <a:endParaRPr lang="ru-RU" sz="2800" b="1" i="1" dirty="0" smtClean="0">
                  <a:latin typeface="Cambria Math"/>
                </a:endParaRPr>
              </a:p>
              <a:p>
                <a:r>
                  <a:rPr lang="ru-RU" sz="2800" b="1" dirty="0" smtClean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1" i="1" smtClean="0">
                            <a:latin typeface="Cambria Math"/>
                          </a:rPr>
                          <m:t>𝟐</m:t>
                        </m:r>
                        <m:r>
                          <a:rPr lang="en-GB" sz="2800" b="1" i="1" smtClean="0">
                            <a:latin typeface="Cambria Math"/>
                          </a:rPr>
                          <m:t>·</m:t>
                        </m:r>
                        <m:r>
                          <a:rPr lang="en-GB" sz="2800" b="1" i="1" smtClean="0">
                            <a:latin typeface="Cambria Math"/>
                          </a:rPr>
                          <m:t>𝟒</m:t>
                        </m:r>
                        <m:r>
                          <a:rPr lang="en-GB" sz="2800" b="1" i="1" smtClean="0">
                            <a:latin typeface="Cambria Math"/>
                          </a:rPr>
                          <m:t>,</m:t>
                        </m:r>
                        <m:r>
                          <a:rPr lang="en-GB" sz="2800" b="1" i="1" smtClean="0">
                            <a:latin typeface="Cambria Math"/>
                          </a:rPr>
                          <m:t>𝟗</m:t>
                        </m:r>
                        <m:r>
                          <a:rPr lang="en-GB" sz="2800" b="1" i="1" smtClean="0">
                            <a:latin typeface="Cambria Math"/>
                          </a:rPr>
                          <m:t>+</m:t>
                        </m:r>
                        <m:r>
                          <a:rPr lang="en-GB" sz="2800" b="1" i="1" smtClean="0">
                            <a:latin typeface="Cambria Math"/>
                          </a:rPr>
                          <m:t>𝟕</m:t>
                        </m:r>
                        <m:r>
                          <a:rPr lang="en-GB" sz="2800" b="1" i="1" smtClean="0">
                            <a:latin typeface="Cambria Math"/>
                          </a:rPr>
                          <m:t>·</m:t>
                        </m:r>
                        <m:r>
                          <a:rPr lang="en-GB" sz="2800" b="1" i="1" smtClean="0">
                            <a:latin typeface="Cambria Math"/>
                          </a:rPr>
                          <m:t>𝟗</m:t>
                        </m:r>
                        <m:r>
                          <a:rPr lang="en-GB" sz="2800" b="1" i="1" smtClean="0">
                            <a:latin typeface="Cambria Math"/>
                          </a:rPr>
                          <m:t>,</m:t>
                        </m:r>
                        <m:r>
                          <a:rPr lang="en-GB" sz="2800" b="1" i="1" smtClean="0">
                            <a:latin typeface="Cambria Math"/>
                          </a:rPr>
                          <m:t>𝟖</m:t>
                        </m:r>
                      </m:num>
                      <m:den>
                        <m:r>
                          <a:rPr lang="en-GB" sz="2800" b="1" i="1" smtClean="0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GB" sz="2800" b="1" i="1" smtClean="0">
                        <a:latin typeface="Cambria Math"/>
                      </a:rPr>
                      <m:t>𝟖</m:t>
                    </m:r>
                    <m:r>
                      <a:rPr lang="en-GB" sz="2800" b="1" i="1" smtClean="0">
                        <a:latin typeface="Cambria Math"/>
                      </a:rPr>
                      <m:t>=</m:t>
                    </m:r>
                    <m:r>
                      <a:rPr lang="en-GB" sz="2800" b="1" i="1" smtClean="0">
                        <a:latin typeface="Cambria Math"/>
                      </a:rPr>
                      <m:t>𝟑𝟏𝟑</m:t>
                    </m:r>
                    <m:r>
                      <a:rPr lang="en-GB" sz="2800" b="1" i="1" smtClean="0">
                        <a:latin typeface="Cambria Math"/>
                      </a:rPr>
                      <m:t>,</m:t>
                    </m:r>
                    <m:r>
                      <a:rPr lang="en-GB" sz="2800" b="1" i="1" smtClean="0">
                        <a:latin typeface="Cambria Math"/>
                      </a:rPr>
                      <m:t>𝟔</m:t>
                    </m:r>
                  </m:oMath>
                </a14:m>
                <a:r>
                  <a:rPr lang="ru-RU" sz="2800" b="1" dirty="0" smtClean="0"/>
                  <a:t>м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3" y="3391542"/>
                <a:ext cx="3873368" cy="1959126"/>
              </a:xfrm>
              <a:prstGeom prst="rect">
                <a:avLst/>
              </a:prstGeom>
              <a:blipFill rotWithShape="1">
                <a:blip r:embed="rId3"/>
                <a:stretch>
                  <a:fillRect r="-2201" b="-2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40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827584" y="1125538"/>
            <a:ext cx="3456384" cy="395922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uk-UA" dirty="0" smtClean="0">
                <a:solidFill>
                  <a:schemeClr val="accent5">
                    <a:lumMod val="50000"/>
                  </a:schemeClr>
                </a:solidFill>
              </a:rPr>
              <a:t>Задача. </a:t>
            </a:r>
            <a:r>
              <a:rPr lang="uk-UA" sz="32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Гальмуючи, автомобіль за першу секунду проїхав 15м, а за кожну наступну -  на 3м менше, ніж за попередню. Знайти гальмівний шлях автомобіля.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  <a:p>
            <a:pPr eaLnBrk="1" hangingPunct="1"/>
            <a:endParaRPr lang="ru-RU" dirty="0" smtClean="0"/>
          </a:p>
        </p:txBody>
      </p:sp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179512" y="5084763"/>
            <a:ext cx="8784976" cy="17732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spc="-36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Б у д ь т е   у в а ж н і</a:t>
            </a:r>
          </a:p>
          <a:p>
            <a:pPr algn="ctr"/>
            <a:r>
              <a:rPr lang="ru-RU" sz="3600" kern="10" spc="-36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н а    д о р о з і 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847779" y="2060848"/>
                <a:ext cx="10689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b="0" i="1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uk-UA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uk-UA" b="0" i="1" smtClean="0">
                          <a:latin typeface="Cambria Math"/>
                        </a:rPr>
                        <m:t>=15</m:t>
                      </m:r>
                      <m:r>
                        <a:rPr lang="en-GB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7779" y="2060848"/>
                <a:ext cx="1068947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868542" y="2407896"/>
                <a:ext cx="991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𝑑</m:t>
                    </m:r>
                    <m:r>
                      <a:rPr lang="en-GB" b="0" i="1" smtClean="0">
                        <a:latin typeface="Cambria Math"/>
                      </a:rPr>
                      <m:t>=−3</m:t>
                    </m:r>
                  </m:oMath>
                </a14:m>
                <a:r>
                  <a:rPr lang="en-GB" dirty="0" smtClean="0"/>
                  <a:t>,</a:t>
                </a:r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542" y="2407896"/>
                <a:ext cx="99187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493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86316" y="2702382"/>
                <a:ext cx="9761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=0,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16" y="2702382"/>
                <a:ext cx="976165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886316" y="3019436"/>
                <a:ext cx="23294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𝑑</m:t>
                      </m:r>
                      <m:r>
                        <a:rPr lang="en-GB" b="0" i="1" smtClean="0"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6316" y="3019436"/>
                <a:ext cx="232941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06495" y="3384504"/>
                <a:ext cx="319908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0=15−3</m:t>
                      </m:r>
                      <m:d>
                        <m:d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b="0" i="1" smtClean="0">
                          <a:latin typeface="Cambria Math"/>
                        </a:rPr>
                        <m:t>,  </m:t>
                      </m:r>
                      <m:r>
                        <a:rPr lang="en-GB" b="0" i="1" smtClean="0">
                          <a:latin typeface="Cambria Math"/>
                        </a:rPr>
                        <m:t>𝑛</m:t>
                      </m:r>
                      <m:r>
                        <a:rPr lang="en-GB" b="0" i="1" smtClean="0">
                          <a:latin typeface="Cambria Math"/>
                        </a:rPr>
                        <m:t>=6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6495" y="3384504"/>
                <a:ext cx="3199081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11862" y="3653278"/>
                <a:ext cx="2016642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+5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·6,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1862" y="3653278"/>
                <a:ext cx="2016642" cy="6165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16016" y="4344878"/>
                <a:ext cx="3224985" cy="616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2·15−5·3</m:t>
                          </m:r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·6=45(</m:t>
                      </m:r>
                      <m:r>
                        <a:rPr lang="uk-UA" b="0" i="1" smtClean="0">
                          <a:latin typeface="Cambria Math"/>
                        </a:rPr>
                        <m:t>м)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344878"/>
                <a:ext cx="3224985" cy="61651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4251177" y="1607418"/>
            <a:ext cx="214539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Розв</a:t>
            </a:r>
            <a:r>
              <a:rPr lang="en-GB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’</a:t>
            </a:r>
            <a:r>
              <a:rPr lang="uk-UA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язання</a:t>
            </a:r>
            <a:r>
              <a:rPr lang="uk-U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G:\CAR1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6" y="459122"/>
            <a:ext cx="2249019" cy="121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  <p:bldP spid="15365" grpId="0"/>
      <p:bldP spid="2" grpId="0"/>
      <p:bldP spid="3" grpId="0"/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4"/>
          <p:cNvSpPr>
            <a:spLocks noGrp="1" noChangeArrowheads="1"/>
          </p:cNvSpPr>
          <p:nvPr>
            <p:ph sz="quarter" idx="13"/>
          </p:nvPr>
        </p:nvSpPr>
        <p:spPr>
          <a:xfrm>
            <a:off x="971600" y="1484784"/>
            <a:ext cx="3124200" cy="3124200"/>
          </a:xfrm>
        </p:spPr>
        <p:txBody>
          <a:bodyPr>
            <a:normAutofit fontScale="62500" lnSpcReduction="20000"/>
          </a:bodyPr>
          <a:lstStyle/>
          <a:p>
            <a:pPr eaLnBrk="1" hangingPunct="1"/>
            <a:r>
              <a:rPr lang="uk-UA" sz="2000" b="1" dirty="0" smtClean="0">
                <a:solidFill>
                  <a:srgbClr val="CC3300"/>
                </a:solidFill>
              </a:rPr>
              <a:t>Задача.</a:t>
            </a:r>
          </a:p>
          <a:p>
            <a:pPr indent="0" eaLnBrk="1" hangingPunct="1">
              <a:buNone/>
            </a:pPr>
            <a:r>
              <a:rPr lang="uk-UA" sz="2000" b="1" dirty="0" smtClean="0">
                <a:solidFill>
                  <a:srgbClr val="CC3300"/>
                </a:solidFill>
              </a:rPr>
              <a:t> Кількість еритроцитів ( з розрахунку на 1мм</a:t>
            </a:r>
            <a:r>
              <a:rPr lang="uk-UA" sz="2000" b="1" baseline="30000" dirty="0" smtClean="0">
                <a:solidFill>
                  <a:srgbClr val="CC3300"/>
                </a:solidFill>
              </a:rPr>
              <a:t>3</a:t>
            </a:r>
            <a:r>
              <a:rPr lang="uk-UA" sz="2000" b="1" dirty="0" smtClean="0">
                <a:solidFill>
                  <a:srgbClr val="CC3300"/>
                </a:solidFill>
              </a:rPr>
              <a:t>) в крові людини становить на рівні моря – 5 мільйонів. Через кожні 600 м підняття вгору їх кількість збільшується на 1 мільйон. Яка кількість еритроцитів буде в крові людини, якщо вона підніметься на вершину гори висотою 4800 м . Чому це відбувається?</a:t>
            </a:r>
            <a:endParaRPr lang="ru-RU" sz="2000" b="1" dirty="0" smtClean="0">
              <a:solidFill>
                <a:srgbClr val="CC3300"/>
              </a:solidFill>
            </a:endParaRPr>
          </a:p>
        </p:txBody>
      </p:sp>
      <p:sp>
        <p:nvSpPr>
          <p:cNvPr id="16388" name="Rectangle 5"/>
          <p:cNvSpPr>
            <a:spLocks noGrp="1" noChangeArrowheads="1"/>
          </p:cNvSpPr>
          <p:nvPr>
            <p:ph sz="quarter" idx="14"/>
          </p:nvPr>
        </p:nvSpPr>
        <p:spPr>
          <a:xfrm>
            <a:off x="4270896" y="1556792"/>
            <a:ext cx="4038600" cy="924768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uk-UA" sz="3400" dirty="0" smtClean="0"/>
              <a:t> </a:t>
            </a:r>
            <a:r>
              <a:rPr lang="uk-UA" sz="2800" b="1" dirty="0" smtClean="0"/>
              <a:t>Розв’язання:</a:t>
            </a:r>
            <a:r>
              <a:rPr lang="uk-UA" sz="3800" b="1" dirty="0" smtClean="0"/>
              <a:t> </a:t>
            </a:r>
          </a:p>
          <a:p>
            <a:pPr eaLnBrk="1" hangingPunct="1"/>
            <a:endParaRPr lang="uk-UA" sz="22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1894632" y="750739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Біологія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437112"/>
            <a:ext cx="813690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eaLnBrk="1" hangingPunct="1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ВИСНОВОК. Отже на вершині даної гори кількість еритроцитів в крові людини становитиме  12 мільйонів</a:t>
            </a:r>
          </a:p>
          <a:p>
            <a:pPr algn="ctr" eaLnBrk="1" hangingPunct="1"/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У зв’язку з розрідженим повітрям в легені повинно більше потрапляти   кисню, відповідно цьому збільшується кількість еритроцитів.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49584" y="2339588"/>
                <a:ext cx="9407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b="0" i="1" smtClean="0">
                              <a:latin typeface="Cambria Math"/>
                            </a:rPr>
                            <m:t>а</m:t>
                          </m:r>
                        </m:e>
                        <m:sub>
                          <m:r>
                            <a:rPr lang="uk-UA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uk-UA" b="0" i="1" smtClean="0">
                          <a:latin typeface="Cambria Math"/>
                        </a:rPr>
                        <m:t>=5,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9584" y="2339588"/>
                <a:ext cx="940707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72453" y="272593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d=1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680012" y="3097034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n=4 800 : 600=8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782406" y="3466366"/>
                <a:ext cx="16083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+7</m:t>
                      </m:r>
                      <m:r>
                        <a:rPr lang="en-GB" b="0" i="1" smtClean="0">
                          <a:latin typeface="Cambria Math"/>
                        </a:rPr>
                        <m:t>𝑑</m:t>
                      </m:r>
                      <m:r>
                        <a:rPr lang="en-GB" b="0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406" y="3466366"/>
                <a:ext cx="160838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3835698"/>
                <a:ext cx="27862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=5+7·1=12(</m:t>
                      </m:r>
                      <m:r>
                        <a:rPr lang="uk-UA" b="0" i="1" smtClean="0">
                          <a:latin typeface="Cambria Math"/>
                        </a:rPr>
                        <m:t>млн)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35698"/>
                <a:ext cx="2786276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G:\MEDICIN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954" y="105756"/>
            <a:ext cx="1798372" cy="20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909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4" grpId="0"/>
      <p:bldP spid="5" grpId="0"/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244" y="4936232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84" y="3934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60" y="30956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" y="486916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47812" y="1844824"/>
            <a:ext cx="72075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u="sng" dirty="0">
                <a:solidFill>
                  <a:schemeClr val="tx2">
                    <a:lumMod val="75000"/>
                  </a:schemeClr>
                </a:solidFill>
              </a:rPr>
              <a:t>Задача.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У банку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помістили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одну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бактерію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яка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розмножувалась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так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швидко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за одну секунду з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однієї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бактерії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ставало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дві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. За 60 с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наповнилась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уся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банка. </a:t>
            </a: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а) У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скільки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разів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збільшується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кількість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бактерій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за 1 с?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Скільки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бактерій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стало у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банці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за 3 с?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) За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скільки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секунд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цими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бактеріями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наповнилось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75000"/>
                  </a:schemeClr>
                </a:solidFill>
              </a:rPr>
              <a:t>півбанки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9163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1529" y="855454"/>
            <a:ext cx="3920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Розв</a:t>
            </a:r>
            <a:r>
              <a:rPr lang="en-GB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язання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42778" y="3753573"/>
                <a:ext cx="3414909" cy="120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sz="2400" b="1" i="1" smtClean="0">
                              <a:latin typeface="Cambria Math"/>
                            </a:rPr>
                            <m:t>б)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uk-UA" sz="2400" b="1" i="1" smtClean="0">
                          <a:latin typeface="Cambria Math"/>
                        </a:rPr>
                        <m:t>𝟐</m:t>
                      </m:r>
                      <m:r>
                        <a:rPr lang="en-GB" sz="2400" b="1" i="1" smtClean="0">
                          <a:latin typeface="Cambria Math"/>
                        </a:rPr>
                        <m:t>,  </m:t>
                      </m:r>
                    </m:oMath>
                  </m:oMathPara>
                </a14:m>
                <a:endParaRPr lang="en-GB" sz="2400" b="1" dirty="0" smtClean="0">
                  <a:latin typeface="Arial Black" pitchFamily="34" charset="0"/>
                </a:endParaRPr>
              </a:p>
              <a:p>
                <a:r>
                  <a:rPr lang="en-GB" sz="2400" b="1" dirty="0" smtClean="0">
                    <a:latin typeface="Arial Black" pitchFamily="34" charset="0"/>
                  </a:rPr>
                  <a:t>               q =2</a:t>
                </a:r>
                <a:r>
                  <a:rPr lang="en-US" sz="2400" b="1" dirty="0" smtClean="0">
                    <a:latin typeface="Arial Black" pitchFamily="34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uk-UA" sz="2400" b="1" i="1" smtClean="0">
                          <a:latin typeface="Cambria Math"/>
                        </a:rPr>
                        <m:t>𝟐</m:t>
                      </m:r>
                      <m:r>
                        <a:rPr lang="en-US" sz="2400" b="1" i="1" smtClean="0">
                          <a:latin typeface="Cambria Math"/>
                        </a:rPr>
                        <m:t>·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2400" b="1" i="1" smtClean="0">
                          <a:latin typeface="Cambria Math"/>
                        </a:rPr>
                        <m:t>=</m:t>
                      </m:r>
                      <m:r>
                        <a:rPr lang="uk-UA" sz="2400" b="1" i="1" smtClean="0">
                          <a:latin typeface="Cambria Math"/>
                        </a:rPr>
                        <m:t>𝟖</m:t>
                      </m:r>
                    </m:oMath>
                  </m:oMathPara>
                </a14:m>
                <a:endParaRPr lang="ru-RU" sz="2400" b="1" dirty="0">
                  <a:latin typeface="Arial Black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2778" y="3753573"/>
                <a:ext cx="3414909" cy="1208664"/>
              </a:xfrm>
              <a:prstGeom prst="rect">
                <a:avLst/>
              </a:prstGeom>
              <a:blipFill rotWithShape="1">
                <a:blip r:embed="rId2"/>
                <a:stretch>
                  <a:fillRect b="-40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959128" y="3064673"/>
            <a:ext cx="12346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a) q=2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5818" y="3056508"/>
            <a:ext cx="255969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в)Так як кількість бактерій</a:t>
            </a:r>
          </a:p>
          <a:p>
            <a:r>
              <a:rPr lang="uk-UA" sz="2000" b="1" dirty="0" smtClean="0"/>
              <a:t> щосекунди подвоюється,</a:t>
            </a:r>
          </a:p>
          <a:p>
            <a:r>
              <a:rPr lang="uk-UA" sz="2000" b="1" dirty="0" smtClean="0"/>
              <a:t> то пів банки бактерій буде</a:t>
            </a:r>
          </a:p>
          <a:p>
            <a:r>
              <a:rPr lang="uk-UA" sz="2000" b="1" dirty="0" smtClean="0"/>
              <a:t> через 59 секунд</a:t>
            </a:r>
            <a:endParaRPr lang="ru-RU" sz="2000" b="1" dirty="0"/>
          </a:p>
        </p:txBody>
      </p:sp>
      <p:pic>
        <p:nvPicPr>
          <p:cNvPr id="6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384" y="3934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867" y="1524587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16" y="5311403"/>
            <a:ext cx="2030243" cy="162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367" y="5444874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009" y="1568309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63" y="5427017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4874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78" y="1532508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67" y="153408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7" y="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7968" y="32660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63" y="5444874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368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0874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209" y="0"/>
            <a:ext cx="1954175" cy="156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497968" y="51710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37" y="1209397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767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7"/>
          <p:cNvSpPr>
            <a:spLocks noGrp="1" noChangeArrowheads="1"/>
          </p:cNvSpPr>
          <p:nvPr>
            <p:ph sz="quarter" idx="13"/>
          </p:nvPr>
        </p:nvSpPr>
        <p:spPr>
          <a:xfrm>
            <a:off x="611560" y="1163167"/>
            <a:ext cx="3312368" cy="3469158"/>
          </a:xfrm>
        </p:spPr>
        <p:txBody>
          <a:bodyPr>
            <a:noAutofit/>
          </a:bodyPr>
          <a:lstStyle/>
          <a:p>
            <a:pPr eaLnBrk="1" hangingPunct="1"/>
            <a:r>
              <a:rPr lang="uk-UA" sz="800" b="1" dirty="0" smtClean="0">
                <a:solidFill>
                  <a:srgbClr val="0000FF"/>
                </a:solidFill>
              </a:rPr>
              <a:t>ЗАДАЧА. </a:t>
            </a:r>
          </a:p>
          <a:p>
            <a:pPr algn="just" eaLnBrk="1" hangingPunct="1"/>
            <a:r>
              <a:rPr lang="uk-UA" b="1" dirty="0" smtClean="0">
                <a:solidFill>
                  <a:srgbClr val="0000FF"/>
                </a:solidFill>
              </a:rPr>
              <a:t>В рівносторонній </a:t>
            </a:r>
            <a:r>
              <a:rPr lang="uk-UA" b="1" dirty="0" err="1" smtClean="0">
                <a:solidFill>
                  <a:srgbClr val="0000FF"/>
                </a:solidFill>
              </a:rPr>
              <a:t>три-кутник</a:t>
            </a:r>
            <a:r>
              <a:rPr lang="uk-UA" b="1" dirty="0" smtClean="0">
                <a:solidFill>
                  <a:srgbClr val="0000FF"/>
                </a:solidFill>
              </a:rPr>
              <a:t>, сторона якого </a:t>
            </a:r>
            <a:r>
              <a:rPr lang="uk-UA" b="1" dirty="0" err="1" smtClean="0">
                <a:solidFill>
                  <a:srgbClr val="0000FF"/>
                </a:solidFill>
              </a:rPr>
              <a:t>до-рівнює</a:t>
            </a:r>
            <a:r>
              <a:rPr lang="uk-UA" b="1" dirty="0" smtClean="0">
                <a:solidFill>
                  <a:srgbClr val="0000FF"/>
                </a:solidFill>
              </a:rPr>
              <a:t>  24см, вписано </a:t>
            </a:r>
            <a:r>
              <a:rPr lang="uk-UA" b="1" dirty="0" err="1" smtClean="0">
                <a:solidFill>
                  <a:srgbClr val="0000FF"/>
                </a:solidFill>
              </a:rPr>
              <a:t>дру-гий</a:t>
            </a:r>
            <a:r>
              <a:rPr lang="uk-UA" b="1" dirty="0" smtClean="0">
                <a:solidFill>
                  <a:srgbClr val="0000FF"/>
                </a:solidFill>
              </a:rPr>
              <a:t> трикутник, вершини якого є серединами сторін першого. В другий </a:t>
            </a:r>
            <a:r>
              <a:rPr lang="uk-UA" b="1" dirty="0" err="1" smtClean="0">
                <a:solidFill>
                  <a:srgbClr val="0000FF"/>
                </a:solidFill>
              </a:rPr>
              <a:t>три-кутник</a:t>
            </a:r>
            <a:r>
              <a:rPr lang="uk-UA" b="1" dirty="0" smtClean="0">
                <a:solidFill>
                  <a:srgbClr val="0000FF"/>
                </a:solidFill>
              </a:rPr>
              <a:t> таким же способом вписано третій і т. д. </a:t>
            </a:r>
            <a:r>
              <a:rPr lang="uk-UA" b="1" dirty="0" err="1" smtClean="0">
                <a:solidFill>
                  <a:srgbClr val="0000FF"/>
                </a:solidFill>
              </a:rPr>
              <a:t>Знай-ти</a:t>
            </a:r>
            <a:r>
              <a:rPr lang="uk-UA" b="1" dirty="0" smtClean="0">
                <a:solidFill>
                  <a:srgbClr val="0000FF"/>
                </a:solidFill>
              </a:rPr>
              <a:t> периметр </a:t>
            </a:r>
            <a:r>
              <a:rPr lang="uk-UA" b="1" dirty="0">
                <a:solidFill>
                  <a:srgbClr val="0000FF"/>
                </a:solidFill>
              </a:rPr>
              <a:t> </a:t>
            </a:r>
            <a:r>
              <a:rPr lang="uk-UA" b="1" dirty="0" smtClean="0">
                <a:solidFill>
                  <a:srgbClr val="0000FF"/>
                </a:solidFill>
              </a:rPr>
              <a:t>п</a:t>
            </a:r>
            <a:r>
              <a:rPr lang="en-GB" b="1" dirty="0" smtClean="0">
                <a:solidFill>
                  <a:srgbClr val="0000FF"/>
                </a:solidFill>
              </a:rPr>
              <a:t>’</a:t>
            </a:r>
            <a:r>
              <a:rPr lang="uk-UA" b="1" dirty="0" err="1" smtClean="0">
                <a:solidFill>
                  <a:srgbClr val="0000FF"/>
                </a:solidFill>
              </a:rPr>
              <a:t>ятого</a:t>
            </a:r>
            <a:r>
              <a:rPr lang="uk-UA" b="1" dirty="0" smtClean="0">
                <a:solidFill>
                  <a:srgbClr val="0000FF"/>
                </a:solidFill>
              </a:rPr>
              <a:t> </a:t>
            </a:r>
            <a:r>
              <a:rPr lang="uk-UA" b="1" dirty="0" err="1" smtClean="0">
                <a:solidFill>
                  <a:srgbClr val="0000FF"/>
                </a:solidFill>
              </a:rPr>
              <a:t>три-кутника</a:t>
            </a:r>
            <a:r>
              <a:rPr lang="uk-UA" b="1" dirty="0" smtClean="0">
                <a:solidFill>
                  <a:srgbClr val="0000FF"/>
                </a:solidFill>
              </a:rPr>
              <a:t> </a:t>
            </a:r>
            <a:endParaRPr lang="ru-RU" b="1" dirty="0" smtClean="0">
              <a:solidFill>
                <a:srgbClr val="0000FF"/>
              </a:solidFill>
            </a:endParaRPr>
          </a:p>
        </p:txBody>
      </p:sp>
      <p:sp>
        <p:nvSpPr>
          <p:cNvPr id="19460" name="Rectangle 18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eaLnBrk="1" hangingPunct="1"/>
            <a:endParaRPr lang="ru-RU" sz="2400" dirty="0" smtClean="0"/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3132138" y="1514401"/>
            <a:ext cx="5543550" cy="44640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2" name="AutoShape 9"/>
          <p:cNvSpPr>
            <a:spLocks noChangeArrowheads="1"/>
          </p:cNvSpPr>
          <p:nvPr/>
        </p:nvSpPr>
        <p:spPr bwMode="auto">
          <a:xfrm rot="3640486">
            <a:off x="4889500" y="3184525"/>
            <a:ext cx="2660650" cy="2286000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3" name="AutoShape 10"/>
          <p:cNvSpPr>
            <a:spLocks noChangeArrowheads="1"/>
          </p:cNvSpPr>
          <p:nvPr/>
        </p:nvSpPr>
        <p:spPr bwMode="auto">
          <a:xfrm>
            <a:off x="5219701" y="3789363"/>
            <a:ext cx="1296516" cy="11525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57150">
            <a:solidFill>
              <a:srgbClr val="CC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464" name="AutoShape 13"/>
          <p:cNvSpPr>
            <a:spLocks noChangeArrowheads="1"/>
          </p:cNvSpPr>
          <p:nvPr/>
        </p:nvSpPr>
        <p:spPr bwMode="auto">
          <a:xfrm rot="3543880">
            <a:off x="5675072" y="4199711"/>
            <a:ext cx="564907" cy="547403"/>
          </a:xfrm>
          <a:prstGeom prst="triangle">
            <a:avLst>
              <a:gd name="adj" fmla="val 50000"/>
            </a:avLst>
          </a:prstGeom>
          <a:solidFill>
            <a:srgbClr val="009900"/>
          </a:solidFill>
          <a:ln w="38100">
            <a:solidFill>
              <a:srgbClr val="0099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65" name="AutoShape 15"/>
          <p:cNvSpPr>
            <a:spLocks noChangeArrowheads="1"/>
          </p:cNvSpPr>
          <p:nvPr/>
        </p:nvSpPr>
        <p:spPr bwMode="auto">
          <a:xfrm>
            <a:off x="5687777" y="4365625"/>
            <a:ext cx="360363" cy="266700"/>
          </a:xfrm>
          <a:prstGeom prst="triangle">
            <a:avLst>
              <a:gd name="adj" fmla="val 50000"/>
            </a:avLst>
          </a:prstGeom>
          <a:solidFill>
            <a:srgbClr val="D20C0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093582" y="569750"/>
            <a:ext cx="42585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Геометрія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5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75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5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5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5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5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5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1" grpId="0" animBg="1"/>
      <p:bldP spid="19462" grpId="0" animBg="1"/>
      <p:bldP spid="19463" grpId="0" animBg="1"/>
      <p:bldP spid="19464" grpId="0" animBg="1"/>
      <p:bldP spid="1946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4820" y="980728"/>
            <a:ext cx="23543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Розв</a:t>
            </a:r>
            <a:r>
              <a:rPr lang="en-GB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’</a:t>
            </a:r>
            <a:r>
              <a:rPr lang="uk-UA" sz="28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язання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60468" y="2013322"/>
                <a:ext cx="16673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uk-UA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b="1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b="1" i="1" dirty="0" smtClean="0">
                              <a:latin typeface="Cambria Math"/>
                            </a:rPr>
                            <m:t>Р</m:t>
                          </m:r>
                        </m:e>
                        <m:sub>
                          <m:r>
                            <a:rPr lang="uk-UA" b="1" i="1" dirty="0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uk-UA" b="1" i="1" smtClean="0">
                          <a:latin typeface="Cambria Math"/>
                        </a:rPr>
                        <m:t>𝟕</m:t>
                      </m:r>
                      <m:r>
                        <a:rPr lang="en-GB" b="1" i="1" smtClean="0">
                          <a:latin typeface="Cambria Math"/>
                        </a:rPr>
                        <m:t>𝟐</m:t>
                      </m:r>
                      <m:r>
                        <a:rPr lang="en-GB" b="1" i="1" smtClean="0">
                          <a:latin typeface="Cambria Math"/>
                        </a:rPr>
                        <m:t>,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468" y="2013322"/>
                <a:ext cx="166731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7811" y="2549158"/>
                <a:ext cx="827470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𝒒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811" y="2549158"/>
                <a:ext cx="827470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50843" y="3313724"/>
                <a:ext cx="8370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/>
                        </a:rPr>
                        <m:t>𝒏</m:t>
                      </m:r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843" y="3313724"/>
                <a:ext cx="83708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88210" y="3789040"/>
                <a:ext cx="13130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GB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uk-UA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Р</m:t>
                          </m:r>
                        </m:e>
                        <m:sub>
                          <m:r>
                            <a:rPr lang="uk-UA" b="1" i="1" smtClean="0">
                              <a:solidFill>
                                <a:schemeClr val="bg2">
                                  <a:lumMod val="2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uk-UA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−</m:t>
                      </m:r>
                      <m:r>
                        <a:rPr lang="en-GB" b="1" i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ru-RU" b="1" dirty="0">
                  <a:solidFill>
                    <a:schemeClr val="bg2">
                      <a:lumMod val="2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10" y="3789040"/>
                <a:ext cx="1313052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07904" y="1932082"/>
                <a:ext cx="1919628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GB" sz="28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28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GB" sz="28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sSup>
                        <m:sSupPr>
                          <m:ctrlPr>
                            <a:rPr lang="en-GB" sz="28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1932082"/>
                <a:ext cx="1919628" cy="5318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27784" y="2896879"/>
                <a:ext cx="5603585" cy="7861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GB" sz="2400" b="1" i="1" smtClean="0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uk-UA" sz="2400" b="1" i="1" smtClean="0">
                          <a:latin typeface="Cambria Math"/>
                        </a:rPr>
                        <m:t>𝟕</m:t>
                      </m:r>
                      <m:r>
                        <a:rPr lang="en-GB" sz="2400" b="1" i="1" smtClean="0">
                          <a:latin typeface="Cambria Math"/>
                        </a:rPr>
                        <m:t>𝟐</m:t>
                      </m:r>
                      <m:r>
                        <a:rPr lang="en-GB" sz="2400" b="1" i="1" smtClean="0">
                          <a:latin typeface="Cambria Math"/>
                        </a:rPr>
                        <m:t> (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GB" sz="24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sz="2400" b="1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uk-UA" sz="2400" b="1" i="1" smtClean="0">
                          <a:latin typeface="Cambria Math"/>
                        </a:rPr>
                        <m:t>𝟕</m:t>
                      </m:r>
                      <m:r>
                        <a:rPr lang="en-GB" sz="2400" b="1" i="1" smtClean="0">
                          <a:latin typeface="Cambria Math"/>
                        </a:rPr>
                        <m:t>𝟐</m:t>
                      </m:r>
                      <m:r>
                        <a:rPr lang="en-GB" sz="2400" b="1" i="1" smtClean="0">
                          <a:latin typeface="Cambria Math"/>
                        </a:rPr>
                        <m:t> </m:t>
                      </m:r>
                      <m:f>
                        <m:fPr>
                          <m:ctrlPr>
                            <a:rPr lang="en-GB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𝟏𝟔</m:t>
                          </m:r>
                        </m:den>
                      </m:f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uk-UA" sz="2400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uk-UA" sz="2400" b="1" i="1" smtClean="0">
                          <a:latin typeface="Cambria Math"/>
                        </a:rPr>
                        <m:t>𝟒</m:t>
                      </m:r>
                      <m:r>
                        <a:rPr lang="en-GB" sz="2400" b="1" i="1" smtClean="0">
                          <a:latin typeface="Cambria Math"/>
                        </a:rPr>
                        <m:t>,</m:t>
                      </m:r>
                      <m:r>
                        <a:rPr lang="en-GB" sz="2400" b="1" i="1" smtClean="0">
                          <a:latin typeface="Cambria Math"/>
                        </a:rPr>
                        <m:t>𝟓</m:t>
                      </m:r>
                      <m:r>
                        <a:rPr lang="en-GB" sz="2400" b="1" i="1" smtClean="0">
                          <a:latin typeface="Cambria Math"/>
                        </a:rPr>
                        <m:t> (см)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2896879"/>
                <a:ext cx="5603585" cy="7861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026472" y="1503948"/>
            <a:ext cx="21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Р =3а=3·24=72(см)</a:t>
            </a:r>
            <a:endParaRPr lang="ru-RU" dirty="0"/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1188210" y="1688614"/>
            <a:ext cx="169277" cy="150386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001" y="4158372"/>
            <a:ext cx="4389150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Отже</a:t>
            </a:r>
            <a:r>
              <a:rPr lang="ru-RU" sz="28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периметр п</a:t>
            </a:r>
            <a:r>
              <a:rPr lang="en-GB" sz="28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’</a:t>
            </a:r>
            <a:r>
              <a:rPr lang="uk-UA" sz="2800" b="1" cap="none" spc="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ятого</a:t>
            </a:r>
            <a:endParaRPr lang="uk-UA" sz="2800" b="1" cap="none" spc="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2800" b="1" cap="none" spc="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трикутника</a:t>
            </a:r>
          </a:p>
          <a:p>
            <a:pPr algn="ctr"/>
            <a:r>
              <a:rPr lang="uk-UA" sz="2800" b="1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uk-UA" sz="28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орівнює 4,5см</a:t>
            </a:r>
            <a:endParaRPr lang="ru-RU" sz="2800" b="1" cap="none" spc="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65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5" y="2420888"/>
            <a:ext cx="4739781" cy="28080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268760"/>
            <a:ext cx="6400800" cy="685800"/>
          </a:xfrm>
          <a:solidFill>
            <a:schemeClr val="bg2">
              <a:lumMod val="90000"/>
            </a:schemeClr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eaLnBrk="1" hangingPunct="1"/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Папірус   </a:t>
            </a:r>
            <a:r>
              <a:rPr lang="uk-UA" sz="4400" b="1" dirty="0" err="1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Рінда</a:t>
            </a:r>
            <a:endParaRPr lang="ru-RU" sz="4400" b="1" dirty="0" smtClean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9220" name="Rectangle 5"/>
          <p:cNvSpPr>
            <a:spLocks noGrp="1" noChangeArrowheads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000" dirty="0" smtClean="0"/>
              <a:t>"Сто мір хліба слід розділити між п'ятьма людьми так, щоб другий одержав на стільки ж більше від першого, на скільки третій одержав більше від другого, четвертий більше  від третього і п'ятий - більше від четвертого. Крім того, двоє перших повинні одержати в 7 раз менше за трьох інших. Скільки потрібно дати кожному?"</a:t>
            </a:r>
            <a:endParaRPr lang="ru-RU" sz="2000" dirty="0" smtClean="0"/>
          </a:p>
        </p:txBody>
      </p:sp>
      <p:pic>
        <p:nvPicPr>
          <p:cNvPr id="5" name="Picture 7" descr="MCj022886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-171400"/>
            <a:ext cx="32718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b="1" i="1" dirty="0" smtClean="0"/>
              <a:t>Уявіть собі, що ви стоїте перед дилемою: отримати 100 тисяч доларів прямо зараз або протягом 28 днів отримувати монетки: за перший день – 1 цент, а кожного наступного дня кількість монет подвоюється. Що б ви вибрали?</a:t>
            </a:r>
            <a:endParaRPr lang="ru-RU" b="1" i="1" dirty="0" smtClean="0"/>
          </a:p>
        </p:txBody>
      </p:sp>
      <p:pic>
        <p:nvPicPr>
          <p:cNvPr id="5" name="Рисунок 7" descr="bugs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850">
            <a:off x="0" y="4366196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 descr="bugs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708">
            <a:off x="7069973" y="4228551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6" descr="bugs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2502">
            <a:off x="6326279" y="1015939"/>
            <a:ext cx="18542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6" descr="bugs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937696"/>
            <a:ext cx="18542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6" descr="bugs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676">
            <a:off x="1111795" y="822533"/>
            <a:ext cx="18542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Економіка</a:t>
            </a:r>
            <a:endParaRPr lang="ru-RU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916832"/>
            <a:ext cx="6400800" cy="3569569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Один м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ешканець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нашого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маленького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села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відомий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своєю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скнарістю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Коли 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нього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були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справи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районному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місті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Бобринець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розташованому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25 км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нашого села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звичайно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шукав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сусідів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які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б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підвезли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Одного разу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скнара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крутився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площі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шукаючи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того,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хто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підвіз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«за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спасибі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додо­му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Але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цього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разу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нікого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було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і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змушений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був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шукати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платного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візника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Скнара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обійшов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усіх таксистів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торгуючись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 ними 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порівнюючи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ціни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Один просив 250 грн.,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другий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200 грн., 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третій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150 грн.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Усі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ціни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здалися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йому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занадто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високими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Нарешті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помітив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таксиста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 стареньким горбатим «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Запорожцем»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 Коли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скнара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запитав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його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візьме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 дорогу, той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подивився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землю,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почухав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потилицю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відповів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: «За перший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кілометр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заплатите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мені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1 к., за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другий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2 к., за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третій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4 к., за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четвертий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— 8к., і так до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кінця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шляху». «От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дурний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— подумав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скнара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ледве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стримуючи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сміх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, —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лічить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копійки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».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Поспіхом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заліз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у «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Запророжець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 і гукнув “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Згоден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!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Поїхали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!» 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Скільки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грошей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він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повинен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заплатити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за дорогу ?</a:t>
            </a:r>
          </a:p>
        </p:txBody>
      </p:sp>
      <p:pic>
        <p:nvPicPr>
          <p:cNvPr id="4" name="Рисунок 7" descr="bugs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708">
            <a:off x="7141981" y="901336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bugs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708">
            <a:off x="102238" y="5365832"/>
            <a:ext cx="171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2053" y="1052736"/>
            <a:ext cx="2428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Розв</a:t>
            </a:r>
            <a:r>
              <a:rPr lang="en-GB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’</a:t>
            </a:r>
            <a:r>
              <a:rPr lang="uk-UA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язання</a:t>
            </a:r>
            <a:endParaRPr lang="ru-RU" sz="2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1807458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>
                <a:solidFill>
                  <a:srgbClr val="0000FF"/>
                </a:solidFill>
              </a:rPr>
              <a:t>Це є геометрична прогресія, перший член якої дорівнює 1, а знаменник -  2. Треба знайти суму 25 членів цієї прогресії.</a:t>
            </a:r>
            <a:endParaRPr lang="ru-RU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59632" y="2787134"/>
                <a:ext cx="120058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GB" sz="2000" b="1" i="1" smtClean="0">
                          <a:latin typeface="Cambria Math"/>
                        </a:rPr>
                        <m:t>=</m:t>
                      </m:r>
                      <m:r>
                        <a:rPr lang="en-GB" sz="2000" b="1" i="1" smtClean="0">
                          <a:latin typeface="Cambria Math"/>
                        </a:rPr>
                        <m:t>𝟏</m:t>
                      </m:r>
                      <m:r>
                        <a:rPr lang="en-GB" sz="2000" b="1" i="1" smtClean="0">
                          <a:latin typeface="Cambria Math"/>
                        </a:rPr>
                        <m:t>, </m:t>
                      </m:r>
                    </m:oMath>
                  </m:oMathPara>
                </a14:m>
                <a:endParaRPr lang="en-GB" sz="2000" b="1" dirty="0" smtClean="0"/>
              </a:p>
              <a:p>
                <a:r>
                  <a:rPr lang="en-GB" sz="2000" b="1" dirty="0" smtClean="0"/>
                  <a:t>  q = 2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GB" sz="2000" b="1" i="1" smtClean="0">
                              <a:latin typeface="Cambria Math"/>
                            </a:rPr>
                            <m:t>𝟐𝟓</m:t>
                          </m:r>
                        </m:sub>
                      </m:sSub>
                      <m:r>
                        <a:rPr lang="en-GB" sz="2000" b="1" i="1" smtClean="0">
                          <a:latin typeface="Cambria Math"/>
                        </a:rPr>
                        <m:t>=?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87134"/>
                <a:ext cx="1200585" cy="1015663"/>
              </a:xfrm>
              <a:prstGeom prst="rect">
                <a:avLst/>
              </a:prstGeom>
              <a:blipFill rotWithShape="1">
                <a:blip r:embed="rId2"/>
                <a:stretch>
                  <a:fillRect b="-11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20209" y="2805668"/>
                <a:ext cx="2311723" cy="77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GB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𝟐𝟓</m:t>
                          </m:r>
                        </m:sub>
                      </m:sSub>
                      <m:r>
                        <a:rPr lang="en-GB" sz="2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2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GB" sz="2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GB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sz="2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p>
                              <m:r>
                                <a:rPr lang="en-GB" sz="2000" b="1" i="1" smtClean="0">
                                  <a:solidFill>
                                    <a:schemeClr val="tx2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𝟐𝟓</m:t>
                              </m:r>
                            </m:sup>
                          </m:sSup>
                          <m:r>
                            <a:rPr lang="en-GB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GB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GB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𝒒</m:t>
                          </m:r>
                          <m:r>
                            <a:rPr lang="en-GB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GB" sz="20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0209" y="2805668"/>
                <a:ext cx="2311723" cy="7743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18160" y="4188420"/>
                <a:ext cx="7915821" cy="947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sz="2400" b="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2400" b="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25</m:t>
                        </m:r>
                      </m:sub>
                    </m:sSub>
                    <m:r>
                      <a:rPr lang="en-GB" sz="2400" b="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1 </m:t>
                        </m:r>
                        <m:r>
                          <a:rPr lang="en-GB" sz="2400" b="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GB" sz="240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GB" sz="2400" b="0" i="1">
                                <a:solidFill>
                                  <a:schemeClr val="tx2">
                                    <a:lumMod val="50000"/>
                                  </a:schemeClr>
                                </a:solidFill>
                                <a:latin typeface="Cambria Math"/>
                              </a:rPr>
                              <m:t>25</m:t>
                            </m:r>
                          </m:sup>
                        </m:sSup>
                        <m:r>
                          <a:rPr lang="en-GB" sz="2400" b="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GB" sz="24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GB" sz="2400" b="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sz="2400" dirty="0" smtClean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2400" b="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/>
                          </a:rPr>
                          <m:t>25</m:t>
                        </m:r>
                      </m:sup>
                    </m:sSup>
                    <m:r>
                      <a:rPr lang="en-GB" sz="2400" b="0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−1</m:t>
                    </m:r>
                    <m:r>
                      <a:rPr lang="en-GB" sz="2400" b="0" i="1" smtClean="0">
                        <a:solidFill>
                          <a:schemeClr val="tx2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uk-UA" sz="2400" b="1" i="1"/>
                      <m:t>33</m:t>
                    </m:r>
                    <m:r>
                      <m:rPr>
                        <m:nor/>
                      </m:rPr>
                      <a:rPr lang="en-GB" sz="2400" b="1" i="1" smtClean="0"/>
                      <m:t> </m:t>
                    </m:r>
                    <m:r>
                      <m:rPr>
                        <m:nor/>
                      </m:rPr>
                      <a:rPr lang="uk-UA" sz="2400" b="1" i="1"/>
                      <m:t>554</m:t>
                    </m:r>
                    <m:r>
                      <m:rPr>
                        <m:nor/>
                      </m:rPr>
                      <a:rPr lang="en-GB" sz="2400" b="1" i="1" smtClean="0"/>
                      <m:t> </m:t>
                    </m:r>
                    <m:r>
                      <m:rPr>
                        <m:nor/>
                      </m:rPr>
                      <a:rPr lang="uk-UA" sz="2400" b="1" i="1"/>
                      <m:t>43</m:t>
                    </m:r>
                    <m:r>
                      <m:rPr>
                        <m:nor/>
                      </m:rPr>
                      <a:rPr lang="uk-UA" sz="2400" b="1" i="1" smtClean="0"/>
                      <m:t>1</m:t>
                    </m:r>
                    <m:r>
                      <m:rPr>
                        <m:nor/>
                      </m:rPr>
                      <a:rPr lang="uk-UA" sz="2400" b="1" i="1"/>
                      <m:t>коп=335 544,3</m:t>
                    </m:r>
                    <m:r>
                      <m:rPr>
                        <m:nor/>
                      </m:rPr>
                      <a:rPr lang="uk-UA" sz="2400" b="1" i="1" smtClean="0"/>
                      <m:t>1</m:t>
                    </m:r>
                    <m:r>
                      <m:rPr>
                        <m:nor/>
                      </m:rPr>
                      <a:rPr lang="uk-UA" sz="2400" b="1" i="1"/>
                      <m:t>грн</m:t>
                    </m:r>
                  </m:oMath>
                </a14:m>
                <a:endParaRPr lang="ru-RU" sz="2400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60" y="4188420"/>
                <a:ext cx="7915821" cy="94743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46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eaLnBrk="1" hangingPunct="1"/>
            <a:r>
              <a:rPr lang="uk-UA" sz="4400" b="1" dirty="0" smtClean="0">
                <a:solidFill>
                  <a:srgbClr val="FF0000"/>
                </a:solidFill>
              </a:rPr>
              <a:t>Цікаво!</a:t>
            </a:r>
            <a:endParaRPr lang="ru-RU" sz="4400" b="1" dirty="0" smtClean="0">
              <a:solidFill>
                <a:srgbClr val="FF0000"/>
              </a:solidFill>
            </a:endParaRP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116013" y="2492375"/>
            <a:ext cx="7413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6931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4716463" y="2997200"/>
            <a:ext cx="39211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234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22534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6877050" y="4149725"/>
            <a:ext cx="863600" cy="13065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7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ru-RU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7</a:t>
            </a:r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 rot="1398853">
            <a:off x="6443663" y="2133600"/>
            <a:ext cx="628650" cy="823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22536" name="WordArt 8" descr="Белый мрамор"/>
          <p:cNvSpPr>
            <a:spLocks noChangeArrowheads="1" noChangeShapeType="1" noTextEdit="1"/>
          </p:cNvSpPr>
          <p:nvPr/>
        </p:nvSpPr>
        <p:spPr bwMode="auto">
          <a:xfrm rot="-1865533">
            <a:off x="2124075" y="4508500"/>
            <a:ext cx="863600" cy="966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11</a:t>
            </a:r>
          </a:p>
        </p:txBody>
      </p:sp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4716463" y="5300663"/>
            <a:ext cx="1150937" cy="893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13</a:t>
            </a:r>
          </a:p>
        </p:txBody>
      </p:sp>
      <p:sp>
        <p:nvSpPr>
          <p:cNvPr id="22538" name="WordArt 10" descr="Белый мрамор"/>
          <p:cNvSpPr>
            <a:spLocks noChangeArrowheads="1" noChangeShapeType="1" noTextEdit="1"/>
          </p:cNvSpPr>
          <p:nvPr/>
        </p:nvSpPr>
        <p:spPr bwMode="auto">
          <a:xfrm rot="2244867">
            <a:off x="7235825" y="1052513"/>
            <a:ext cx="9461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15</a:t>
            </a:r>
          </a:p>
        </p:txBody>
      </p:sp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3059113" y="2205038"/>
            <a:ext cx="720725" cy="965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17</a:t>
            </a:r>
          </a:p>
        </p:txBody>
      </p:sp>
      <p:sp>
        <p:nvSpPr>
          <p:cNvPr id="22540" name="WordArt 12"/>
          <p:cNvSpPr>
            <a:spLocks noChangeArrowheads="1" noChangeShapeType="1" noTextEdit="1"/>
          </p:cNvSpPr>
          <p:nvPr/>
        </p:nvSpPr>
        <p:spPr bwMode="auto">
          <a:xfrm>
            <a:off x="1042988" y="1341438"/>
            <a:ext cx="1336675" cy="881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4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0"/>
      <p:bldP spid="22534" grpId="0"/>
      <p:bldP spid="22535" grpId="0"/>
      <p:bldP spid="22536" grpId="0"/>
      <p:bldP spid="22537" grpId="0"/>
      <p:bldP spid="22538" grpId="0"/>
      <p:bldP spid="22539" grpId="0"/>
      <p:bldP spid="225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graphicFrame>
        <p:nvGraphicFramePr>
          <p:cNvPr id="61478" name="Group 3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65894294"/>
              </p:ext>
            </p:extLst>
          </p:nvPr>
        </p:nvGraphicFramePr>
        <p:xfrm>
          <a:off x="2751347" y="1657526"/>
          <a:ext cx="3456384" cy="3135930"/>
        </p:xfrm>
        <a:graphic>
          <a:graphicData uri="http://schemas.openxmlformats.org/drawingml/2006/table">
            <a:tbl>
              <a:tblPr/>
              <a:tblGrid>
                <a:gridCol w="1125970"/>
                <a:gridCol w="1124831"/>
                <a:gridCol w="1205583"/>
              </a:tblGrid>
              <a:tr h="1045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20C0C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20C0C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20C0C"/>
                          </a:solidFill>
                          <a:effectLst/>
                          <a:latin typeface="Arial" charset="0"/>
                        </a:rPr>
                        <a:t>19</a:t>
                      </a: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20C0C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20C0C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20C0C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045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20C0C"/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20C0C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20C0C"/>
                          </a:solidFill>
                          <a:effectLst/>
                          <a:latin typeface="Arial" charset="0"/>
                        </a:rPr>
                        <a:t>11</a:t>
                      </a: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20C0C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20C0C"/>
                          </a:solidFill>
                          <a:effectLst/>
                          <a:latin typeface="Arial" charset="0"/>
                        </a:rPr>
                        <a:t>15</a:t>
                      </a: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20C0C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0453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20C0C"/>
                          </a:solidFill>
                          <a:effectLst/>
                          <a:latin typeface="Arial" charset="0"/>
                        </a:rPr>
                        <a:t>17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rgbClr val="D20C0C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6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20C0C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6000" b="0" i="0" u="none" strike="noStrike" cap="none" normalizeH="0" baseline="0" smtClean="0">
                        <a:ln>
                          <a:noFill/>
                        </a:ln>
                        <a:solidFill>
                          <a:srgbClr val="D20C0C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6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20C0C"/>
                          </a:solidFill>
                          <a:effectLst/>
                          <a:latin typeface="Arial" charset="0"/>
                        </a:rPr>
                        <a:t>13</a:t>
                      </a:r>
                      <a:endParaRPr kumimoji="0" lang="ru-RU" sz="6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20C0C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55776" y="4797152"/>
            <a:ext cx="38475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Constanta = 33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61057" y="764704"/>
            <a:ext cx="6236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Магічний квадрат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graphicFrame>
        <p:nvGraphicFramePr>
          <p:cNvPr id="63519" name="Group 3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488274199"/>
              </p:ext>
            </p:extLst>
          </p:nvPr>
        </p:nvGraphicFramePr>
        <p:xfrm>
          <a:off x="2483768" y="1616026"/>
          <a:ext cx="3672407" cy="3090672"/>
        </p:xfrm>
        <a:graphic>
          <a:graphicData uri="http://schemas.openxmlformats.org/drawingml/2006/table">
            <a:tbl>
              <a:tblPr/>
              <a:tblGrid>
                <a:gridCol w="1138807"/>
                <a:gridCol w="1342284"/>
                <a:gridCol w="1191316"/>
              </a:tblGrid>
              <a:tr h="1012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а+3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а+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8d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а+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12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а+2</a:t>
                      </a: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a+4d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a+6d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0123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a+7d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a+5d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59632" y="692696"/>
            <a:ext cx="62369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Магічний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квадрат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69802" y="4869160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Constanta = </a:t>
            </a:r>
            <a:r>
              <a:rPr lang="en-GB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а+12</a:t>
            </a:r>
            <a:r>
              <a:rPr lang="en-GB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3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0905" y="836712"/>
            <a:ext cx="55446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 І К А В О!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89661" y="1628800"/>
            <a:ext cx="493718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Скласти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листок </a:t>
            </a:r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вдвічі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, </a:t>
            </a:r>
          </a:p>
          <a:p>
            <a:pPr algn="ctr"/>
            <a:r>
              <a:rPr lang="uk-UA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</a:t>
            </a:r>
            <a:r>
              <a:rPr lang="uk-U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отім іще раз  і т. д.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09394" y="3403768"/>
                <a:ext cx="3662606" cy="80131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32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Площі – </a:t>
                </a:r>
                <a:r>
                  <a:rPr lang="en-GB" sz="32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 </a:t>
                </a:r>
                <a:r>
                  <a:rPr lang="ru-RU" sz="32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Г. </a:t>
                </a:r>
                <a:r>
                  <a:rPr lang="en-GB" sz="32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  </a:t>
                </a:r>
                <a:r>
                  <a:rPr lang="en-GB" sz="32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q</a:t>
                </a:r>
                <a:r>
                  <a:rPr lang="en-GB" sz="32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GB" sz="3200" b="1" i="1" cap="none" spc="0" smtClean="0">
                            <a:ln w="1905"/>
                            <a:gradFill>
                              <a:gsLst>
                                <a:gs pos="0">
                                  <a:schemeClr val="accent6">
                                    <a:shade val="20000"/>
                                    <a:satMod val="200000"/>
                                  </a:schemeClr>
                                </a:gs>
                                <a:gs pos="78000">
                                  <a:schemeClr val="accent6">
                                    <a:tint val="90000"/>
                                    <a:shade val="89000"/>
                                    <a:satMod val="220000"/>
                                  </a:schemeClr>
                                </a:gs>
                                <a:gs pos="100000">
                                  <a:schemeClr val="accent6">
                                    <a:tint val="12000"/>
                                    <a:satMod val="25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sz="3200" b="1" cap="none" spc="0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 </a:t>
                </a:r>
                <a:endParaRPr lang="ru-RU" sz="3200" b="1" cap="none" spc="0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394" y="3403768"/>
                <a:ext cx="3662606" cy="801310"/>
              </a:xfrm>
              <a:prstGeom prst="rect">
                <a:avLst/>
              </a:prstGeom>
              <a:blipFill rotWithShape="1">
                <a:blip r:embed="rId2"/>
                <a:stretch>
                  <a:fillRect l="-3661" b="-98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92417" y="4132233"/>
            <a:ext cx="40607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Товщина – Г.  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=2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640" y="4869160"/>
            <a:ext cx="543849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Кількість частин – Г.  </a:t>
            </a:r>
            <a:r>
              <a:rPr lang="en-GB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</a:t>
            </a:r>
            <a:r>
              <a:rPr lang="en-GB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=2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1585" y="2572771"/>
            <a:ext cx="73399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Яку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послідовність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будуть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утворювати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площі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 </a:t>
            </a:r>
          </a:p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товщина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  </a:t>
            </a:r>
            <a:r>
              <a:rPr lang="ru-RU" sz="2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ількості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частин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?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61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73824" y="908720"/>
            <a:ext cx="37222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Домашнє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завдання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877" y="1628800"/>
            <a:ext cx="30433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Розв</a:t>
            </a:r>
            <a:r>
              <a:rPr lang="en-GB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  <a:r>
              <a:rPr lang="uk-UA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язати</a:t>
            </a:r>
            <a:r>
              <a:rPr lang="uk-UA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задачу: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67744" y="2090465"/>
            <a:ext cx="50649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Як Лисиця та Вовк рибу ділили 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111" y="2552130"/>
            <a:ext cx="799411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Вкрали Лисиця з Вовком риби багатенько, та  й давай ділитись. </a:t>
            </a:r>
          </a:p>
          <a:p>
            <a:r>
              <a:rPr lang="uk-UA" dirty="0" smtClean="0"/>
              <a:t>-Я не дуже тямущий у математиці, - каже Вовк, - діли ти, але так, щоб</a:t>
            </a:r>
          </a:p>
          <a:p>
            <a:r>
              <a:rPr lang="uk-UA" dirty="0" smtClean="0"/>
              <a:t> порівну.</a:t>
            </a:r>
          </a:p>
          <a:p>
            <a:r>
              <a:rPr lang="uk-UA" dirty="0" err="1" smtClean="0"/>
              <a:t>-Ось</a:t>
            </a:r>
            <a:r>
              <a:rPr lang="uk-UA" dirty="0" smtClean="0"/>
              <a:t> тобі одна рибка, а мені дві, - каже Лисичка.</a:t>
            </a:r>
          </a:p>
          <a:p>
            <a:r>
              <a:rPr lang="uk-UA" dirty="0" err="1" smtClean="0"/>
              <a:t>-Чи</a:t>
            </a:r>
            <a:r>
              <a:rPr lang="uk-UA" dirty="0" smtClean="0"/>
              <a:t> не замало? – стривожився Вовк.</a:t>
            </a:r>
          </a:p>
          <a:p>
            <a:r>
              <a:rPr lang="uk-UA" dirty="0" err="1" smtClean="0"/>
              <a:t>-Та</a:t>
            </a:r>
            <a:r>
              <a:rPr lang="uk-UA" dirty="0" smtClean="0"/>
              <a:t> ні, - каже Лисичка, - слухай далі. </a:t>
            </a:r>
            <a:r>
              <a:rPr lang="uk-UA" dirty="0" err="1" smtClean="0"/>
              <a:t>–Ось</a:t>
            </a:r>
            <a:r>
              <a:rPr lang="uk-UA" dirty="0" smtClean="0"/>
              <a:t> тобі три рибки…</a:t>
            </a:r>
          </a:p>
          <a:p>
            <a:r>
              <a:rPr lang="uk-UA" dirty="0" err="1" smtClean="0"/>
              <a:t>-Так</a:t>
            </a:r>
            <a:r>
              <a:rPr lang="uk-UA" dirty="0" smtClean="0"/>
              <a:t> можна, - заспокоївся Вовк.</a:t>
            </a:r>
          </a:p>
          <a:p>
            <a:r>
              <a:rPr lang="uk-UA" dirty="0" err="1" smtClean="0"/>
              <a:t>-Мені</a:t>
            </a:r>
            <a:r>
              <a:rPr lang="uk-UA" dirty="0" smtClean="0"/>
              <a:t> чотири, а тобі п</a:t>
            </a:r>
            <a:r>
              <a:rPr lang="en-US" dirty="0" smtClean="0"/>
              <a:t>’</a:t>
            </a:r>
            <a:r>
              <a:rPr lang="uk-UA" dirty="0" smtClean="0"/>
              <a:t>ять, мені шість, а тобі  сім…</a:t>
            </a:r>
          </a:p>
          <a:p>
            <a:r>
              <a:rPr lang="uk-UA" dirty="0" smtClean="0"/>
              <a:t>Так ділила Лисичка рибку, щоразу збільшуючи на одну рибину. </a:t>
            </a:r>
          </a:p>
          <a:p>
            <a:r>
              <a:rPr lang="uk-UA" dirty="0" smtClean="0"/>
              <a:t> Наостанку </a:t>
            </a:r>
            <a:r>
              <a:rPr lang="uk-UA" dirty="0"/>
              <a:t>вона кинула собі </a:t>
            </a:r>
            <a:r>
              <a:rPr lang="uk-UA" dirty="0" smtClean="0"/>
              <a:t> 20 рибин і на цьому риба закінчилась. </a:t>
            </a:r>
            <a:endParaRPr lang="ru-RU" dirty="0"/>
          </a:p>
          <a:p>
            <a:r>
              <a:rPr lang="uk-UA" dirty="0" smtClean="0"/>
              <a:t>Вовк подумав, що Лисиця чесно поділила. А ти як гадаєш, у кого більше </a:t>
            </a:r>
          </a:p>
          <a:p>
            <a:r>
              <a:rPr lang="uk-UA" dirty="0" smtClean="0"/>
              <a:t>риби і на скільки?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5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899592" y="1340768"/>
            <a:ext cx="3240360" cy="2808312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000" dirty="0" smtClean="0"/>
              <a:t>Очевидно, що кількість хліба, отриманого чоловіками, являє собою зростаючу арифметичну прогресію. Де перший її член х, а різниця y. Тоді отримаємо:  доля першого  х, доля другого  х + у, доля третього х + 2y,   доля четвертого х + 3y, доля п'ятого  х + 4y. Отримаємо систему рівнянь і після її розв'язування отримаємо відповідь </a:t>
            </a:r>
            <a:endParaRPr lang="ru-RU" sz="2000" dirty="0" smtClean="0"/>
          </a:p>
        </p:txBody>
      </p:sp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620688"/>
            <a:ext cx="6400800" cy="1360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/>
              <a:t/>
            </a:r>
            <a:br>
              <a:rPr lang="uk-UA" sz="4000" dirty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b="1" dirty="0" smtClean="0">
                <a:solidFill>
                  <a:srgbClr val="FF0000"/>
                </a:solidFill>
                <a:latin typeface="Monotype Corsiva" pitchFamily="66" charset="0"/>
              </a:rPr>
              <a:t>Розв'язання:</a:t>
            </a:r>
            <a:r>
              <a:rPr lang="uk-UA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/>
            </a:r>
            <a:br>
              <a:rPr lang="uk-UA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</a:br>
            <a:endParaRPr lang="ru-RU" sz="4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44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3245432" cy="39538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3056"/>
            <a:ext cx="4032448" cy="751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1512" y="4797152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Хліб має бути розділений на такі частини:</a:t>
            </a:r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420" y="5143850"/>
            <a:ext cx="2648369" cy="59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49275"/>
            <a:ext cx="5832475" cy="868363"/>
          </a:xfrm>
          <a:solidFill>
            <a:schemeClr val="accent3">
              <a:lumMod val="75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uk-UA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Папірус </a:t>
            </a:r>
            <a:r>
              <a:rPr lang="uk-UA" sz="48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Рінда</a:t>
            </a:r>
            <a:endParaRPr lang="ru-RU" sz="48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1267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772816"/>
            <a:ext cx="4295770" cy="1655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8" name="Rectangle 8"/>
          <p:cNvSpPr>
            <a:spLocks noGrp="1" noChangeArrowheads="1"/>
          </p:cNvSpPr>
          <p:nvPr>
            <p:ph sz="half" idx="4294967295"/>
          </p:nvPr>
        </p:nvSpPr>
        <p:spPr>
          <a:xfrm>
            <a:off x="5076056" y="1340768"/>
            <a:ext cx="3355032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uk-UA" sz="2400" dirty="0" smtClean="0"/>
              <a:t>Ось іще одна дуже відома задача з того ж папірусу:  «У семи людей по сім кицьок; кожна кицька з'їдає по сім мишей, кожна миша з'їдає по сім колосків, з кожного колоска може вирости по сім мір ячменю. Наскільки великі числа цього ряду та їх сума?» </a:t>
            </a: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0611" y="1052736"/>
            <a:ext cx="26627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Розв</a:t>
            </a:r>
            <a:r>
              <a:rPr lang="en-GB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’</a:t>
            </a:r>
            <a:r>
              <a:rPr lang="uk-UA" sz="3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язання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899592" y="1637511"/>
                <a:ext cx="7200800" cy="407650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glow" dir="tl">
                    <a:rot lat="0" lon="0" rev="5400000"/>
                  </a:lightRig>
                </a:scene3d>
                <a:sp3d contourW="12700">
                  <a:bevelT w="25400" h="25400"/>
                  <a:contourClr>
                    <a:schemeClr val="accent6">
                      <a:shade val="73000"/>
                    </a:schemeClr>
                  </a:contourClr>
                </a:sp3d>
              </a:bodyPr>
              <a:lstStyle/>
              <a:p>
                <a:r>
                  <a:rPr lang="en-GB" sz="2800" dirty="0" smtClean="0"/>
                  <a:t>b</a:t>
                </a:r>
                <a:r>
                  <a:rPr lang="uk-UA" sz="2800" baseline="-25000" dirty="0"/>
                  <a:t>1 </a:t>
                </a:r>
                <a:r>
                  <a:rPr lang="uk-UA" sz="2800" dirty="0"/>
                  <a:t>=</a:t>
                </a:r>
                <a:r>
                  <a:rPr lang="uk-UA" sz="2800" dirty="0" smtClean="0"/>
                  <a:t>7, </a:t>
                </a:r>
                <a:r>
                  <a:rPr lang="en-GB" sz="2800" dirty="0" smtClean="0"/>
                  <a:t>q</a:t>
                </a:r>
                <a:r>
                  <a:rPr lang="uk-UA" sz="2800" dirty="0" smtClean="0"/>
                  <a:t> </a:t>
                </a:r>
                <a:r>
                  <a:rPr lang="uk-UA" sz="2800" dirty="0"/>
                  <a:t>= 7</a:t>
                </a:r>
                <a:r>
                  <a:rPr lang="en-GB" sz="2800" dirty="0"/>
                  <a:t> </a:t>
                </a:r>
              </a:p>
              <a:p>
                <a:r>
                  <a:rPr lang="uk-UA" sz="2800" dirty="0" smtClean="0"/>
                  <a:t>Людей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uk-UA" sz="2800" dirty="0" smtClean="0"/>
                  <a:t>7</a:t>
                </a:r>
                <a:endParaRPr lang="ru-RU" sz="2800" dirty="0"/>
              </a:p>
              <a:p>
                <a:r>
                  <a:rPr lang="uk-UA" sz="2800" dirty="0"/>
                  <a:t>Котів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𝑞</m:t>
                    </m:r>
                    <m:r>
                      <a:rPr lang="en-GB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uk-UA" sz="2800" dirty="0" smtClean="0"/>
                  <a:t>7</a:t>
                </a:r>
                <a:r>
                  <a:rPr lang="uk-UA" sz="2800" baseline="30000" dirty="0" smtClean="0"/>
                  <a:t>2</a:t>
                </a:r>
                <a:r>
                  <a:rPr lang="uk-UA" sz="2800" dirty="0" smtClean="0"/>
                  <a:t> </a:t>
                </a:r>
                <a:r>
                  <a:rPr lang="uk-UA" sz="2800" dirty="0"/>
                  <a:t>= </a:t>
                </a:r>
                <a:r>
                  <a:rPr lang="uk-UA" sz="2800" dirty="0" smtClean="0"/>
                  <a:t>49 </a:t>
                </a:r>
                <a:endParaRPr lang="ru-RU" sz="2800" dirty="0"/>
              </a:p>
              <a:p>
                <a:r>
                  <a:rPr lang="uk-UA" sz="2800" dirty="0"/>
                  <a:t>Мишей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𝑞</m:t>
                    </m:r>
                    <m:r>
                      <a:rPr lang="en-GB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uk-UA" sz="2800" dirty="0" smtClean="0"/>
                  <a:t>7</a:t>
                </a:r>
                <a:r>
                  <a:rPr lang="uk-UA" sz="2800" baseline="30000" dirty="0" smtClean="0"/>
                  <a:t>3</a:t>
                </a:r>
                <a:r>
                  <a:rPr lang="uk-UA" sz="2800" dirty="0" smtClean="0"/>
                  <a:t> </a:t>
                </a:r>
                <a:r>
                  <a:rPr lang="uk-UA" sz="2800" dirty="0"/>
                  <a:t>= 343</a:t>
                </a:r>
                <a:endParaRPr lang="ru-RU" sz="2800" dirty="0"/>
              </a:p>
              <a:p>
                <a:r>
                  <a:rPr lang="uk-UA" sz="2800" dirty="0"/>
                  <a:t>Колосків </a:t>
                </a:r>
                <a:r>
                  <a:rPr lang="uk-UA" sz="2800" dirty="0" smtClean="0"/>
                  <a:t>–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𝑞</m:t>
                    </m:r>
                    <m:r>
                      <a:rPr lang="en-GB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uk-UA" sz="2800" dirty="0" smtClean="0"/>
                  <a:t> </a:t>
                </a:r>
                <a:r>
                  <a:rPr lang="uk-UA" sz="2800" dirty="0"/>
                  <a:t>7</a:t>
                </a:r>
                <a:r>
                  <a:rPr lang="uk-UA" sz="2800" baseline="30000" dirty="0"/>
                  <a:t>4</a:t>
                </a:r>
                <a:r>
                  <a:rPr lang="uk-UA" sz="2800" dirty="0"/>
                  <a:t> = 2 401</a:t>
                </a:r>
                <a:endParaRPr lang="ru-RU" sz="2800" dirty="0"/>
              </a:p>
              <a:p>
                <a:r>
                  <a:rPr lang="uk-UA" sz="2800" dirty="0"/>
                  <a:t>Мір ячменю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k-UA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𝑞</m:t>
                    </m:r>
                    <m:r>
                      <a:rPr lang="en-GB" sz="28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uk-UA" sz="2800" dirty="0" smtClean="0"/>
                  <a:t>7</a:t>
                </a:r>
                <a:r>
                  <a:rPr lang="uk-UA" sz="2800" baseline="30000" dirty="0" smtClean="0"/>
                  <a:t>5</a:t>
                </a:r>
                <a:r>
                  <a:rPr lang="uk-UA" sz="2800" dirty="0" smtClean="0"/>
                  <a:t> </a:t>
                </a:r>
                <a:r>
                  <a:rPr lang="uk-UA" sz="2800" dirty="0"/>
                  <a:t>= 16 807</a:t>
                </a:r>
                <a:endParaRPr lang="ru-RU" sz="2800" dirty="0"/>
              </a:p>
              <a:p>
                <a:r>
                  <a:rPr lang="uk-UA" sz="2800" dirty="0" smtClean="0"/>
                  <a:t>Сума цього ряду</a:t>
                </a:r>
                <a:r>
                  <a:rPr lang="en-GB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sz="2800" b="0" i="1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𝑞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𝑞</m:t>
                        </m:r>
                        <m:r>
                          <a:rPr lang="en-GB" sz="28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endParaRPr lang="uk-UA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7(</m:t>
                        </m:r>
                        <m:sSup>
                          <m:sSupPr>
                            <m:ctrlPr>
                              <a:rPr lang="en-GB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7</m:t>
                            </m:r>
                          </m:e>
                          <m:sup>
                            <m:r>
                              <a:rPr lang="en-GB" sz="28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  <m:r>
                          <a:rPr lang="en-GB" sz="2800" b="0" i="1" smtClean="0">
                            <a:latin typeface="Cambria Math"/>
                          </a:rPr>
                          <m:t>−1)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7−1</m:t>
                        </m:r>
                      </m:den>
                    </m:f>
                  </m:oMath>
                </a14:m>
                <a:r>
                  <a:rPr lang="en-GB" sz="2800" dirty="0" smtClean="0"/>
                  <a:t>=19 607</a:t>
                </a:r>
                <a:endParaRPr lang="ru-RU" sz="28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637511"/>
                <a:ext cx="7200800" cy="407650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66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484784"/>
            <a:ext cx="2819400" cy="599440"/>
          </a:xfrm>
        </p:spPr>
        <p:txBody>
          <a:bodyPr/>
          <a:lstStyle/>
          <a:p>
            <a:r>
              <a:rPr lang="uk-UA" sz="2400" dirty="0" smtClean="0">
                <a:solidFill>
                  <a:schemeClr val="accent1">
                    <a:lumMod val="75000"/>
                  </a:schemeClr>
                </a:solidFill>
              </a:rPr>
              <a:t>Вавилонські тексти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99992" y="2060848"/>
            <a:ext cx="3816424" cy="3672408"/>
          </a:xfrm>
        </p:spPr>
        <p:txBody>
          <a:bodyPr>
            <a:noAutofit/>
          </a:bodyPr>
          <a:lstStyle/>
          <a:p>
            <a:r>
              <a:rPr lang="uk-UA" sz="1800" b="1" dirty="0">
                <a:solidFill>
                  <a:schemeClr val="bg2">
                    <a:lumMod val="25000"/>
                  </a:schemeClr>
                </a:solidFill>
              </a:rPr>
              <a:t>З</a:t>
            </a:r>
            <a:r>
              <a:rPr lang="uk-UA" sz="1800" b="1" dirty="0" smtClean="0">
                <a:solidFill>
                  <a:schemeClr val="bg2">
                    <a:lumMod val="25000"/>
                  </a:schemeClr>
                </a:solidFill>
              </a:rPr>
              <a:t>більшення </a:t>
            </a:r>
            <a:r>
              <a:rPr lang="uk-UA" sz="1800" b="1" dirty="0">
                <a:solidFill>
                  <a:schemeClr val="bg2">
                    <a:lumMod val="25000"/>
                  </a:schemeClr>
                </a:solidFill>
              </a:rPr>
              <a:t>освітленої частини місячного диска протягом перших п'яти днів відбувається за законом геометричної прогресії зі знаменником 2, у наступні 10 днів - за законом арифметичної прогресії з різницею 16</a:t>
            </a: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Рисунок 8" descr="13r6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1031776" y="1412776"/>
            <a:ext cx="3464024" cy="3464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75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4" y="0"/>
            <a:ext cx="9144372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uk-UA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Теоретичний блок  «ПІЗНАЙ СЕБЕ»</a:t>
            </a:r>
            <a:endParaRPr lang="ru-RU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887524"/>
              </p:ext>
            </p:extLst>
          </p:nvPr>
        </p:nvGraphicFramePr>
        <p:xfrm>
          <a:off x="179511" y="646331"/>
          <a:ext cx="8856984" cy="49378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0217"/>
                <a:gridCol w="2452111"/>
                <a:gridCol w="2952328"/>
                <a:gridCol w="2952328"/>
              </a:tblGrid>
              <a:tr h="7519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Арифметична прогресія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Геометрична прогресія</a:t>
                      </a:r>
                      <a:endParaRPr lang="ru-RU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63432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Означення 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3432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Формула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п-го</a:t>
                      </a:r>
                      <a:r>
                        <a:rPr lang="uk-UA" baseline="0" dirty="0" smtClean="0"/>
                        <a:t>  члена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14751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Сума перших п членів прогресії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14751">
                <a:tc>
                  <a:txBody>
                    <a:bodyPr/>
                    <a:lstStyle/>
                    <a:p>
                      <a:r>
                        <a:rPr lang="uk-UA" dirty="0" smtClean="0"/>
                        <a:t>4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Сума перших п членів прогресії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14751">
                <a:tc>
                  <a:txBody>
                    <a:bodyPr/>
                    <a:lstStyle/>
                    <a:p>
                      <a:r>
                        <a:rPr lang="uk-UA" dirty="0" smtClean="0"/>
                        <a:t>5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Характеристична</a:t>
                      </a:r>
                      <a:r>
                        <a:rPr lang="uk-UA" baseline="0" dirty="0" smtClean="0"/>
                        <a:t> властивість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814751">
                <a:tc>
                  <a:txBody>
                    <a:bodyPr/>
                    <a:lstStyle/>
                    <a:p>
                      <a:r>
                        <a:rPr lang="uk-UA" dirty="0" smtClean="0"/>
                        <a:t>6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Як знайти різницю (знаменник)?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49960" y="1414517"/>
                <a:ext cx="172206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  <m:r>
                          <a:rPr lang="en-GB" i="1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+</m:t>
                    </m:r>
                    <m:r>
                      <a:rPr lang="en-GB" i="1">
                        <a:latin typeface="Cambria Math"/>
                      </a:rPr>
                      <m:t>𝑑</m:t>
                    </m:r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60" y="1414517"/>
                <a:ext cx="1722065" cy="646331"/>
              </a:xfrm>
              <a:prstGeom prst="rect">
                <a:avLst/>
              </a:prstGeom>
              <a:blipFill rotWithShape="1">
                <a:blip r:embed="rId2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93797" y="1916355"/>
                <a:ext cx="2258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797" y="1916355"/>
                <a:ext cx="2258119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17148" y="2564904"/>
                <a:ext cx="1654877" cy="752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+ 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GB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/>
                  <a:t> · n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148" y="2564904"/>
                <a:ext cx="1654877" cy="752194"/>
              </a:xfrm>
              <a:prstGeom prst="rect">
                <a:avLst/>
              </a:prstGeom>
              <a:blipFill rotWithShape="1">
                <a:blip r:embed="rId4"/>
                <a:stretch>
                  <a:fillRect r="-22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243390" y="3317098"/>
                <a:ext cx="2089355" cy="7804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2</m:t>
                            </m:r>
                            <m:r>
                              <a:rPr lang="en-GB" i="1">
                                <a:latin typeface="Cambria Math"/>
                              </a:rPr>
                              <m:t>𝑎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𝑛</m:t>
                            </m:r>
                            <m:r>
                              <a:rPr lang="en-GB" i="1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· n</a:t>
                </a:r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3390" y="3317098"/>
                <a:ext cx="2089355" cy="780470"/>
              </a:xfrm>
              <a:prstGeom prst="rect">
                <a:avLst/>
              </a:prstGeom>
              <a:blipFill rotWithShape="1">
                <a:blip r:embed="rId5"/>
                <a:stretch>
                  <a:fillRect r="-1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24218" y="4106572"/>
                <a:ext cx="2127698" cy="870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218" y="4106572"/>
                <a:ext cx="2127698" cy="8706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333544" y="4963420"/>
                <a:ext cx="16730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−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544" y="4963420"/>
                <a:ext cx="1673087" cy="646331"/>
              </a:xfrm>
              <a:prstGeom prst="rect">
                <a:avLst/>
              </a:prstGeom>
              <a:blipFill rotWithShape="1">
                <a:blip r:embed="rId7"/>
                <a:stretch>
                  <a:fillRect l="-3285" t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86703" y="1401312"/>
                <a:ext cx="171053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 ·</m:t>
                      </m:r>
                      <m:r>
                        <a:rPr lang="en-GB" i="1">
                          <a:latin typeface="Cambria Math"/>
                        </a:rPr>
                        <m:t>𝑞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703" y="1401312"/>
                <a:ext cx="1710533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268428" y="1913632"/>
                <a:ext cx="174708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/>
                        </a:rPr>
                        <m:t>·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𝑛</m:t>
                          </m:r>
                          <m:r>
                            <a:rPr lang="en-GB" i="1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428" y="1913632"/>
                <a:ext cx="1747081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75243" y="2375173"/>
                <a:ext cx="1850250" cy="9419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  <m:r>
                            <a:rPr lang="en-US" i="1">
                              <a:latin typeface="Cambria Math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243" y="2375173"/>
                <a:ext cx="1850250" cy="94192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86703" y="3328731"/>
                <a:ext cx="1966116" cy="9492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i="1">
                              <a:latin typeface="Cambria Math"/>
                            </a:rPr>
                            <m:t>−1)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703" y="3328731"/>
                <a:ext cx="1966116" cy="94923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286703" y="4106572"/>
                <a:ext cx="2235356" cy="7047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−1  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·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703" y="4106572"/>
                <a:ext cx="2235356" cy="70474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76163" y="4815558"/>
                <a:ext cx="1248675" cy="942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𝑞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163" y="4815558"/>
                <a:ext cx="1248675" cy="94205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129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052736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Із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запропонованих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послідовностей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вибрати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які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є 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арифметичною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або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геометричною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прогресією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і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назвати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два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наступні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члени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289735"/>
              </p:ext>
            </p:extLst>
          </p:nvPr>
        </p:nvGraphicFramePr>
        <p:xfrm>
          <a:off x="899592" y="2060848"/>
          <a:ext cx="6696744" cy="35356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48372"/>
                <a:gridCol w="3348372"/>
              </a:tblGrid>
              <a:tr h="4320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cap="none" spc="300" dirty="0" smtClean="0">
                        <a:ln w="11430" cmpd="sng">
                          <a:solidFill>
                            <a:schemeClr val="accent1">
                              <a:tint val="10000"/>
                            </a:schemeClr>
                          </a:solidFill>
                          <a:prstDash val="solid"/>
                          <a:miter lim="800000"/>
                        </a:ln>
                        <a:effectLst>
                          <a:glow rad="45500">
                            <a:schemeClr val="accent1">
                              <a:satMod val="220000"/>
                              <a:alpha val="35000"/>
                            </a:schemeClr>
                          </a:glow>
                        </a:effectLst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3882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1, 13, 25, 27, …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3882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8, 4, 0, -4,</a:t>
                      </a:r>
                      <a:r>
                        <a:rPr lang="uk-UA" sz="3200" baseline="0" dirty="0" smtClean="0"/>
                        <a:t> …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3882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1, 2, 3, 5, 8, …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3882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13, 16, 19, 22, …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13882">
                <a:tc>
                  <a:txBody>
                    <a:bodyPr/>
                    <a:lstStyle/>
                    <a:p>
                      <a:r>
                        <a:rPr lang="uk-UA" sz="3200" dirty="0" smtClean="0"/>
                        <a:t>3, 9, 27, …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05946" y="2843644"/>
            <a:ext cx="1739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Не є прогресія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516420" y="3419708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А.  -8, -12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60416" y="4011850"/>
            <a:ext cx="270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Числа </a:t>
            </a:r>
            <a:r>
              <a:rPr lang="uk-UA" dirty="0" err="1" smtClean="0"/>
              <a:t>Фібоначчі</a:t>
            </a:r>
            <a:r>
              <a:rPr lang="uk-UA" dirty="0" smtClean="0"/>
              <a:t>. 13, 21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99991" y="44591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А. 25, 28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505946" y="5183782"/>
            <a:ext cx="117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Г, 81, 243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54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solidFill>
                  <a:schemeClr val="accent6"/>
                </a:solidFill>
              </a:rPr>
              <a:t>М</a:t>
            </a:r>
            <a:r>
              <a:rPr lang="en-GB" sz="4400" b="1" dirty="0" smtClean="0">
                <a:solidFill>
                  <a:schemeClr val="accent6"/>
                </a:solidFill>
              </a:rPr>
              <a:t> </a:t>
            </a:r>
            <a:r>
              <a:rPr lang="uk-UA" sz="4400" b="1" dirty="0" smtClean="0">
                <a:solidFill>
                  <a:schemeClr val="accent6"/>
                </a:solidFill>
              </a:rPr>
              <a:t>а</a:t>
            </a:r>
            <a:r>
              <a:rPr lang="en-GB" sz="4400" b="1" dirty="0" smtClean="0">
                <a:solidFill>
                  <a:schemeClr val="accent6"/>
                </a:solidFill>
              </a:rPr>
              <a:t>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т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en-GB" sz="4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4400" b="1" dirty="0" smtClean="0">
                <a:solidFill>
                  <a:srgbClr val="FFFF00"/>
                </a:solidFill>
              </a:rPr>
              <a:t>м</a:t>
            </a:r>
            <a:r>
              <a:rPr lang="en-GB" sz="4400" b="1" dirty="0" smtClean="0">
                <a:solidFill>
                  <a:srgbClr val="FFFF00"/>
                </a:solidFill>
              </a:rPr>
              <a:t> </a:t>
            </a:r>
            <a:r>
              <a:rPr lang="uk-UA" sz="4400" b="1" dirty="0" smtClean="0">
                <a:solidFill>
                  <a:srgbClr val="FFFF00"/>
                </a:solidFill>
              </a:rPr>
              <a:t>а</a:t>
            </a:r>
            <a:r>
              <a:rPr lang="en-GB" sz="4400" b="1" dirty="0" smtClean="0">
                <a:solidFill>
                  <a:srgbClr val="FFFF00"/>
                </a:solidFill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</a:rPr>
              <a:t>т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uk-UA" sz="4400" b="1" dirty="0" smtClean="0">
                <a:solidFill>
                  <a:srgbClr val="FF0000"/>
                </a:solidFill>
              </a:rPr>
              <a:t>и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uk-UA" sz="4400" b="1" dirty="0" smtClean="0">
                <a:solidFill>
                  <a:srgbClr val="009900"/>
                </a:solidFill>
              </a:rPr>
              <a:t>ч</a:t>
            </a:r>
            <a:r>
              <a:rPr lang="en-GB" sz="4400" b="1" dirty="0" smtClean="0">
                <a:solidFill>
                  <a:srgbClr val="009900"/>
                </a:solidFill>
              </a:rPr>
              <a:t> </a:t>
            </a:r>
            <a:r>
              <a:rPr lang="uk-UA" sz="4400" b="1" dirty="0" smtClean="0">
                <a:solidFill>
                  <a:srgbClr val="009900"/>
                </a:solidFill>
              </a:rPr>
              <a:t>н</a:t>
            </a:r>
            <a:r>
              <a:rPr lang="en-GB" sz="4400" b="1" dirty="0" smtClean="0">
                <a:solidFill>
                  <a:srgbClr val="009900"/>
                </a:solidFill>
              </a:rPr>
              <a:t> </a:t>
            </a:r>
            <a:r>
              <a:rPr lang="uk-UA" sz="4400" b="1" dirty="0" smtClean="0">
                <a:solidFill>
                  <a:srgbClr val="FF0066"/>
                </a:solidFill>
              </a:rPr>
              <a:t>и</a:t>
            </a:r>
            <a:r>
              <a:rPr lang="en-GB" sz="4400" b="1" dirty="0" smtClean="0">
                <a:solidFill>
                  <a:srgbClr val="FF0066"/>
                </a:solidFill>
              </a:rPr>
              <a:t> </a:t>
            </a:r>
            <a:r>
              <a:rPr lang="uk-UA" sz="4400" b="1" dirty="0" smtClean="0">
                <a:solidFill>
                  <a:srgbClr val="FF0066"/>
                </a:solidFill>
              </a:rPr>
              <a:t>й</a:t>
            </a:r>
            <a:r>
              <a:rPr lang="uk-UA" sz="4400" b="1" dirty="0" smtClean="0"/>
              <a:t> </a:t>
            </a:r>
            <a:r>
              <a:rPr lang="uk-UA" sz="4400" b="1" dirty="0" smtClean="0">
                <a:solidFill>
                  <a:srgbClr val="FF0000"/>
                </a:solidFill>
              </a:rPr>
              <a:t>к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uk-UA" sz="4400" b="1" dirty="0" smtClean="0">
                <a:solidFill>
                  <a:srgbClr val="0000FF"/>
                </a:solidFill>
              </a:rPr>
              <a:t>а</a:t>
            </a:r>
            <a:r>
              <a:rPr lang="en-GB" sz="4400" b="1" dirty="0" smtClean="0">
                <a:solidFill>
                  <a:srgbClr val="0000FF"/>
                </a:solidFill>
              </a:rPr>
              <a:t> </a:t>
            </a:r>
            <a:r>
              <a:rPr lang="uk-UA" sz="4400" b="1" dirty="0" smtClean="0">
                <a:solidFill>
                  <a:srgbClr val="FFFF00"/>
                </a:solidFill>
              </a:rPr>
              <a:t>л</a:t>
            </a:r>
            <a:r>
              <a:rPr lang="en-GB" sz="4400" b="1" dirty="0" smtClean="0">
                <a:solidFill>
                  <a:srgbClr val="FFFF00"/>
                </a:solidFill>
              </a:rPr>
              <a:t> </a:t>
            </a:r>
            <a:r>
              <a:rPr lang="uk-UA" sz="4400" b="1" dirty="0" smtClean="0">
                <a:solidFill>
                  <a:srgbClr val="D60093"/>
                </a:solidFill>
              </a:rPr>
              <a:t>е</a:t>
            </a:r>
            <a:r>
              <a:rPr lang="en-GB" sz="4400" b="1" dirty="0" smtClean="0">
                <a:solidFill>
                  <a:srgbClr val="D60093"/>
                </a:solidFill>
              </a:rPr>
              <a:t> </a:t>
            </a:r>
            <a:r>
              <a:rPr lang="uk-UA" sz="4400" b="1" dirty="0" smtClean="0">
                <a:solidFill>
                  <a:srgbClr val="990099"/>
                </a:solidFill>
              </a:rPr>
              <a:t>й</a:t>
            </a:r>
            <a:r>
              <a:rPr lang="en-GB" sz="4400" b="1" dirty="0" smtClean="0">
                <a:solidFill>
                  <a:srgbClr val="990099"/>
                </a:solidFill>
              </a:rPr>
              <a:t> </a:t>
            </a:r>
            <a:r>
              <a:rPr lang="uk-UA" sz="4400" b="1" dirty="0" smtClean="0"/>
              <a:t>д</a:t>
            </a:r>
            <a:r>
              <a:rPr lang="en-GB" sz="4400" b="1" dirty="0" smtClean="0"/>
              <a:t> </a:t>
            </a:r>
            <a:r>
              <a:rPr lang="uk-UA" sz="4400" b="1" dirty="0" smtClean="0">
                <a:solidFill>
                  <a:srgbClr val="FF0000"/>
                </a:solidFill>
              </a:rPr>
              <a:t>о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uk-UA" sz="4400" b="1" dirty="0" smtClean="0">
                <a:solidFill>
                  <a:srgbClr val="0000FF"/>
                </a:solidFill>
              </a:rPr>
              <a:t>с</a:t>
            </a:r>
            <a:r>
              <a:rPr lang="en-GB" sz="4400" b="1" dirty="0" smtClean="0">
                <a:solidFill>
                  <a:srgbClr val="0000FF"/>
                </a:solidFill>
              </a:rPr>
              <a:t> </a:t>
            </a:r>
            <a:r>
              <a:rPr lang="uk-UA" sz="4400" b="1" dirty="0" smtClean="0">
                <a:solidFill>
                  <a:srgbClr val="FFFF00"/>
                </a:solidFill>
              </a:rPr>
              <a:t>к</a:t>
            </a:r>
            <a:r>
              <a:rPr lang="en-GB" sz="4400" b="1" dirty="0" smtClean="0">
                <a:solidFill>
                  <a:srgbClr val="FFFF00"/>
                </a:solidFill>
              </a:rPr>
              <a:t> </a:t>
            </a:r>
            <a:r>
              <a:rPr lang="uk-UA" sz="4400" b="1" dirty="0" smtClean="0">
                <a:solidFill>
                  <a:srgbClr val="FF0066"/>
                </a:solidFill>
              </a:rPr>
              <a:t>о</a:t>
            </a:r>
            <a:r>
              <a:rPr lang="en-GB" sz="4400" b="1" dirty="0" smtClean="0">
                <a:solidFill>
                  <a:srgbClr val="FF0066"/>
                </a:solidFill>
              </a:rPr>
              <a:t> </a:t>
            </a:r>
            <a:r>
              <a:rPr lang="uk-UA" sz="4400" b="1" dirty="0" smtClean="0">
                <a:solidFill>
                  <a:srgbClr val="0000FF"/>
                </a:solidFill>
              </a:rPr>
              <a:t>п</a:t>
            </a:r>
            <a:endParaRPr lang="ru-RU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Таблица 13"/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47247754"/>
                  </p:ext>
                </p:extLst>
              </p:nvPr>
            </p:nvGraphicFramePr>
            <p:xfrm>
              <a:off x="0" y="1268760"/>
              <a:ext cx="9036496" cy="5227917"/>
            </p:xfrm>
            <a:graphic>
              <a:graphicData uri="http://schemas.openxmlformats.org/drawingml/2006/table">
                <a:tbl>
                  <a:tblPr firstRow="1" bandRow="1">
                    <a:tableStyleId>{638B1855-1B75-4FBE-930C-398BA8C253C6}</a:tableStyleId>
                  </a:tblPr>
                  <a:tblGrid>
                    <a:gridCol w="2454567"/>
                    <a:gridCol w="2063681"/>
                    <a:gridCol w="2259124"/>
                    <a:gridCol w="2259124"/>
                  </a:tblGrid>
                  <a:tr h="585928"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85928">
                    <a:tc>
                      <a:txBody>
                        <a:bodyPr/>
                        <a:lstStyle/>
                        <a:p>
                          <a:r>
                            <a:rPr lang="en-GB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24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 </a:t>
                          </a:r>
                          <a:r>
                            <a:rPr lang="en-GB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 a</a:t>
                          </a:r>
                          <a:r>
                            <a:rPr lang="en-GB" sz="24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GB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+ 9d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585928">
                    <a:tc>
                      <a:txBody>
                        <a:bodyPr/>
                        <a:lstStyle/>
                        <a:p>
                          <a:r>
                            <a:rPr lang="en-GB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24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r>
                            <a:rPr lang="en-GB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=a</a:t>
                          </a:r>
                          <a:r>
                            <a:rPr lang="en-GB" sz="24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GB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+ 3d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58592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; </m:t>
                              </m:r>
                            </m:oMath>
                          </a14:m>
                          <a:r>
                            <a:rPr lang="en-GB" sz="20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GB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sub>
                              </m:sSub>
                              <m:r>
                                <a:rPr lang="en-GB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GB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𝟓</m:t>
                              </m:r>
                              <m:r>
                                <a:rPr lang="en-GB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;</m:t>
                              </m:r>
                            </m:oMath>
                          </a14:m>
                          <a:r>
                            <a:rPr lang="en-GB" sz="2000" b="1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GB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sub>
                              </m:sSub>
                              <m:r>
                                <a:rPr lang="en-GB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sz="2000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oMath>
                          </a14:m>
                          <a:endParaRPr lang="ru-RU" sz="20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b="1" i="1" dirty="0" smtClean="0">
                            <a:solidFill>
                              <a:schemeClr val="tx1"/>
                            </a:solidFill>
                            <a:latin typeface="Cambria Math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uk-UA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  <m:r>
                                  <a:rPr lang="en-US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= 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b="1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uk-UA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𝟑</m:t>
                                        </m:r>
                                      </m:sub>
                                    </m:sSub>
                                    <m: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·</m:t>
                                    </m:r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𝒃</m:t>
                                        </m:r>
                                      </m:e>
                                      <m:sub>
                                        <m:r>
                                          <a:rPr lang="uk-UA" b="1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𝟒</m:t>
                                        </m:r>
                                      </m:sub>
                                    </m:sSub>
                                  </m:e>
                                </m:rad>
                              </m:oMath>
                            </m:oMathPara>
                          </a14:m>
                          <a:endParaRPr lang="ru-RU" b="1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90181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uk-UA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𝟐𝟑</m:t>
                                  </m:r>
                                </m:sub>
                              </m:sSub>
                              <m: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𝒂</m:t>
                                      </m:r>
                                    </m:e>
                                    <m:sub>
                                      <m:r>
                                        <a:rPr lang="en-GB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sub>
                                  </m:sSub>
                                  <m:r>
                                    <a:rPr lang="en-GB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uk-UA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𝟐𝟐</m:t>
                                  </m:r>
                                  <m:r>
                                    <a:rPr lang="en-GB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  <m:r>
                                    <a:rPr lang="en-GB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GB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1" dirty="0" smtClean="0">
                              <a:solidFill>
                                <a:schemeClr val="tx1"/>
                              </a:solidFill>
                            </a:rPr>
                            <a:t>·</a:t>
                          </a:r>
                          <a:r>
                            <a:rPr lang="uk-UA" sz="2000" b="1" dirty="0" smtClean="0">
                              <a:solidFill>
                                <a:schemeClr val="tx1"/>
                              </a:solidFill>
                            </a:rPr>
                            <a:t>23</a:t>
                          </a:r>
                          <a:endParaRPr lang="ru-RU" sz="2000" b="1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ru-RU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uk-UA" dirty="0" smtClean="0"/>
                            <a:t>  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GB" sz="20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2000" b="1" dirty="0" smtClean="0">
                              <a:solidFill>
                                <a:schemeClr val="tx1"/>
                              </a:solidFill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GB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𝟔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𝒃</m:t>
                                      </m:r>
                                    </m:e>
                                    <m:sub>
                                      <m:r>
                                        <a:rPr lang="en-GB" sz="2000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𝟒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ru-RU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781237">
                    <a:tc>
                      <a:txBody>
                        <a:bodyPr/>
                        <a:lstStyle/>
                        <a:p>
                          <a:r>
                            <a:rPr lang="uk-UA" sz="2000" b="1" dirty="0" smtClean="0">
                              <a:solidFill>
                                <a:schemeClr val="tx1"/>
                              </a:solidFill>
                            </a:rPr>
                            <a:t>5;</a:t>
                          </a:r>
                          <a:r>
                            <a:rPr lang="uk-UA" sz="2000" b="1" baseline="0" dirty="0" smtClean="0">
                              <a:solidFill>
                                <a:schemeClr val="tx1"/>
                              </a:solidFill>
                            </a:rPr>
                            <a:t> 9; 13;  17;….. ,</a:t>
                          </a:r>
                        </a:p>
                        <a:p>
                          <a:r>
                            <a:rPr lang="uk-UA" sz="2000" b="1" baseline="0" dirty="0" smtClean="0">
                              <a:solidFill>
                                <a:schemeClr val="tx1"/>
                              </a:solidFill>
                            </a:rPr>
                            <a:t> тоді </a:t>
                          </a:r>
                          <a:r>
                            <a:rPr lang="en-GB" sz="2000" b="1" baseline="0" dirty="0" smtClean="0">
                              <a:solidFill>
                                <a:schemeClr val="tx1"/>
                              </a:solidFill>
                            </a:rPr>
                            <a:t>d=4</a:t>
                          </a:r>
                          <a:endParaRPr lang="ru-RU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 smtClean="0">
                              <a:solidFill>
                                <a:schemeClr val="tx1"/>
                              </a:solidFill>
                            </a:rPr>
                            <a:t>2;</a:t>
                          </a:r>
                          <a:r>
                            <a:rPr lang="en-GB" b="1" baseline="0" dirty="0" smtClean="0">
                              <a:solidFill>
                                <a:schemeClr val="tx1"/>
                              </a:solidFill>
                            </a:rPr>
                            <a:t> 6; 18; 54;…..,</a:t>
                          </a:r>
                        </a:p>
                        <a:p>
                          <a:r>
                            <a:rPr lang="uk-UA" b="1" baseline="0" dirty="0" smtClean="0">
                              <a:solidFill>
                                <a:schemeClr val="tx1"/>
                              </a:solidFill>
                            </a:rPr>
                            <a:t>тоді  </a:t>
                          </a:r>
                          <a:r>
                            <a:rPr lang="en-GB" b="1" dirty="0" smtClean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r>
                            <a:rPr lang="uk-UA" b="1" dirty="0" smtClean="0">
                              <a:solidFill>
                                <a:schemeClr val="tx1"/>
                              </a:solidFill>
                            </a:rPr>
                            <a:t>=4</a:t>
                          </a:r>
                          <a:endParaRPr lang="en-GB" b="1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781237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GB" sz="2000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;  </m:t>
                              </m:r>
                              <m:r>
                                <a:rPr lang="en-GB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𝒅</m:t>
                              </m:r>
                            </m:oMath>
                          </a14:m>
                          <a:r>
                            <a:rPr lang="en-GB" sz="2000" b="1" dirty="0" smtClean="0">
                              <a:solidFill>
                                <a:schemeClr val="tx1"/>
                              </a:solidFill>
                            </a:rPr>
                            <a:t>=-3;</a:t>
                          </a:r>
                          <a:r>
                            <a:rPr lang="en-GB" sz="2000" b="1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uk-UA" sz="2000" b="1" baseline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uk-UA" sz="2000" b="1" baseline="0" dirty="0" smtClean="0">
                              <a:solidFill>
                                <a:schemeClr val="tx1"/>
                              </a:solidFill>
                            </a:rPr>
                            <a:t>тоді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20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20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GB" sz="2000" b="1" i="1" baseline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GB" sz="20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=−</m:t>
                              </m:r>
                              <m:r>
                                <a:rPr lang="en-GB" sz="2000" b="1" i="1" baseline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oMath>
                          </a14:m>
                          <a:endParaRPr lang="ru-RU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ru-RU" b="1" dirty="0" smtClean="0">
                              <a:solidFill>
                                <a:schemeClr val="tx1"/>
                              </a:solidFill>
                            </a:rPr>
                            <a:t>1</a:t>
                          </a:r>
                          <a:r>
                            <a:rPr lang="uk-UA" b="1" dirty="0" smtClean="0">
                              <a:solidFill>
                                <a:schemeClr val="tx1"/>
                              </a:solidFill>
                            </a:rPr>
                            <a:t>;</a:t>
                          </a:r>
                          <a:r>
                            <a:rPr lang="uk-UA" b="1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b="1" baseline="0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r>
                            <a:rPr lang="uk-UA" b="1" baseline="0" dirty="0" smtClean="0">
                              <a:solidFill>
                                <a:schemeClr val="tx1"/>
                              </a:solidFill>
                            </a:rPr>
                            <a:t>; </a:t>
                          </a:r>
                          <a:r>
                            <a:rPr lang="en-GB" b="1" baseline="0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r>
                            <a:rPr lang="uk-UA" b="1" baseline="0" dirty="0" smtClean="0">
                              <a:solidFill>
                                <a:schemeClr val="tx1"/>
                              </a:solidFill>
                            </a:rPr>
                            <a:t>;</a:t>
                          </a:r>
                          <a:r>
                            <a:rPr lang="en-US" b="1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b="1" baseline="0" dirty="0" smtClean="0">
                              <a:solidFill>
                                <a:schemeClr val="tx1"/>
                              </a:solidFill>
                            </a:rPr>
                            <a:t>8</a:t>
                          </a:r>
                          <a:r>
                            <a:rPr lang="en-US" b="1" baseline="0" dirty="0" smtClean="0">
                              <a:solidFill>
                                <a:schemeClr val="tx1"/>
                              </a:solidFill>
                            </a:rPr>
                            <a:t>; </a:t>
                          </a:r>
                          <a:r>
                            <a:rPr lang="uk-UA" b="1" baseline="0" dirty="0" smtClean="0">
                              <a:solidFill>
                                <a:schemeClr val="tx1"/>
                              </a:solidFill>
                            </a:rPr>
                            <a:t>…. , тоді 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sub>
                              </m:sSub>
                              <m:r>
                                <a:rPr lang="en-GB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=</m:t>
                              </m:r>
                            </m:oMath>
                          </a14:m>
                          <a:r>
                            <a:rPr lang="ru-RU" b="1" dirty="0" smtClean="0">
                              <a:solidFill>
                                <a:schemeClr val="tx1"/>
                              </a:solidFill>
                            </a:rPr>
                            <a:t>30</a:t>
                          </a:r>
                          <a:endParaRPr lang="ru-RU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Таблица 13"/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47247754"/>
                  </p:ext>
                </p:extLst>
              </p:nvPr>
            </p:nvGraphicFramePr>
            <p:xfrm>
              <a:off x="0" y="1268760"/>
              <a:ext cx="9036496" cy="5227917"/>
            </p:xfrm>
            <a:graphic>
              <a:graphicData uri="http://schemas.openxmlformats.org/drawingml/2006/table">
                <a:tbl>
                  <a:tblPr firstRow="1" bandRow="1">
                    <a:tableStyleId>{638B1855-1B75-4FBE-930C-398BA8C253C6}</a:tableStyleId>
                  </a:tblPr>
                  <a:tblGrid>
                    <a:gridCol w="2454567"/>
                    <a:gridCol w="2063681"/>
                    <a:gridCol w="2259124"/>
                    <a:gridCol w="2259124"/>
                  </a:tblGrid>
                  <a:tr h="585928"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585928">
                    <a:tc>
                      <a:txBody>
                        <a:bodyPr/>
                        <a:lstStyle/>
                        <a:p>
                          <a:r>
                            <a:rPr lang="en-GB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24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9 </a:t>
                          </a:r>
                          <a:r>
                            <a:rPr lang="en-GB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= a</a:t>
                          </a:r>
                          <a:r>
                            <a:rPr lang="en-GB" sz="24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</a:t>
                          </a:r>
                          <a:r>
                            <a:rPr lang="en-GB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+ 9d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000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585928">
                    <a:tc>
                      <a:txBody>
                        <a:bodyPr/>
                        <a:lstStyle/>
                        <a:p>
                          <a:r>
                            <a:rPr lang="en-GB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a</a:t>
                          </a:r>
                          <a:r>
                            <a:rPr lang="en-GB" sz="24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</a:t>
                          </a:r>
                          <a:r>
                            <a:rPr lang="en-GB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=a</a:t>
                          </a:r>
                          <a:r>
                            <a:rPr lang="en-GB" sz="2400" b="1" kern="1200" baseline="-250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</a:t>
                          </a:r>
                          <a:r>
                            <a:rPr lang="en-GB" sz="2400" b="1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+ 3d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endParaRPr lang="ru-RU" sz="1100" dirty="0">
                            <a:solidFill>
                              <a:schemeClr val="tx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1005840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85" t="-176506" r="-269727" b="-2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1887" t="-176506" r="-101887" b="-2493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901819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85" t="-310135" r="-269727" b="-17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1887" t="-310135" r="-101887" b="-17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781237">
                    <a:tc>
                      <a:txBody>
                        <a:bodyPr/>
                        <a:lstStyle/>
                        <a:p>
                          <a:r>
                            <a:rPr lang="uk-UA" sz="2000" b="1" dirty="0" smtClean="0">
                              <a:solidFill>
                                <a:schemeClr val="tx1"/>
                              </a:solidFill>
                            </a:rPr>
                            <a:t>5;</a:t>
                          </a:r>
                          <a:r>
                            <a:rPr lang="uk-UA" sz="2000" b="1" baseline="0" dirty="0" smtClean="0">
                              <a:solidFill>
                                <a:schemeClr val="tx1"/>
                              </a:solidFill>
                            </a:rPr>
                            <a:t> 9; 13;  17;….. ,</a:t>
                          </a:r>
                        </a:p>
                        <a:p>
                          <a:r>
                            <a:rPr lang="uk-UA" sz="2000" b="1" baseline="0" dirty="0" smtClean="0">
                              <a:solidFill>
                                <a:schemeClr val="tx1"/>
                              </a:solidFill>
                            </a:rPr>
                            <a:t> тоді </a:t>
                          </a:r>
                          <a:r>
                            <a:rPr lang="en-GB" sz="2000" b="1" baseline="0" dirty="0" smtClean="0">
                              <a:solidFill>
                                <a:schemeClr val="tx1"/>
                              </a:solidFill>
                            </a:rPr>
                            <a:t>d=4</a:t>
                          </a:r>
                          <a:endParaRPr lang="ru-RU" sz="2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 smtClean="0">
                              <a:solidFill>
                                <a:schemeClr val="tx1"/>
                              </a:solidFill>
                            </a:rPr>
                            <a:t>2;</a:t>
                          </a:r>
                          <a:r>
                            <a:rPr lang="en-GB" b="1" baseline="0" dirty="0" smtClean="0">
                              <a:solidFill>
                                <a:schemeClr val="tx1"/>
                              </a:solidFill>
                            </a:rPr>
                            <a:t> 6; 18; 54;…..,</a:t>
                          </a:r>
                        </a:p>
                        <a:p>
                          <a:r>
                            <a:rPr lang="uk-UA" b="1" baseline="0" dirty="0" smtClean="0">
                              <a:solidFill>
                                <a:schemeClr val="tx1"/>
                              </a:solidFill>
                            </a:rPr>
                            <a:t>тоді  </a:t>
                          </a:r>
                          <a:r>
                            <a:rPr lang="en-GB" b="1" dirty="0" smtClean="0">
                              <a:solidFill>
                                <a:schemeClr val="tx1"/>
                              </a:solidFill>
                            </a:rPr>
                            <a:t>q</a:t>
                          </a:r>
                          <a:r>
                            <a:rPr lang="uk-UA" b="1" dirty="0" smtClean="0">
                              <a:solidFill>
                                <a:schemeClr val="tx1"/>
                              </a:solidFill>
                            </a:rPr>
                            <a:t>=4</a:t>
                          </a:r>
                          <a:endParaRPr lang="en-GB" b="1" baseline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  <a:tr h="781237"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985" t="-574219" r="-269727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01887" t="-574219" r="-101887" b="-78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7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5" name="Group 32"/>
          <p:cNvGrpSpPr>
            <a:grpSpLocks/>
          </p:cNvGrpSpPr>
          <p:nvPr/>
        </p:nvGrpSpPr>
        <p:grpSpPr bwMode="auto">
          <a:xfrm>
            <a:off x="1943226" y="1254749"/>
            <a:ext cx="1006475" cy="519113"/>
            <a:chOff x="5193" y="5063"/>
            <a:chExt cx="680" cy="327"/>
          </a:xfrm>
        </p:grpSpPr>
        <p:sp>
          <p:nvSpPr>
            <p:cNvPr id="16" name="Rectangle 33"/>
            <p:cNvSpPr>
              <a:spLocks noChangeArrowheads="1"/>
            </p:cNvSpPr>
            <p:nvPr/>
          </p:nvSpPr>
          <p:spPr bwMode="auto">
            <a:xfrm>
              <a:off x="5193" y="5063"/>
              <a:ext cx="680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34"/>
            <p:cNvGrpSpPr>
              <a:grpSpLocks/>
            </p:cNvGrpSpPr>
            <p:nvPr/>
          </p:nvGrpSpPr>
          <p:grpSpPr bwMode="auto">
            <a:xfrm>
              <a:off x="5239" y="5063"/>
              <a:ext cx="589" cy="327"/>
              <a:chOff x="3379" y="1389"/>
              <a:chExt cx="589" cy="327"/>
            </a:xfrm>
          </p:grpSpPr>
          <p:sp>
            <p:nvSpPr>
              <p:cNvPr id="18" name="Text Box 35"/>
              <p:cNvSpPr txBox="1">
                <a:spLocks noChangeArrowheads="1"/>
              </p:cNvSpPr>
              <p:nvPr/>
            </p:nvSpPr>
            <p:spPr bwMode="auto">
              <a:xfrm>
                <a:off x="3651" y="1389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800" dirty="0"/>
                  <a:t>a</a:t>
                </a:r>
                <a:endParaRPr lang="ru-RU" sz="2800" dirty="0"/>
              </a:p>
            </p:txBody>
          </p:sp>
          <p:grpSp>
            <p:nvGrpSpPr>
              <p:cNvPr id="19" name="Group 36"/>
              <p:cNvGrpSpPr>
                <a:grpSpLocks/>
              </p:cNvGrpSpPr>
              <p:nvPr/>
            </p:nvGrpSpPr>
            <p:grpSpPr bwMode="auto">
              <a:xfrm>
                <a:off x="3379" y="1480"/>
                <a:ext cx="227" cy="183"/>
                <a:chOff x="2381" y="1842"/>
                <a:chExt cx="227" cy="183"/>
              </a:xfrm>
            </p:grpSpPr>
            <p:grpSp>
              <p:nvGrpSpPr>
                <p:cNvPr id="20" name="Group 37"/>
                <p:cNvGrpSpPr>
                  <a:grpSpLocks/>
                </p:cNvGrpSpPr>
                <p:nvPr/>
              </p:nvGrpSpPr>
              <p:grpSpPr bwMode="auto">
                <a:xfrm>
                  <a:off x="2381" y="1842"/>
                  <a:ext cx="227" cy="91"/>
                  <a:chOff x="2381" y="1842"/>
                  <a:chExt cx="227" cy="91"/>
                </a:xfrm>
              </p:grpSpPr>
              <p:sp>
                <p:nvSpPr>
                  <p:cNvPr id="22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381" y="1933"/>
                    <a:ext cx="227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23" name="Oval 39"/>
                  <p:cNvSpPr>
                    <a:spLocks noChangeArrowheads="1"/>
                  </p:cNvSpPr>
                  <p:nvPr/>
                </p:nvSpPr>
                <p:spPr bwMode="auto">
                  <a:xfrm>
                    <a:off x="2472" y="1842"/>
                    <a:ext cx="45" cy="4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21" name="Oval 40"/>
                <p:cNvSpPr>
                  <a:spLocks noChangeArrowheads="1"/>
                </p:cNvSpPr>
                <p:nvPr/>
              </p:nvSpPr>
              <p:spPr bwMode="auto">
                <a:xfrm>
                  <a:off x="2472" y="1979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4" name="Group 41"/>
          <p:cNvGrpSpPr>
            <a:grpSpLocks/>
          </p:cNvGrpSpPr>
          <p:nvPr/>
        </p:nvGrpSpPr>
        <p:grpSpPr bwMode="auto">
          <a:xfrm>
            <a:off x="6587653" y="1238874"/>
            <a:ext cx="1030287" cy="519113"/>
            <a:chOff x="4649" y="1389"/>
            <a:chExt cx="649" cy="327"/>
          </a:xfrm>
        </p:grpSpPr>
        <p:grpSp>
          <p:nvGrpSpPr>
            <p:cNvPr id="25" name="Group 42"/>
            <p:cNvGrpSpPr>
              <a:grpSpLocks/>
            </p:cNvGrpSpPr>
            <p:nvPr/>
          </p:nvGrpSpPr>
          <p:grpSpPr bwMode="auto">
            <a:xfrm>
              <a:off x="4649" y="1434"/>
              <a:ext cx="635" cy="272"/>
              <a:chOff x="4649" y="1434"/>
              <a:chExt cx="635" cy="272"/>
            </a:xfrm>
          </p:grpSpPr>
          <p:sp>
            <p:nvSpPr>
              <p:cNvPr id="27" name="Rectangle 43"/>
              <p:cNvSpPr>
                <a:spLocks noChangeArrowheads="1"/>
              </p:cNvSpPr>
              <p:nvPr/>
            </p:nvSpPr>
            <p:spPr bwMode="auto">
              <a:xfrm>
                <a:off x="4649" y="1434"/>
                <a:ext cx="635" cy="27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28" name="Group 44"/>
              <p:cNvGrpSpPr>
                <a:grpSpLocks/>
              </p:cNvGrpSpPr>
              <p:nvPr/>
            </p:nvGrpSpPr>
            <p:grpSpPr bwMode="auto">
              <a:xfrm>
                <a:off x="4694" y="1480"/>
                <a:ext cx="363" cy="183"/>
                <a:chOff x="3833" y="1842"/>
                <a:chExt cx="363" cy="183"/>
              </a:xfrm>
            </p:grpSpPr>
            <p:sp>
              <p:nvSpPr>
                <p:cNvPr id="29" name="Oval 45"/>
                <p:cNvSpPr>
                  <a:spLocks noChangeArrowheads="1"/>
                </p:cNvSpPr>
                <p:nvPr/>
              </p:nvSpPr>
              <p:spPr bwMode="auto">
                <a:xfrm>
                  <a:off x="4060" y="1979"/>
                  <a:ext cx="45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grpSp>
              <p:nvGrpSpPr>
                <p:cNvPr id="30" name="Group 46"/>
                <p:cNvGrpSpPr>
                  <a:grpSpLocks/>
                </p:cNvGrpSpPr>
                <p:nvPr/>
              </p:nvGrpSpPr>
              <p:grpSpPr bwMode="auto">
                <a:xfrm>
                  <a:off x="3833" y="1842"/>
                  <a:ext cx="363" cy="183"/>
                  <a:chOff x="3833" y="1842"/>
                  <a:chExt cx="363" cy="183"/>
                </a:xfrm>
              </p:grpSpPr>
              <p:grpSp>
                <p:nvGrpSpPr>
                  <p:cNvPr id="31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833" y="1842"/>
                    <a:ext cx="363" cy="91"/>
                    <a:chOff x="3833" y="1842"/>
                    <a:chExt cx="363" cy="91"/>
                  </a:xfrm>
                </p:grpSpPr>
                <p:sp>
                  <p:nvSpPr>
                    <p:cNvPr id="33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0" y="1842"/>
                      <a:ext cx="45" cy="4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34" name="Group 4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33" y="1842"/>
                      <a:ext cx="363" cy="91"/>
                      <a:chOff x="3833" y="1842"/>
                      <a:chExt cx="363" cy="91"/>
                    </a:xfrm>
                  </p:grpSpPr>
                  <p:sp>
                    <p:nvSpPr>
                      <p:cNvPr id="35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833" y="1933"/>
                        <a:ext cx="363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36" name="Oval 5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923" y="1842"/>
                        <a:ext cx="45" cy="46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  <p:sp>
                <p:nvSpPr>
                  <p:cNvPr id="32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3923" y="1979"/>
                    <a:ext cx="45" cy="4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26" name="Text Box 53"/>
            <p:cNvSpPr txBox="1">
              <a:spLocks noChangeArrowheads="1"/>
            </p:cNvSpPr>
            <p:nvPr/>
          </p:nvSpPr>
          <p:spPr bwMode="auto">
            <a:xfrm>
              <a:off x="5057" y="1389"/>
              <a:ext cx="24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800"/>
                <a:t>b</a:t>
              </a:r>
              <a:endParaRPr lang="ru-RU" sz="28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462191" y="1979548"/>
                <a:ext cx="15554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+8</m:t>
                      </m:r>
                      <m:r>
                        <a:rPr lang="en-GB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191" y="1979548"/>
                <a:ext cx="155549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729916" y="247028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 а к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2754751" y="322457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 а к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453128" y="390286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/>
          </a:p>
          <a:p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2898336" y="5085184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 а к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752015" y="5949280"/>
                <a:ext cx="87229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uk-UA" b="0" i="1" smtClean="0">
                            <a:latin typeface="Cambria Math"/>
                          </a:rPr>
                          <m:t>а</m:t>
                        </m:r>
                      </m:e>
                      <m:sub>
                        <m:r>
                          <a:rPr lang="uk-UA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 = -4</a:t>
                </a:r>
                <a:endParaRPr lang="ru-RU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015" y="5949280"/>
                <a:ext cx="87229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55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413901" y="4163028"/>
                <a:ext cx="1914820" cy="7723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uk-UA" b="1" i="1">
                            <a:latin typeface="Cambria Math"/>
                          </a:rPr>
                          <m:t>𝟐𝟑</m:t>
                        </m:r>
                      </m:sub>
                    </m:sSub>
                    <m:r>
                      <a:rPr lang="en-GB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1" i="1">
                            <a:latin typeface="Cambria Math"/>
                          </a:rPr>
                        </m:ctrlPr>
                      </m:fPr>
                      <m:num>
                        <m:r>
                          <a:rPr lang="uk-UA" b="1" i="1" smtClean="0">
                            <a:latin typeface="Cambria Math"/>
                          </a:rPr>
                          <m:t>𝟐</m:t>
                        </m:r>
                        <m:sSub>
                          <m:sSubPr>
                            <m:ctrlPr>
                              <a:rPr lang="en-GB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1" i="1"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GB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GB" b="1" i="1">
                            <a:latin typeface="Cambria Math"/>
                          </a:rPr>
                          <m:t>+</m:t>
                        </m:r>
                        <m:r>
                          <a:rPr lang="uk-UA" b="1" i="1">
                            <a:latin typeface="Cambria Math"/>
                          </a:rPr>
                          <m:t>𝟐𝟐</m:t>
                        </m:r>
                        <m:r>
                          <a:rPr lang="en-GB" b="1" i="1">
                            <a:latin typeface="Cambria Math"/>
                          </a:rPr>
                          <m:t>𝒅</m:t>
                        </m:r>
                        <m:r>
                          <a:rPr lang="en-GB" b="1" i="1"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lang="en-GB" b="1" i="1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b="1" dirty="0"/>
                  <a:t>·</a:t>
                </a:r>
                <a:r>
                  <a:rPr lang="uk-UA" b="1" dirty="0"/>
                  <a:t>23</a:t>
                </a:r>
                <a:endParaRPr lang="ru-RU" b="1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01" y="4163028"/>
                <a:ext cx="1914820" cy="772327"/>
              </a:xfrm>
              <a:prstGeom prst="rect">
                <a:avLst/>
              </a:prstGeom>
              <a:blipFill rotWithShape="1">
                <a:blip r:embed="rId5"/>
                <a:stretch>
                  <a:fillRect r="-1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Box 51"/>
          <p:cNvSpPr txBox="1"/>
          <p:nvPr/>
        </p:nvSpPr>
        <p:spPr>
          <a:xfrm>
            <a:off x="4788024" y="1871662"/>
            <a:ext cx="114165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latin typeface="Times New Roman"/>
                <a:ea typeface="Times New Roman"/>
              </a:rPr>
              <a:t>b</a:t>
            </a:r>
            <a:r>
              <a:rPr lang="en-US" sz="2000" b="1" i="1" baseline="-25000" dirty="0">
                <a:latin typeface="Times New Roman"/>
                <a:ea typeface="Times New Roman"/>
              </a:rPr>
              <a:t>8</a:t>
            </a:r>
            <a:r>
              <a:rPr lang="en-US" sz="2000" b="1" i="1" dirty="0">
                <a:latin typeface="Times New Roman"/>
                <a:ea typeface="Times New Roman"/>
              </a:rPr>
              <a:t> = b</a:t>
            </a:r>
            <a:r>
              <a:rPr lang="en-US" sz="2000" b="1" i="1" baseline="-25000" dirty="0">
                <a:latin typeface="Times New Roman"/>
                <a:ea typeface="Times New Roman"/>
              </a:rPr>
              <a:t>1</a:t>
            </a:r>
            <a:r>
              <a:rPr lang="en-US" sz="2000" b="1" i="1" dirty="0">
                <a:latin typeface="Times New Roman"/>
                <a:ea typeface="Times New Roman"/>
              </a:rPr>
              <a:t>q</a:t>
            </a:r>
            <a:r>
              <a:rPr lang="en-US" sz="2000" b="1" i="1" baseline="30000" dirty="0">
                <a:latin typeface="Times New Roman"/>
                <a:ea typeface="Times New Roman"/>
              </a:rPr>
              <a:t>7</a:t>
            </a:r>
            <a:endParaRPr lang="ru-RU" sz="2000" b="1" i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4788024" y="2458234"/>
            <a:ext cx="1124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/>
                <a:ea typeface="Times New Roman"/>
              </a:rPr>
              <a:t>b</a:t>
            </a:r>
            <a:r>
              <a:rPr lang="en-US" b="1" i="1" baseline="-25000" dirty="0">
                <a:latin typeface="Times New Roman"/>
                <a:ea typeface="Times New Roman"/>
              </a:rPr>
              <a:t>10</a:t>
            </a:r>
            <a:r>
              <a:rPr lang="en-US" b="1" i="1" dirty="0">
                <a:latin typeface="Times New Roman"/>
                <a:ea typeface="Times New Roman"/>
              </a:rPr>
              <a:t> = </a:t>
            </a:r>
            <a:r>
              <a:rPr lang="en-US" b="1" i="1" dirty="0" smtClean="0">
                <a:latin typeface="Times New Roman"/>
                <a:ea typeface="Times New Roman"/>
              </a:rPr>
              <a:t>b</a:t>
            </a:r>
            <a:r>
              <a:rPr lang="en-US" b="1" i="1" baseline="-25000" dirty="0" smtClean="0">
                <a:latin typeface="Times New Roman"/>
                <a:ea typeface="Times New Roman"/>
              </a:rPr>
              <a:t>7</a:t>
            </a:r>
            <a:r>
              <a:rPr lang="en-US" b="1" i="1" dirty="0" smtClean="0">
                <a:latin typeface="Times New Roman"/>
                <a:ea typeface="Times New Roman"/>
              </a:rPr>
              <a:t>q</a:t>
            </a:r>
            <a:r>
              <a:rPr lang="uk-UA" b="1" i="1" baseline="30000" dirty="0" smtClean="0">
                <a:latin typeface="Times New Roman"/>
                <a:ea typeface="Times New Roman"/>
              </a:rPr>
              <a:t>2</a:t>
            </a:r>
            <a:endParaRPr lang="ru-RU" i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7019452" y="187166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i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57" name="TextBox 56"/>
          <p:cNvSpPr txBox="1"/>
          <p:nvPr/>
        </p:nvSpPr>
        <p:spPr>
          <a:xfrm>
            <a:off x="6942507" y="2417321"/>
            <a:ext cx="1085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latin typeface="Times New Roman"/>
                <a:ea typeface="Times New Roman"/>
              </a:rPr>
              <a:t>b</a:t>
            </a:r>
            <a:r>
              <a:rPr lang="en-US" b="1" i="1" baseline="-25000" dirty="0">
                <a:latin typeface="Times New Roman"/>
                <a:ea typeface="Times New Roman"/>
              </a:rPr>
              <a:t>10</a:t>
            </a:r>
            <a:r>
              <a:rPr lang="en-US" b="1" i="1" dirty="0">
                <a:latin typeface="Times New Roman"/>
                <a:ea typeface="Times New Roman"/>
              </a:rPr>
              <a:t> = </a:t>
            </a:r>
            <a:r>
              <a:rPr lang="en-US" b="1" i="1" dirty="0" smtClean="0">
                <a:latin typeface="Times New Roman"/>
                <a:ea typeface="Times New Roman"/>
              </a:rPr>
              <a:t>b</a:t>
            </a:r>
            <a:r>
              <a:rPr lang="en-US" b="1" i="1" baseline="-25000" dirty="0" smtClean="0">
                <a:latin typeface="Times New Roman"/>
                <a:ea typeface="Times New Roman"/>
              </a:rPr>
              <a:t>7</a:t>
            </a:r>
            <a:r>
              <a:rPr lang="en-US" b="1" i="1" dirty="0" smtClean="0">
                <a:latin typeface="Times New Roman"/>
                <a:ea typeface="Times New Roman"/>
              </a:rPr>
              <a:t>q</a:t>
            </a:r>
            <a:r>
              <a:rPr lang="en-US" b="1" i="1" baseline="30000" dirty="0" smtClean="0">
                <a:latin typeface="Times New Roman"/>
                <a:ea typeface="Times New Roman"/>
              </a:rPr>
              <a:t>3</a:t>
            </a:r>
            <a:endParaRPr lang="ru-RU" i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895948" y="3226803"/>
                <a:ext cx="1691232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</a:rPr>
                            <m:t>𝒃</m:t>
                          </m:r>
                        </m:e>
                        <m:sub>
                          <m:r>
                            <a:rPr lang="uk-UA" b="1" i="1">
                              <a:latin typeface="Cambria Math"/>
                            </a:rPr>
                            <m:t>𝟓</m:t>
                          </m:r>
                        </m:sub>
                      </m:sSub>
                      <m:r>
                        <a:rPr lang="en-US" b="1" i="1">
                          <a:latin typeface="Cambria Math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b="1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b="1" i="1">
                              <a:latin typeface="Cambria Math"/>
                            </a:rPr>
                            <m:t>·</m:t>
                          </m:r>
                          <m:sSub>
                            <m:sSub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𝒃</m:t>
                              </m:r>
                            </m:e>
                            <m:sub>
                              <m:r>
                                <a:rPr lang="en-US" b="1" i="1" smtClean="0">
                                  <a:latin typeface="Cambria Math"/>
                                </a:rPr>
                                <m:t>𝟔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5948" y="3226803"/>
                <a:ext cx="1691232" cy="4277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7143684" y="190227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 а к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7204183" y="4163028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Т а к</a:t>
            </a:r>
            <a:endParaRPr lang="ru-RU" dirty="0"/>
          </a:p>
        </p:txBody>
      </p:sp>
      <p:sp>
        <p:nvSpPr>
          <p:cNvPr id="62" name="TextBox 61"/>
          <p:cNvSpPr txBox="1"/>
          <p:nvPr/>
        </p:nvSpPr>
        <p:spPr>
          <a:xfrm>
            <a:off x="7183344" y="5085184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q</a:t>
            </a:r>
            <a:r>
              <a:rPr lang="en-GB" dirty="0" smtClean="0"/>
              <a:t> = 3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785618" y="5733324"/>
                <a:ext cx="1762790" cy="5852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GB" sz="2000" b="1" i="1">
                            <a:latin typeface="Cambria Math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en-GB" sz="2000" b="1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b="1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uk-UA" sz="20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uk-UA" sz="2000" b="1" i="1" dirty="0" smtClean="0"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uk-UA" sz="2000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uk-UA" sz="2000" b="1" i="1" dirty="0" smtClean="0">
                                <a:latin typeface="Cambria Math"/>
                              </a:rPr>
                              <m:t>𝟐</m:t>
                            </m:r>
                          </m:e>
                          <m:sup>
                            <m:r>
                              <a:rPr lang="uk-UA" sz="2000" b="1" i="1" dirty="0" smtClean="0">
                                <a:latin typeface="Cambria Math"/>
                              </a:rPr>
                              <m:t>𝟓</m:t>
                            </m:r>
                          </m:sup>
                        </m:sSup>
                        <m:r>
                          <a:rPr lang="uk-UA" sz="2000" b="1" i="1" dirty="0" smtClean="0">
                            <a:latin typeface="Cambria Math"/>
                          </a:rPr>
                          <m:t>−</m:t>
                        </m:r>
                        <m:r>
                          <a:rPr lang="uk-UA" sz="2000" b="1" i="1" dirty="0" smtClean="0">
                            <a:latin typeface="Cambria Math"/>
                          </a:rPr>
                          <m:t>𝟏</m:t>
                        </m:r>
                        <m:r>
                          <a:rPr lang="uk-UA" sz="2000" b="1" i="1" dirty="0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uk-UA" sz="2000" b="1" i="1" dirty="0" smtClean="0">
                            <a:latin typeface="Cambria Math"/>
                          </a:rPr>
                          <m:t>𝟐</m:t>
                        </m:r>
                        <m:r>
                          <a:rPr lang="uk-UA" sz="2000" b="1" i="1" dirty="0" smtClean="0">
                            <a:latin typeface="Cambria Math"/>
                          </a:rPr>
                          <m:t>−</m:t>
                        </m:r>
                        <m:r>
                          <a:rPr lang="uk-UA" sz="2000" b="1" i="1" dirty="0" smtClean="0"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uk-UA" sz="2000" b="1" dirty="0" smtClean="0"/>
                  <a:t>=</a:t>
                </a:r>
                <a:r>
                  <a:rPr lang="en-GB" sz="2000" b="1" dirty="0" smtClean="0"/>
                  <a:t>3</a:t>
                </a:r>
                <a:r>
                  <a:rPr lang="uk-UA" sz="2000" b="1" dirty="0" smtClean="0"/>
                  <a:t>1</a:t>
                </a:r>
                <a:endParaRPr lang="ru-RU" sz="20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618" y="5733324"/>
                <a:ext cx="1762790" cy="585288"/>
              </a:xfrm>
              <a:prstGeom prst="rect">
                <a:avLst/>
              </a:prstGeom>
              <a:blipFill rotWithShape="1">
                <a:blip r:embed="rId7"/>
                <a:stretch>
                  <a:fillRect r="-3460" b="-62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5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7" grpId="0"/>
      <p:bldP spid="48" grpId="0"/>
      <p:bldP spid="51" grpId="0"/>
      <p:bldP spid="59" grpId="0"/>
      <p:bldP spid="60" grpId="0"/>
      <p:bldP spid="61" grpId="0"/>
      <p:bldP spid="62" grpId="0"/>
      <p:bldP spid="6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1586</TotalTime>
  <Words>2297</Words>
  <Application>Microsoft Office PowerPoint</Application>
  <PresentationFormat>Экран (4:3)</PresentationFormat>
  <Paragraphs>241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Кутюр</vt:lpstr>
      <vt:lpstr>Презентация PowerPoint</vt:lpstr>
      <vt:lpstr>Папірус   Рінда</vt:lpstr>
      <vt:lpstr>          Розв'язання: </vt:lpstr>
      <vt:lpstr>Папірус Рінда</vt:lpstr>
      <vt:lpstr>Презентация PowerPoint</vt:lpstr>
      <vt:lpstr>Вавилонські тексти</vt:lpstr>
      <vt:lpstr>Презентация PowerPoint</vt:lpstr>
      <vt:lpstr>Презентация PowerPoint</vt:lpstr>
      <vt:lpstr>М а т е м а т и ч н и й к а л е й д о с к о п</vt:lpstr>
      <vt:lpstr>Цікаві факти</vt:lpstr>
      <vt:lpstr>   І  с  т  о  р  і  я 17 століття. Цар   Петро І. Будівництво  російського  флоту  і задача  на  прогресію</vt:lpstr>
      <vt:lpstr>Фізика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Економіка</vt:lpstr>
      <vt:lpstr>Презентация PowerPoint</vt:lpstr>
      <vt:lpstr>Цікаво!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115</cp:revision>
  <dcterms:created xsi:type="dcterms:W3CDTF">2013-03-06T18:40:36Z</dcterms:created>
  <dcterms:modified xsi:type="dcterms:W3CDTF">2020-04-29T10:42:03Z</dcterms:modified>
</cp:coreProperties>
</file>