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8" r:id="rId3"/>
    <p:sldId id="273" r:id="rId4"/>
    <p:sldId id="258" r:id="rId5"/>
    <p:sldId id="269" r:id="rId6"/>
    <p:sldId id="257" r:id="rId7"/>
    <p:sldId id="259" r:id="rId8"/>
    <p:sldId id="260" r:id="rId9"/>
    <p:sldId id="261" r:id="rId10"/>
    <p:sldId id="263" r:id="rId11"/>
    <p:sldId id="262" r:id="rId12"/>
    <p:sldId id="264" r:id="rId13"/>
    <p:sldId id="266" r:id="rId14"/>
    <p:sldId id="270" r:id="rId15"/>
    <p:sldId id="271" r:id="rId16"/>
    <p:sldId id="272" r:id="rId17"/>
    <p:sldId id="267" r:id="rId18"/>
    <p:sldId id="26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0" y="-1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1FDD8-9853-4046-8933-A7D4C5B1A1C9}" type="datetimeFigureOut">
              <a:rPr lang="uk-UA" smtClean="0"/>
              <a:pPr/>
              <a:t>13.02.2018</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49909B-2B18-42B6-91C1-3958006A5B55}"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9144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8768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a:xfrm>
            <a:off x="914400" y="6251575"/>
            <a:ext cx="19812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352800" y="6248400"/>
            <a:ext cx="29718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781800" y="6248400"/>
            <a:ext cx="1905000" cy="457200"/>
          </a:xfrm>
        </p:spPr>
        <p:txBody>
          <a:bodyPr/>
          <a:lstStyle>
            <a:lvl1pPr>
              <a:defRPr/>
            </a:lvl1pPr>
          </a:lstStyle>
          <a:p>
            <a:fld id="{0E50C13E-1B32-464B-BCE6-16AD43556F6D}"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7813"/>
            <a:ext cx="7772400" cy="1143000"/>
          </a:xfrm>
        </p:spPr>
        <p:txBody>
          <a:bodyPr/>
          <a:lstStyle/>
          <a:p>
            <a:r>
              <a:rPr lang="ru-RU" smtClean="0"/>
              <a:t>Образец заголовка</a:t>
            </a:r>
            <a:endParaRPr lang="uk-UA"/>
          </a:p>
        </p:txBody>
      </p:sp>
      <p:sp>
        <p:nvSpPr>
          <p:cNvPr id="3" name="Клип 2"/>
          <p:cNvSpPr>
            <a:spLocks noGrp="1"/>
          </p:cNvSpPr>
          <p:nvPr>
            <p:ph type="clipArt" sz="half" idx="1"/>
          </p:nvPr>
        </p:nvSpPr>
        <p:spPr>
          <a:xfrm>
            <a:off x="914400" y="1600200"/>
            <a:ext cx="3810000" cy="4530725"/>
          </a:xfrm>
        </p:spPr>
        <p:txBody>
          <a:bodyPr/>
          <a:lstStyle/>
          <a:p>
            <a:endParaRPr lang="uk-UA"/>
          </a:p>
        </p:txBody>
      </p:sp>
      <p:sp>
        <p:nvSpPr>
          <p:cNvPr id="4" name="Текст 3"/>
          <p:cNvSpPr>
            <a:spLocks noGrp="1"/>
          </p:cNvSpPr>
          <p:nvPr>
            <p:ph type="body" sz="half" idx="2"/>
          </p:nvPr>
        </p:nvSpPr>
        <p:spPr>
          <a:xfrm>
            <a:off x="4876800" y="1600200"/>
            <a:ext cx="38100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a:xfrm>
            <a:off x="914400" y="6251575"/>
            <a:ext cx="19812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352800" y="6248400"/>
            <a:ext cx="29718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781800" y="6248400"/>
            <a:ext cx="1905000" cy="457200"/>
          </a:xfrm>
        </p:spPr>
        <p:txBody>
          <a:bodyPr/>
          <a:lstStyle>
            <a:lvl1pPr>
              <a:defRPr/>
            </a:lvl1pPr>
          </a:lstStyle>
          <a:p>
            <a:fld id="{FECE1DF2-E44C-489D-B3D6-A8012DCD0910}"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audio" Target="file:///C:\Users\admin\Desktop\Presentation%20Welcome%20to%20Ukraine\gimn_ukrainyi__natsonalniy_gmn_64.mp3" TargetMode="Externa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11 NegveY\Friend\Nastia\Презентация УКР\флаг.png"/>
          <p:cNvPicPr>
            <a:picLocks noChangeAspect="1" noChangeArrowheads="1"/>
          </p:cNvPicPr>
          <p:nvPr/>
        </p:nvPicPr>
        <p:blipFill>
          <a:blip r:embed="rId2" cstate="print"/>
          <a:srcRect/>
          <a:stretch>
            <a:fillRect/>
          </a:stretch>
        </p:blipFill>
        <p:spPr bwMode="auto">
          <a:xfrm>
            <a:off x="-6350" y="-6350"/>
            <a:ext cx="9236075" cy="6870700"/>
          </a:xfrm>
          <a:prstGeom prst="rect">
            <a:avLst/>
          </a:prstGeom>
          <a:noFill/>
        </p:spPr>
      </p:pic>
      <p:pic>
        <p:nvPicPr>
          <p:cNvPr id="5" name="Заголовок 1"/>
          <p:cNvPicPr>
            <a:picLocks noChangeArrowheads="1"/>
          </p:cNvPicPr>
          <p:nvPr/>
        </p:nvPicPr>
        <p:blipFill>
          <a:blip r:embed="rId3" cstate="print"/>
          <a:srcRect/>
          <a:stretch>
            <a:fillRect/>
          </a:stretch>
        </p:blipFill>
        <p:spPr bwMode="auto">
          <a:xfrm>
            <a:off x="-201613" y="268288"/>
            <a:ext cx="9558338" cy="5883275"/>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28794" y="285728"/>
            <a:ext cx="5214974" cy="923330"/>
          </a:xfrm>
          <a:prstGeom prst="rect">
            <a:avLst/>
          </a:prstGeom>
          <a:noFill/>
        </p:spPr>
        <p:txBody>
          <a:bodyPr wrap="square" lIns="91440" tIns="45720" rIns="91440" bIns="45720">
            <a:spAutoFit/>
          </a:bodyPr>
          <a:lstStyle/>
          <a:p>
            <a:pPr algn="ctr"/>
            <a:r>
              <a:rPr lang="en-US" sz="5400" b="1" cap="none" spc="0" dirty="0" smtClean="0">
                <a:ln w="17780" cmpd="sng">
                  <a:solidFill>
                    <a:srgbClr val="FFFFFF"/>
                  </a:solidFill>
                  <a:prstDash val="solid"/>
                  <a:miter lim="800000"/>
                </a:ln>
                <a:solidFill>
                  <a:srgbClr val="00B0F0"/>
                </a:solidFill>
                <a:effectLst>
                  <a:outerShdw blurRad="50800" algn="tl" rotWithShape="0">
                    <a:srgbClr val="000000"/>
                  </a:outerShdw>
                </a:effectLst>
              </a:rPr>
              <a:t>Big </a:t>
            </a:r>
            <a:r>
              <a:rPr lang="en-US" sz="5400" b="1" cap="none" spc="0" dirty="0" smtClean="0">
                <a:ln w="17780" cmpd="sng">
                  <a:solidFill>
                    <a:srgbClr val="FFFFFF"/>
                  </a:solidFill>
                  <a:prstDash val="solid"/>
                  <a:miter lim="800000"/>
                </a:ln>
                <a:solidFill>
                  <a:srgbClr val="FFFF00"/>
                </a:solidFill>
                <a:effectLst>
                  <a:outerShdw blurRad="50800" algn="tl" rotWithShape="0">
                    <a:srgbClr val="000000"/>
                  </a:outerShdw>
                </a:effectLst>
              </a:rPr>
              <a:t>Cities</a:t>
            </a:r>
            <a:endParaRPr lang="en-US" sz="5400" b="1" dirty="0" smtClean="0">
              <a:ln w="17780" cmpd="sng">
                <a:solidFill>
                  <a:srgbClr val="FFFFFF"/>
                </a:solidFill>
                <a:prstDash val="solid"/>
                <a:miter lim="800000"/>
              </a:ln>
              <a:solidFill>
                <a:srgbClr val="FFFF00"/>
              </a:solidFill>
              <a:effectLst>
                <a:outerShdw blurRad="50800" algn="tl" rotWithShape="0">
                  <a:srgbClr val="000000"/>
                </a:outerShdw>
              </a:effectLst>
            </a:endParaRPr>
          </a:p>
        </p:txBody>
      </p:sp>
      <p:pic>
        <p:nvPicPr>
          <p:cNvPr id="5" name="Рисунок 4" descr="180447m.jpg"/>
          <p:cNvPicPr>
            <a:picLocks noChangeAspect="1"/>
          </p:cNvPicPr>
          <p:nvPr/>
        </p:nvPicPr>
        <p:blipFill>
          <a:blip r:embed="rId2" cstate="print"/>
          <a:stretch>
            <a:fillRect/>
          </a:stretch>
        </p:blipFill>
        <p:spPr>
          <a:xfrm rot="20944254">
            <a:off x="743646" y="1386404"/>
            <a:ext cx="2766868" cy="2080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donetsk.jpg"/>
          <p:cNvPicPr>
            <a:picLocks noChangeAspect="1"/>
          </p:cNvPicPr>
          <p:nvPr/>
        </p:nvPicPr>
        <p:blipFill>
          <a:blip r:embed="rId3" cstate="print"/>
          <a:stretch>
            <a:fillRect/>
          </a:stretch>
        </p:blipFill>
        <p:spPr>
          <a:xfrm rot="801062">
            <a:off x="5754583" y="1378221"/>
            <a:ext cx="2880563" cy="1917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descr="odesa.jpg"/>
          <p:cNvPicPr>
            <a:picLocks noChangeAspect="1"/>
          </p:cNvPicPr>
          <p:nvPr/>
        </p:nvPicPr>
        <p:blipFill>
          <a:blip r:embed="rId4" cstate="print"/>
          <a:stretch>
            <a:fillRect/>
          </a:stretch>
        </p:blipFill>
        <p:spPr>
          <a:xfrm rot="20968802">
            <a:off x="373342" y="4229208"/>
            <a:ext cx="2642497" cy="1985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lviv.jpeg"/>
          <p:cNvPicPr>
            <a:picLocks noChangeAspect="1"/>
          </p:cNvPicPr>
          <p:nvPr/>
        </p:nvPicPr>
        <p:blipFill>
          <a:blip r:embed="rId5" cstate="print"/>
          <a:stretch>
            <a:fillRect/>
          </a:stretch>
        </p:blipFill>
        <p:spPr>
          <a:xfrm rot="1319419">
            <a:off x="6089818" y="4683225"/>
            <a:ext cx="2619957" cy="17478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kharkiv.jpg"/>
          <p:cNvPicPr>
            <a:picLocks noChangeAspect="1"/>
          </p:cNvPicPr>
          <p:nvPr/>
        </p:nvPicPr>
        <p:blipFill>
          <a:blip r:embed="rId6" cstate="print"/>
          <a:stretch>
            <a:fillRect/>
          </a:stretch>
        </p:blipFill>
        <p:spPr>
          <a:xfrm>
            <a:off x="3357554" y="3143248"/>
            <a:ext cx="2833686" cy="2125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Прямоугольник 9"/>
          <p:cNvSpPr/>
          <p:nvPr/>
        </p:nvSpPr>
        <p:spPr>
          <a:xfrm rot="20775404">
            <a:off x="851413" y="1334178"/>
            <a:ext cx="2311113"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Kyiv</a:t>
            </a:r>
            <a:endParaRPr lang="ru-RU" sz="4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Прямоугольник 10"/>
          <p:cNvSpPr/>
          <p:nvPr/>
        </p:nvSpPr>
        <p:spPr>
          <a:xfrm rot="791333">
            <a:off x="5495538" y="2325863"/>
            <a:ext cx="296106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Donetsk</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Прямоугольник 11"/>
          <p:cNvSpPr/>
          <p:nvPr/>
        </p:nvSpPr>
        <p:spPr>
          <a:xfrm rot="20932663">
            <a:off x="587569" y="5871134"/>
            <a:ext cx="233269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Odesa</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Прямоугольник 12"/>
          <p:cNvSpPr/>
          <p:nvPr/>
        </p:nvSpPr>
        <p:spPr>
          <a:xfrm>
            <a:off x="3357554" y="4857760"/>
            <a:ext cx="276870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Kharkiv</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Прямоугольник 13"/>
          <p:cNvSpPr/>
          <p:nvPr/>
        </p:nvSpPr>
        <p:spPr>
          <a:xfrm rot="1300570">
            <a:off x="5582811" y="5786942"/>
            <a:ext cx="250032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Lviv</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00034" y="0"/>
            <a:ext cx="3820277" cy="1754326"/>
          </a:xfrm>
          <a:prstGeom prst="rect">
            <a:avLst/>
          </a:prstGeom>
          <a:noFill/>
        </p:spPr>
        <p:txBody>
          <a:bodyPr wrap="none" lIns="91440" tIns="45720" rIns="91440" bIns="45720">
            <a:spAutoFit/>
          </a:bodyPr>
          <a:lstStyle/>
          <a:p>
            <a:pPr algn="ctr"/>
            <a:r>
              <a:rPr lang="en-US" sz="5400" b="1" dirty="0" smtClean="0">
                <a:solidFill>
                  <a:srgbClr val="0070C0"/>
                </a:solidFill>
                <a:latin typeface="Book Antiqua" pitchFamily="18" charset="0"/>
              </a:rPr>
              <a:t>National</a:t>
            </a:r>
          </a:p>
          <a:p>
            <a:pPr algn="ctr"/>
            <a:r>
              <a:rPr lang="en-US" sz="5400" b="1" dirty="0" smtClean="0">
                <a:latin typeface="Book Antiqua" pitchFamily="18" charset="0"/>
              </a:rPr>
              <a:t> </a:t>
            </a:r>
            <a:r>
              <a:rPr lang="en-US" sz="5400" b="1" dirty="0" smtClean="0">
                <a:solidFill>
                  <a:srgbClr val="FFFF00"/>
                </a:solidFill>
                <a:latin typeface="Book Antiqua" pitchFamily="18" charset="0"/>
              </a:rPr>
              <a:t>SYMBOLS</a:t>
            </a:r>
            <a:endParaRPr lang="ru-RU" sz="5400" b="1" cap="none" spc="0" dirty="0">
              <a:ln w="17780" cmpd="sng">
                <a:solidFill>
                  <a:schemeClr val="accent1">
                    <a:tint val="3000"/>
                  </a:schemeClr>
                </a:solidFill>
                <a:prstDash val="solid"/>
                <a:miter lim="800000"/>
              </a:ln>
              <a:solidFill>
                <a:srgbClr val="FFFF00"/>
              </a:solidFill>
              <a:effectLst>
                <a:outerShdw blurRad="55000" dist="50800" dir="5400000" algn="tl">
                  <a:srgbClr val="000000">
                    <a:alpha val="33000"/>
                  </a:srgbClr>
                </a:outerShdw>
              </a:effectLst>
            </a:endParaRPr>
          </a:p>
        </p:txBody>
      </p:sp>
      <p:sp>
        <p:nvSpPr>
          <p:cNvPr id="14" name="Прямоугольник 13"/>
          <p:cNvSpPr/>
          <p:nvPr/>
        </p:nvSpPr>
        <p:spPr>
          <a:xfrm>
            <a:off x="4929190" y="500042"/>
            <a:ext cx="3537701" cy="6124754"/>
          </a:xfrm>
          <a:prstGeom prst="rect">
            <a:avLst/>
          </a:prstGeom>
        </p:spPr>
        <p:txBody>
          <a:bodyPr wrap="square">
            <a:spAutoFit/>
          </a:bodyPr>
          <a:lstStyle/>
          <a:p>
            <a:r>
              <a:rPr lang="en-US" sz="1400" dirty="0" smtClean="0">
                <a:latin typeface="Book Antiqua" pitchFamily="18" charset="0"/>
              </a:rPr>
              <a:t>Ukraine </a:t>
            </a:r>
            <a:r>
              <a:rPr lang="en-US" sz="1400" dirty="0">
                <a:latin typeface="Book Antiqua" pitchFamily="18" charset="0"/>
              </a:rPr>
              <a:t>is not yet dead, nor it's glory and freedom,</a:t>
            </a:r>
          </a:p>
          <a:p>
            <a:r>
              <a:rPr lang="en-US" sz="1400" dirty="0">
                <a:latin typeface="Book Antiqua" pitchFamily="18" charset="0"/>
              </a:rPr>
              <a:t>Luck will still smile on us brother-Ukrainians.</a:t>
            </a:r>
          </a:p>
          <a:p>
            <a:r>
              <a:rPr lang="en-US" sz="1400" dirty="0">
                <a:latin typeface="Book Antiqua" pitchFamily="18" charset="0"/>
              </a:rPr>
              <a:t>Our enemies will die, as the dew does in the sunshine,</a:t>
            </a:r>
          </a:p>
          <a:p>
            <a:r>
              <a:rPr lang="en-US" sz="1400" dirty="0">
                <a:latin typeface="Book Antiqua" pitchFamily="18" charset="0"/>
              </a:rPr>
              <a:t>And we, too, brothers, we'll live happily in our land.</a:t>
            </a:r>
          </a:p>
          <a:p>
            <a:r>
              <a:rPr lang="en-US" sz="1400" dirty="0">
                <a:latin typeface="Book Antiqua" pitchFamily="18" charset="0"/>
              </a:rPr>
              <a:t>We'll not spare either our souls or bodies to get freedom</a:t>
            </a:r>
          </a:p>
          <a:p>
            <a:r>
              <a:rPr lang="en-US" sz="1400" dirty="0">
                <a:latin typeface="Book Antiqua" pitchFamily="18" charset="0"/>
              </a:rPr>
              <a:t>And we'll prove that we brothers are of Kozak kin.</a:t>
            </a:r>
          </a:p>
          <a:p>
            <a:r>
              <a:rPr lang="en-US" sz="1400" dirty="0">
                <a:latin typeface="Book Antiqua" pitchFamily="18" charset="0"/>
              </a:rPr>
              <a:t>We'll rise up, brothers, all of us, from the Sain to the Don,</a:t>
            </a:r>
          </a:p>
          <a:p>
            <a:r>
              <a:rPr lang="en-US" sz="1400" dirty="0">
                <a:latin typeface="Book Antiqua" pitchFamily="18" charset="0"/>
              </a:rPr>
              <a:t>We won't let anyone govern in out motherland.</a:t>
            </a:r>
          </a:p>
          <a:p>
            <a:r>
              <a:rPr lang="en-US" sz="1400" dirty="0">
                <a:latin typeface="Book Antiqua" pitchFamily="18" charset="0"/>
              </a:rPr>
              <a:t>The Black Sea will smile yet, grandfather Dnipro will rejoice,</a:t>
            </a:r>
          </a:p>
          <a:p>
            <a:r>
              <a:rPr lang="en-US" sz="1400" dirty="0">
                <a:latin typeface="Book Antiqua" pitchFamily="18" charset="0"/>
              </a:rPr>
              <a:t>Yet in our Ukraine luck will be high.</a:t>
            </a:r>
          </a:p>
          <a:p>
            <a:r>
              <a:rPr lang="en-US" sz="1400" dirty="0">
                <a:latin typeface="Book Antiqua" pitchFamily="18" charset="0"/>
              </a:rPr>
              <a:t>Our persistence, our sincere toil will prove it's rightness,</a:t>
            </a:r>
          </a:p>
          <a:p>
            <a:r>
              <a:rPr lang="en-US" sz="1400" dirty="0">
                <a:latin typeface="Book Antiqua" pitchFamily="18" charset="0"/>
              </a:rPr>
              <a:t>Still our freedom's loud song will spread throughout Ukraine.</a:t>
            </a:r>
          </a:p>
          <a:p>
            <a:r>
              <a:rPr lang="en-US" sz="1400" dirty="0">
                <a:latin typeface="Book Antiqua" pitchFamily="18" charset="0"/>
              </a:rPr>
              <a:t>It'll reflect upon the Carpathians, will sound through the steppes,</a:t>
            </a:r>
          </a:p>
          <a:p>
            <a:r>
              <a:rPr lang="en-US" sz="1400" dirty="0">
                <a:latin typeface="Book Antiqua" pitchFamily="18" charset="0"/>
              </a:rPr>
              <a:t>And Ukraine's glory will arise among the people</a:t>
            </a:r>
            <a:r>
              <a:rPr lang="en-US" sz="1400" dirty="0" smtClean="0">
                <a:latin typeface="Book Antiqua" pitchFamily="18" charset="0"/>
              </a:rPr>
              <a:t>.</a:t>
            </a:r>
            <a:endParaRPr lang="en-US" sz="1400" dirty="0">
              <a:latin typeface="Book Antiqua" pitchFamily="18" charset="0"/>
            </a:endParaRPr>
          </a:p>
        </p:txBody>
      </p:sp>
      <p:pic>
        <p:nvPicPr>
          <p:cNvPr id="7" name="gimn_ukrainyi__natsonalniy_gmn_64.mp3">
            <a:hlinkClick r:id="" action="ppaction://media"/>
          </p:cNvPr>
          <p:cNvPicPr>
            <a:picLocks noRot="1" noChangeAspect="1"/>
          </p:cNvPicPr>
          <p:nvPr>
            <a:audioFile r:link="rId1"/>
          </p:nvPr>
        </p:nvPicPr>
        <p:blipFill>
          <a:blip r:embed="rId3" cstate="print"/>
          <a:stretch>
            <a:fillRect/>
          </a:stretch>
        </p:blipFill>
        <p:spPr>
          <a:xfrm>
            <a:off x="2555776" y="5229200"/>
            <a:ext cx="304800" cy="304800"/>
          </a:xfrm>
          <a:prstGeom prst="rect">
            <a:avLst/>
          </a:prstGeom>
        </p:spPr>
      </p:pic>
      <p:pic>
        <p:nvPicPr>
          <p:cNvPr id="2050" name="Picture 2" descr="C:\Users\Вова\Desktop\img2.jpg"/>
          <p:cNvPicPr>
            <a:picLocks noChangeAspect="1" noChangeArrowheads="1"/>
          </p:cNvPicPr>
          <p:nvPr/>
        </p:nvPicPr>
        <p:blipFill>
          <a:blip r:embed="rId4" cstate="print"/>
          <a:srcRect/>
          <a:stretch>
            <a:fillRect/>
          </a:stretch>
        </p:blipFill>
        <p:spPr bwMode="auto">
          <a:xfrm>
            <a:off x="357158" y="4214818"/>
            <a:ext cx="3190460" cy="2390773"/>
          </a:xfrm>
          <a:prstGeom prst="rect">
            <a:avLst/>
          </a:prstGeom>
          <a:noFill/>
        </p:spPr>
      </p:pic>
      <p:pic>
        <p:nvPicPr>
          <p:cNvPr id="2051" name="Picture 3" descr="C:\Users\Вова\Desktop\img5.jpg"/>
          <p:cNvPicPr>
            <a:picLocks noChangeAspect="1" noChangeArrowheads="1"/>
          </p:cNvPicPr>
          <p:nvPr/>
        </p:nvPicPr>
        <p:blipFill>
          <a:blip r:embed="rId5" cstate="print"/>
          <a:srcRect/>
          <a:stretch>
            <a:fillRect/>
          </a:stretch>
        </p:blipFill>
        <p:spPr bwMode="auto">
          <a:xfrm>
            <a:off x="428596" y="1714488"/>
            <a:ext cx="3190460" cy="2390773"/>
          </a:xfrm>
          <a:prstGeom prst="rect">
            <a:avLst/>
          </a:prstGeom>
          <a:noFill/>
        </p:spPr>
      </p:pic>
    </p:spTree>
    <p:extLst>
      <p:ext uri="{BB962C8B-B14F-4D97-AF65-F5344CB8AC3E}">
        <p14:creationId xmlns="" xmlns:p14="http://schemas.microsoft.com/office/powerpoint/2010/main" val="149376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26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den_nezalezhnosti.gif"/>
          <p:cNvPicPr>
            <a:picLocks noChangeAspect="1"/>
          </p:cNvPicPr>
          <p:nvPr/>
        </p:nvPicPr>
        <p:blipFill>
          <a:blip r:embed="rId2" cstate="print"/>
          <a:stretch>
            <a:fillRect/>
          </a:stretch>
        </p:blipFill>
        <p:spPr>
          <a:xfrm rot="305876">
            <a:off x="6050611" y="1291381"/>
            <a:ext cx="1857388" cy="2812616"/>
          </a:xfrm>
          <a:prstGeom prst="rect">
            <a:avLst/>
          </a:prstGeom>
        </p:spPr>
      </p:pic>
      <p:pic>
        <p:nvPicPr>
          <p:cNvPr id="6" name="Рисунок 5" descr="3easter-2[1].gif"/>
          <p:cNvPicPr>
            <a:picLocks noChangeAspect="1"/>
          </p:cNvPicPr>
          <p:nvPr/>
        </p:nvPicPr>
        <p:blipFill>
          <a:blip r:embed="rId3" cstate="print"/>
          <a:stretch>
            <a:fillRect/>
          </a:stretch>
        </p:blipFill>
        <p:spPr>
          <a:xfrm rot="21162914">
            <a:off x="753855" y="1366442"/>
            <a:ext cx="2519368" cy="1910290"/>
          </a:xfrm>
          <a:prstGeom prst="rect">
            <a:avLst/>
          </a:prstGeom>
        </p:spPr>
      </p:pic>
      <p:pic>
        <p:nvPicPr>
          <p:cNvPr id="9" name="Рисунок 8" descr="10661-1-f.jpg"/>
          <p:cNvPicPr>
            <a:picLocks noChangeAspect="1"/>
          </p:cNvPicPr>
          <p:nvPr/>
        </p:nvPicPr>
        <p:blipFill>
          <a:blip r:embed="rId4" cstate="print"/>
          <a:stretch>
            <a:fillRect/>
          </a:stretch>
        </p:blipFill>
        <p:spPr>
          <a:xfrm rot="21379834">
            <a:off x="1052855" y="4010481"/>
            <a:ext cx="2599717" cy="1731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Прямоугольник 9"/>
          <p:cNvSpPr/>
          <p:nvPr/>
        </p:nvSpPr>
        <p:spPr>
          <a:xfrm rot="21366681">
            <a:off x="1378086" y="5737237"/>
            <a:ext cx="2786082"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Christmas</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Прямоугольник 10"/>
          <p:cNvSpPr/>
          <p:nvPr/>
        </p:nvSpPr>
        <p:spPr>
          <a:xfrm rot="402604">
            <a:off x="5619936" y="3413782"/>
            <a:ext cx="2809267"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Independence</a:t>
            </a:r>
          </a:p>
          <a:p>
            <a:pPr algn="ctr"/>
            <a:r>
              <a:rPr lang="en-U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Day</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Прямоугольник 11"/>
          <p:cNvSpPr/>
          <p:nvPr/>
        </p:nvSpPr>
        <p:spPr>
          <a:xfrm rot="317155">
            <a:off x="5502425" y="5639037"/>
            <a:ext cx="1882839" cy="10772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Victory Day</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4" name="Рисунок 13" descr="0a2d8aff3cad2bb7376573194a9d3f5e.jpg"/>
          <p:cNvPicPr>
            <a:picLocks noChangeAspect="1"/>
          </p:cNvPicPr>
          <p:nvPr/>
        </p:nvPicPr>
        <p:blipFill>
          <a:blip r:embed="rId5" cstate="print"/>
          <a:stretch>
            <a:fillRect/>
          </a:stretch>
        </p:blipFill>
        <p:spPr>
          <a:xfrm>
            <a:off x="3571868" y="928670"/>
            <a:ext cx="1912923" cy="2690813"/>
          </a:xfrm>
          <a:prstGeom prst="rect">
            <a:avLst/>
          </a:prstGeom>
        </p:spPr>
      </p:pic>
      <p:sp>
        <p:nvSpPr>
          <p:cNvPr id="15" name="Прямоугольник 14"/>
          <p:cNvSpPr/>
          <p:nvPr/>
        </p:nvSpPr>
        <p:spPr>
          <a:xfrm>
            <a:off x="3428992" y="3071810"/>
            <a:ext cx="2279662"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New Year</a:t>
            </a:r>
            <a:endPar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Прямоугольник 15"/>
          <p:cNvSpPr/>
          <p:nvPr/>
        </p:nvSpPr>
        <p:spPr>
          <a:xfrm>
            <a:off x="1428728" y="0"/>
            <a:ext cx="622503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dirty="0" smtClean="0">
                <a:ln/>
                <a:solidFill>
                  <a:srgbClr val="FFFF00"/>
                </a:solidFill>
              </a:rPr>
              <a:t>Ukraine</a:t>
            </a:r>
            <a:r>
              <a:rPr lang="en-US" sz="5400" b="1" dirty="0" smtClean="0">
                <a:ln/>
                <a:solidFill>
                  <a:schemeClr val="accent3"/>
                </a:solidFill>
              </a:rPr>
              <a:t> </a:t>
            </a:r>
            <a:r>
              <a:rPr lang="en-US" sz="5400" b="1" dirty="0" smtClean="0">
                <a:ln/>
                <a:solidFill>
                  <a:srgbClr val="0070C0"/>
                </a:solidFill>
              </a:rPr>
              <a:t>Traditions</a:t>
            </a:r>
            <a:endParaRPr lang="ru-RU" sz="5400" b="1" dirty="0">
              <a:ln/>
              <a:solidFill>
                <a:srgbClr val="0070C0"/>
              </a:solidFill>
            </a:endParaRPr>
          </a:p>
        </p:txBody>
      </p:sp>
      <p:pic>
        <p:nvPicPr>
          <p:cNvPr id="1026" name="Picture 2" descr="C:\Users\Вова\Desktop\травен9.jpg"/>
          <p:cNvPicPr>
            <a:picLocks noChangeAspect="1" noChangeArrowheads="1"/>
          </p:cNvPicPr>
          <p:nvPr/>
        </p:nvPicPr>
        <p:blipFill>
          <a:blip r:embed="rId6" cstate="print"/>
          <a:srcRect/>
          <a:stretch>
            <a:fillRect/>
          </a:stretch>
        </p:blipFill>
        <p:spPr bwMode="auto">
          <a:xfrm rot="1358051">
            <a:off x="5589962" y="4408801"/>
            <a:ext cx="1997777" cy="123498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43999" cy="6857999"/>
          </a:xfrm>
        </p:spPr>
      </p:pic>
      <p:sp>
        <p:nvSpPr>
          <p:cNvPr id="5" name="TextBox 4"/>
          <p:cNvSpPr txBox="1"/>
          <p:nvPr/>
        </p:nvSpPr>
        <p:spPr>
          <a:xfrm>
            <a:off x="1475656" y="692696"/>
            <a:ext cx="6984776" cy="4154984"/>
          </a:xfrm>
          <a:prstGeom prst="rect">
            <a:avLst/>
          </a:prstGeom>
          <a:noFill/>
        </p:spPr>
        <p:txBody>
          <a:bodyPr wrap="square" rtlCol="0">
            <a:spAutoFit/>
          </a:bodyPr>
          <a:lstStyle/>
          <a:p>
            <a:r>
              <a:rPr lang="en-US" sz="6600" b="1" i="1" dirty="0" smtClean="0">
                <a:solidFill>
                  <a:srgbClr val="002060"/>
                </a:solidFill>
                <a:cs typeface="Aharoni" pitchFamily="2" charset="-79"/>
              </a:rPr>
              <a:t>What </a:t>
            </a:r>
            <a:r>
              <a:rPr lang="en-US" sz="6600" b="1" i="1" dirty="0">
                <a:solidFill>
                  <a:srgbClr val="002060"/>
                </a:solidFill>
                <a:cs typeface="Aharoni" pitchFamily="2" charset="-79"/>
              </a:rPr>
              <a:t>associations do you have </a:t>
            </a:r>
            <a:endParaRPr lang="en-US" sz="6600" b="1" i="1" dirty="0" smtClean="0">
              <a:solidFill>
                <a:srgbClr val="002060"/>
              </a:solidFill>
              <a:cs typeface="Aharoni" pitchFamily="2" charset="-79"/>
            </a:endParaRPr>
          </a:p>
          <a:p>
            <a:r>
              <a:rPr lang="en-US" sz="6600" b="1" i="1" dirty="0" smtClean="0">
                <a:solidFill>
                  <a:srgbClr val="002060"/>
                </a:solidFill>
                <a:cs typeface="Aharoni" pitchFamily="2" charset="-79"/>
              </a:rPr>
              <a:t>with </a:t>
            </a:r>
            <a:r>
              <a:rPr lang="en-US" sz="6600" b="1" i="1" dirty="0">
                <a:solidFill>
                  <a:srgbClr val="002060"/>
                </a:solidFill>
                <a:cs typeface="Aharoni" pitchFamily="2" charset="-79"/>
              </a:rPr>
              <a:t>the </a:t>
            </a:r>
            <a:r>
              <a:rPr lang="en-US" sz="6600" b="1" i="1" dirty="0" smtClean="0">
                <a:solidFill>
                  <a:srgbClr val="002060"/>
                </a:solidFill>
                <a:cs typeface="Aharoni" pitchFamily="2" charset="-79"/>
              </a:rPr>
              <a:t>word</a:t>
            </a:r>
          </a:p>
          <a:p>
            <a:r>
              <a:rPr lang="en-US" sz="6600" b="1" i="1" dirty="0" smtClean="0">
                <a:solidFill>
                  <a:srgbClr val="002060"/>
                </a:solidFill>
                <a:cs typeface="Aharoni" pitchFamily="2" charset="-79"/>
              </a:rPr>
              <a:t> </a:t>
            </a:r>
            <a:r>
              <a:rPr lang="en-US" sz="6600" b="1" i="1" dirty="0">
                <a:solidFill>
                  <a:srgbClr val="FF0000"/>
                </a:solidFill>
                <a:cs typeface="Aharoni" pitchFamily="2" charset="-79"/>
              </a:rPr>
              <a:t>UKRAINE</a:t>
            </a:r>
            <a:r>
              <a:rPr lang="en-US" sz="6600" b="1" i="1" dirty="0">
                <a:solidFill>
                  <a:srgbClr val="002060"/>
                </a:solidFill>
                <a:cs typeface="Aharoni" pitchFamily="2" charset="-79"/>
              </a:rPr>
              <a:t> ?</a:t>
            </a:r>
            <a:endParaRPr lang="ru-RU" sz="6600" b="1" i="1" dirty="0">
              <a:solidFill>
                <a:srgbClr val="002060"/>
              </a:solidFill>
              <a:cs typeface="Aharoni" pitchFamily="2" charset="-79"/>
            </a:endParaRPr>
          </a:p>
        </p:txBody>
      </p:sp>
    </p:spTree>
    <p:extLst>
      <p:ext uri="{BB962C8B-B14F-4D97-AF65-F5344CB8AC3E}">
        <p14:creationId xmlns:p14="http://schemas.microsoft.com/office/powerpoint/2010/main" xmlns="" val="3925732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3114668" cy="5840435"/>
          </a:xfrm>
        </p:spPr>
        <p:txBody>
          <a:bodyPr>
            <a:noAutofit/>
          </a:bodyPr>
          <a:lstStyle/>
          <a:p>
            <a:pPr>
              <a:buNone/>
            </a:pPr>
            <a:r>
              <a:rPr lang="en-US" sz="4800" b="1" dirty="0" smtClean="0">
                <a:solidFill>
                  <a:srgbClr val="FF0000"/>
                </a:solidFill>
              </a:rPr>
              <a:t>U  - </a:t>
            </a:r>
          </a:p>
          <a:p>
            <a:pPr>
              <a:buNone/>
            </a:pPr>
            <a:r>
              <a:rPr lang="en-US" sz="4800" b="1" dirty="0" smtClean="0">
                <a:solidFill>
                  <a:srgbClr val="FF0000"/>
                </a:solidFill>
              </a:rPr>
              <a:t>K - </a:t>
            </a:r>
          </a:p>
          <a:p>
            <a:pPr>
              <a:buNone/>
            </a:pPr>
            <a:r>
              <a:rPr lang="en-US" sz="4800" b="1" dirty="0" smtClean="0">
                <a:solidFill>
                  <a:srgbClr val="FF0000"/>
                </a:solidFill>
              </a:rPr>
              <a:t>R  - </a:t>
            </a:r>
          </a:p>
          <a:p>
            <a:pPr>
              <a:buNone/>
            </a:pPr>
            <a:r>
              <a:rPr lang="en-US" sz="4800" b="1" dirty="0" smtClean="0">
                <a:solidFill>
                  <a:srgbClr val="FF0000"/>
                </a:solidFill>
              </a:rPr>
              <a:t>A  - </a:t>
            </a:r>
          </a:p>
          <a:p>
            <a:pPr>
              <a:buNone/>
            </a:pPr>
            <a:r>
              <a:rPr lang="en-US" sz="4800" b="1" dirty="0" smtClean="0">
                <a:solidFill>
                  <a:srgbClr val="FF0000"/>
                </a:solidFill>
              </a:rPr>
              <a:t>I  -</a:t>
            </a:r>
          </a:p>
          <a:p>
            <a:pPr>
              <a:buNone/>
            </a:pPr>
            <a:r>
              <a:rPr lang="en-US" sz="4800" b="1" dirty="0" smtClean="0">
                <a:solidFill>
                  <a:srgbClr val="FF0000"/>
                </a:solidFill>
              </a:rPr>
              <a:t>N  -</a:t>
            </a:r>
          </a:p>
          <a:p>
            <a:pPr>
              <a:buNone/>
            </a:pPr>
            <a:r>
              <a:rPr lang="en-US" sz="4800" b="1" dirty="0" smtClean="0">
                <a:solidFill>
                  <a:srgbClr val="FF0000"/>
                </a:solidFill>
              </a:rPr>
              <a:t>E  -</a:t>
            </a:r>
            <a:endParaRPr lang="uk-UA" sz="4800" b="1" dirty="0">
              <a:solidFill>
                <a:srgbClr val="FF0000"/>
              </a:solidFill>
            </a:endParaRPr>
          </a:p>
        </p:txBody>
      </p:sp>
      <p:pic>
        <p:nvPicPr>
          <p:cNvPr id="1028" name="Picture 4" descr="C:\Users\Вова\Desktop\maxresdefault.jpg"/>
          <p:cNvPicPr>
            <a:picLocks noChangeAspect="1" noChangeArrowheads="1"/>
          </p:cNvPicPr>
          <p:nvPr/>
        </p:nvPicPr>
        <p:blipFill>
          <a:blip r:embed="rId2" cstate="print"/>
          <a:srcRect/>
          <a:stretch>
            <a:fillRect/>
          </a:stretch>
        </p:blipFill>
        <p:spPr bwMode="auto">
          <a:xfrm>
            <a:off x="2928926" y="428604"/>
            <a:ext cx="5319432" cy="302894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n-US" b="1" dirty="0" smtClean="0">
                <a:solidFill>
                  <a:srgbClr val="FF0000"/>
                </a:solidFill>
              </a:rPr>
              <a:t>Quiz about Ukraine</a:t>
            </a:r>
            <a:endParaRPr lang="ru-RU" b="1" dirty="0" smtClean="0">
              <a:solidFill>
                <a:srgbClr val="FF0000"/>
              </a:solidFill>
            </a:endParaRPr>
          </a:p>
        </p:txBody>
      </p:sp>
      <p:sp>
        <p:nvSpPr>
          <p:cNvPr id="72707" name="Rectangle 3"/>
          <p:cNvSpPr>
            <a:spLocks noGrp="1" noChangeArrowheads="1"/>
          </p:cNvSpPr>
          <p:nvPr>
            <p:ph type="body" idx="1"/>
          </p:nvPr>
        </p:nvSpPr>
        <p:spPr>
          <a:xfrm>
            <a:off x="179388" y="1484313"/>
            <a:ext cx="5688012" cy="504825"/>
          </a:xfrm>
        </p:spPr>
        <p:txBody>
          <a:bodyPr/>
          <a:lstStyle/>
          <a:p>
            <a:pPr eaLnBrk="1" hangingPunct="1">
              <a:lnSpc>
                <a:spcPct val="90000"/>
              </a:lnSpc>
              <a:buNone/>
            </a:pPr>
            <a:r>
              <a:rPr lang="en-US" sz="2800" dirty="0" smtClean="0"/>
              <a:t>	</a:t>
            </a:r>
            <a:r>
              <a:rPr lang="en-US" sz="2800" b="1" dirty="0" smtClean="0"/>
              <a:t>The capital of Ukraine is </a:t>
            </a:r>
            <a:r>
              <a:rPr lang="en-US" sz="2800" dirty="0" smtClean="0"/>
              <a:t>…</a:t>
            </a:r>
          </a:p>
          <a:p>
            <a:pPr eaLnBrk="1" hangingPunct="1">
              <a:lnSpc>
                <a:spcPct val="90000"/>
              </a:lnSpc>
            </a:pPr>
            <a:endParaRPr lang="ru-RU" sz="2800" dirty="0" smtClean="0"/>
          </a:p>
        </p:txBody>
      </p:sp>
      <p:sp>
        <p:nvSpPr>
          <p:cNvPr id="72713" name="Text Box 9"/>
          <p:cNvSpPr txBox="1">
            <a:spLocks noChangeArrowheads="1"/>
          </p:cNvSpPr>
          <p:nvPr/>
        </p:nvSpPr>
        <p:spPr bwMode="auto">
          <a:xfrm>
            <a:off x="468313" y="2133600"/>
            <a:ext cx="4824412" cy="519113"/>
          </a:xfrm>
          <a:prstGeom prst="rect">
            <a:avLst/>
          </a:prstGeom>
          <a:noFill/>
          <a:ln w="9525">
            <a:noFill/>
            <a:miter lim="800000"/>
            <a:headEnd/>
            <a:tailEnd/>
          </a:ln>
        </p:spPr>
        <p:txBody>
          <a:bodyPr>
            <a:spAutoFit/>
          </a:bodyPr>
          <a:lstStyle/>
          <a:p>
            <a:r>
              <a:rPr lang="en-US" sz="2800" dirty="0"/>
              <a:t> </a:t>
            </a:r>
            <a:r>
              <a:rPr lang="en-US" sz="2800" b="1" dirty="0"/>
              <a:t>My native </a:t>
            </a:r>
            <a:r>
              <a:rPr lang="en-US" sz="2800" b="1" dirty="0" smtClean="0"/>
              <a:t>village </a:t>
            </a:r>
            <a:r>
              <a:rPr lang="en-US" sz="2800" b="1" dirty="0"/>
              <a:t>is </a:t>
            </a:r>
            <a:r>
              <a:rPr lang="en-US" sz="2800" dirty="0"/>
              <a:t>…</a:t>
            </a:r>
          </a:p>
        </p:txBody>
      </p:sp>
      <p:sp>
        <p:nvSpPr>
          <p:cNvPr id="72715" name="Text Box 11"/>
          <p:cNvSpPr txBox="1">
            <a:spLocks noChangeArrowheads="1"/>
          </p:cNvSpPr>
          <p:nvPr/>
        </p:nvSpPr>
        <p:spPr bwMode="auto">
          <a:xfrm>
            <a:off x="539750" y="2708275"/>
            <a:ext cx="4392613" cy="1160463"/>
          </a:xfrm>
          <a:prstGeom prst="rect">
            <a:avLst/>
          </a:prstGeom>
          <a:noFill/>
          <a:ln w="9525">
            <a:noFill/>
            <a:miter lim="800000"/>
            <a:headEnd/>
            <a:tailEnd/>
          </a:ln>
        </p:spPr>
        <p:txBody>
          <a:bodyPr>
            <a:spAutoFit/>
          </a:bodyPr>
          <a:lstStyle/>
          <a:p>
            <a:r>
              <a:rPr lang="en-US" sz="2800" b="1" dirty="0"/>
              <a:t>The national </a:t>
            </a:r>
            <a:r>
              <a:rPr lang="en-US" sz="2800" b="1" dirty="0" err="1"/>
              <a:t>colours</a:t>
            </a:r>
            <a:r>
              <a:rPr lang="en-US" sz="2800" b="1" dirty="0"/>
              <a:t> are</a:t>
            </a:r>
            <a:r>
              <a:rPr lang="en-US" sz="2800" dirty="0"/>
              <a:t>…</a:t>
            </a:r>
          </a:p>
          <a:p>
            <a:pPr>
              <a:spcBef>
                <a:spcPct val="50000"/>
              </a:spcBef>
            </a:pPr>
            <a:endParaRPr lang="ru-RU" sz="2800" dirty="0"/>
          </a:p>
        </p:txBody>
      </p:sp>
      <p:sp>
        <p:nvSpPr>
          <p:cNvPr id="72716" name="Text Box 12"/>
          <p:cNvSpPr txBox="1">
            <a:spLocks noChangeArrowheads="1"/>
          </p:cNvSpPr>
          <p:nvPr/>
        </p:nvSpPr>
        <p:spPr bwMode="auto">
          <a:xfrm>
            <a:off x="539750" y="3284538"/>
            <a:ext cx="5400675" cy="1160462"/>
          </a:xfrm>
          <a:prstGeom prst="rect">
            <a:avLst/>
          </a:prstGeom>
          <a:noFill/>
          <a:ln w="9525">
            <a:noFill/>
            <a:miter lim="800000"/>
            <a:headEnd/>
            <a:tailEnd/>
          </a:ln>
        </p:spPr>
        <p:txBody>
          <a:bodyPr>
            <a:spAutoFit/>
          </a:bodyPr>
          <a:lstStyle/>
          <a:p>
            <a:r>
              <a:rPr lang="en-US" sz="2800" b="1" dirty="0"/>
              <a:t>The population of Ukraine is </a:t>
            </a:r>
            <a:r>
              <a:rPr lang="en-US" sz="2800" dirty="0"/>
              <a:t>…</a:t>
            </a:r>
            <a:endParaRPr lang="ru-RU" sz="2800" dirty="0"/>
          </a:p>
          <a:p>
            <a:pPr>
              <a:spcBef>
                <a:spcPct val="50000"/>
              </a:spcBef>
            </a:pPr>
            <a:endParaRPr lang="ru-RU" sz="2800" dirty="0"/>
          </a:p>
        </p:txBody>
      </p:sp>
      <p:sp>
        <p:nvSpPr>
          <p:cNvPr id="72718" name="Text Box 14"/>
          <p:cNvSpPr txBox="1">
            <a:spLocks noChangeArrowheads="1"/>
          </p:cNvSpPr>
          <p:nvPr/>
        </p:nvSpPr>
        <p:spPr bwMode="auto">
          <a:xfrm>
            <a:off x="539750" y="4076700"/>
            <a:ext cx="5040313" cy="519113"/>
          </a:xfrm>
          <a:prstGeom prst="rect">
            <a:avLst/>
          </a:prstGeom>
          <a:noFill/>
          <a:ln w="9525">
            <a:noFill/>
            <a:miter lim="800000"/>
            <a:headEnd/>
            <a:tailEnd/>
          </a:ln>
        </p:spPr>
        <p:txBody>
          <a:bodyPr>
            <a:spAutoFit/>
          </a:bodyPr>
          <a:lstStyle/>
          <a:p>
            <a:pPr>
              <a:spcBef>
                <a:spcPct val="50000"/>
              </a:spcBef>
            </a:pPr>
            <a:r>
              <a:rPr lang="en-US" sz="2800" b="1" dirty="0"/>
              <a:t>The currency of Ukraine is</a:t>
            </a:r>
            <a:r>
              <a:rPr lang="en-US" sz="2800" dirty="0"/>
              <a:t>…</a:t>
            </a:r>
            <a:endParaRPr lang="ru-RU" sz="2800" dirty="0"/>
          </a:p>
        </p:txBody>
      </p:sp>
      <p:sp>
        <p:nvSpPr>
          <p:cNvPr id="72720" name="Text Box 16"/>
          <p:cNvSpPr txBox="1">
            <a:spLocks noChangeArrowheads="1"/>
          </p:cNvSpPr>
          <p:nvPr/>
        </p:nvSpPr>
        <p:spPr bwMode="auto">
          <a:xfrm>
            <a:off x="642910" y="4929198"/>
            <a:ext cx="4679950" cy="519113"/>
          </a:xfrm>
          <a:prstGeom prst="rect">
            <a:avLst/>
          </a:prstGeom>
          <a:noFill/>
          <a:ln w="9525">
            <a:noFill/>
            <a:miter lim="800000"/>
            <a:headEnd/>
            <a:tailEnd/>
          </a:ln>
        </p:spPr>
        <p:txBody>
          <a:bodyPr>
            <a:spAutoFit/>
          </a:bodyPr>
          <a:lstStyle/>
          <a:p>
            <a:pPr>
              <a:spcBef>
                <a:spcPct val="50000"/>
              </a:spcBef>
            </a:pPr>
            <a:r>
              <a:rPr lang="en-US" sz="2800" b="1" dirty="0"/>
              <a:t>Ukraine is a part of …</a:t>
            </a:r>
            <a:endParaRPr lang="ru-RU"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2000">
                                          <p:stCondLst>
                                            <p:cond delay="0"/>
                                          </p:stCondLst>
                                        </p:cTn>
                                        <p:tgtEl>
                                          <p:spTgt spid="72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72706"/>
                                        </p:tgtEl>
                                        <p:attrNameLst>
                                          <p:attrName>style.visibility</p:attrName>
                                        </p:attrNameLst>
                                      </p:cBhvr>
                                      <p:to>
                                        <p:strVal val="visible"/>
                                      </p:to>
                                    </p:set>
                                    <p:anim calcmode="lin" valueType="num">
                                      <p:cBhvr additive="base">
                                        <p:cTn id="11" dur="500" fill="hold"/>
                                        <p:tgtEl>
                                          <p:spTgt spid="72706"/>
                                        </p:tgtEl>
                                        <p:attrNameLst>
                                          <p:attrName>ppt_x</p:attrName>
                                        </p:attrNameLst>
                                      </p:cBhvr>
                                      <p:tavLst>
                                        <p:tav tm="0">
                                          <p:val>
                                            <p:strVal val="#ppt_x"/>
                                          </p:val>
                                        </p:tav>
                                        <p:tav tm="100000">
                                          <p:val>
                                            <p:strVal val="#ppt_x"/>
                                          </p:val>
                                        </p:tav>
                                      </p:tavLst>
                                    </p:anim>
                                    <p:anim calcmode="lin" valueType="num">
                                      <p:cBhvr additive="base">
                                        <p:cTn id="12" dur="500" fill="hold"/>
                                        <p:tgtEl>
                                          <p:spTgt spid="7270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2707">
                                            <p:txEl>
                                              <p:pRg st="0" end="0"/>
                                            </p:txEl>
                                          </p:spTgt>
                                        </p:tgtEl>
                                        <p:attrNameLst>
                                          <p:attrName>style.visibility</p:attrName>
                                        </p:attrNameLst>
                                      </p:cBhvr>
                                      <p:to>
                                        <p:strVal val="visible"/>
                                      </p:to>
                                    </p:set>
                                    <p:anim calcmode="lin" valueType="num">
                                      <p:cBhvr additive="base">
                                        <p:cTn id="1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2713">
                                            <p:txEl>
                                              <p:pRg st="0" end="0"/>
                                            </p:txEl>
                                          </p:spTgt>
                                        </p:tgtEl>
                                        <p:attrNameLst>
                                          <p:attrName>style.visibility</p:attrName>
                                        </p:attrNameLst>
                                      </p:cBhvr>
                                      <p:to>
                                        <p:strVal val="visible"/>
                                      </p:to>
                                    </p:set>
                                    <p:anim calcmode="lin" valueType="num">
                                      <p:cBhvr additive="base">
                                        <p:cTn id="23" dur="500" fill="hold"/>
                                        <p:tgtEl>
                                          <p:spTgt spid="7271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27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2715">
                                            <p:txEl>
                                              <p:pRg st="0" end="0"/>
                                            </p:txEl>
                                          </p:spTgt>
                                        </p:tgtEl>
                                        <p:attrNameLst>
                                          <p:attrName>style.visibility</p:attrName>
                                        </p:attrNameLst>
                                      </p:cBhvr>
                                      <p:to>
                                        <p:strVal val="visible"/>
                                      </p:to>
                                    </p:set>
                                    <p:anim calcmode="lin" valueType="num">
                                      <p:cBhvr additive="base">
                                        <p:cTn id="29" dur="500" fill="hold"/>
                                        <p:tgtEl>
                                          <p:spTgt spid="72715">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27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2716"/>
                                        </p:tgtEl>
                                        <p:attrNameLst>
                                          <p:attrName>style.visibility</p:attrName>
                                        </p:attrNameLst>
                                      </p:cBhvr>
                                      <p:to>
                                        <p:strVal val="visible"/>
                                      </p:to>
                                    </p:set>
                                    <p:anim calcmode="lin" valueType="num">
                                      <p:cBhvr additive="base">
                                        <p:cTn id="35" dur="500" fill="hold"/>
                                        <p:tgtEl>
                                          <p:spTgt spid="72716"/>
                                        </p:tgtEl>
                                        <p:attrNameLst>
                                          <p:attrName>ppt_x</p:attrName>
                                        </p:attrNameLst>
                                      </p:cBhvr>
                                      <p:tavLst>
                                        <p:tav tm="0">
                                          <p:val>
                                            <p:strVal val="#ppt_x"/>
                                          </p:val>
                                        </p:tav>
                                        <p:tav tm="100000">
                                          <p:val>
                                            <p:strVal val="#ppt_x"/>
                                          </p:val>
                                        </p:tav>
                                      </p:tavLst>
                                    </p:anim>
                                    <p:anim calcmode="lin" valueType="num">
                                      <p:cBhvr additive="base">
                                        <p:cTn id="36" dur="500" fill="hold"/>
                                        <p:tgtEl>
                                          <p:spTgt spid="727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2718">
                                            <p:txEl>
                                              <p:pRg st="0" end="0"/>
                                            </p:txEl>
                                          </p:spTgt>
                                        </p:tgtEl>
                                        <p:attrNameLst>
                                          <p:attrName>style.visibility</p:attrName>
                                        </p:attrNameLst>
                                      </p:cBhvr>
                                      <p:to>
                                        <p:strVal val="visible"/>
                                      </p:to>
                                    </p:set>
                                    <p:anim calcmode="lin" valueType="num">
                                      <p:cBhvr additive="base">
                                        <p:cTn id="41" dur="500" fill="hold"/>
                                        <p:tgtEl>
                                          <p:spTgt spid="72718">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27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2720"/>
                                        </p:tgtEl>
                                        <p:attrNameLst>
                                          <p:attrName>style.visibility</p:attrName>
                                        </p:attrNameLst>
                                      </p:cBhvr>
                                      <p:to>
                                        <p:strVal val="visible"/>
                                      </p:to>
                                    </p:set>
                                    <p:anim calcmode="lin" valueType="num">
                                      <p:cBhvr additive="base">
                                        <p:cTn id="47" dur="500" fill="hold"/>
                                        <p:tgtEl>
                                          <p:spTgt spid="72720"/>
                                        </p:tgtEl>
                                        <p:attrNameLst>
                                          <p:attrName>ppt_x</p:attrName>
                                        </p:attrNameLst>
                                      </p:cBhvr>
                                      <p:tavLst>
                                        <p:tav tm="0">
                                          <p:val>
                                            <p:strVal val="#ppt_x"/>
                                          </p:val>
                                        </p:tav>
                                        <p:tav tm="100000">
                                          <p:val>
                                            <p:strVal val="#ppt_x"/>
                                          </p:val>
                                        </p:tav>
                                      </p:tavLst>
                                    </p:anim>
                                    <p:anim calcmode="lin" valueType="num">
                                      <p:cBhvr additive="base">
                                        <p:cTn id="48" dur="500" fill="hold"/>
                                        <p:tgtEl>
                                          <p:spTgt spid="727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6" grpId="1"/>
      <p:bldP spid="72707" grpId="0" build="p"/>
      <p:bldP spid="72716" grpId="0"/>
      <p:bldP spid="727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214346" y="142852"/>
            <a:ext cx="8229600" cy="1143000"/>
          </a:xfrm>
        </p:spPr>
        <p:txBody>
          <a:bodyPr/>
          <a:lstStyle/>
          <a:p>
            <a:pPr eaLnBrk="1" hangingPunct="1">
              <a:defRPr/>
            </a:pPr>
            <a:r>
              <a:rPr lang="en-US" dirty="0" smtClean="0">
                <a:solidFill>
                  <a:srgbClr val="FF0000"/>
                </a:solidFill>
              </a:rPr>
              <a:t>Answer the questions</a:t>
            </a:r>
            <a:endParaRPr lang="uk-UA" dirty="0" smtClean="0">
              <a:solidFill>
                <a:srgbClr val="FF0000"/>
              </a:solidFill>
            </a:endParaRPr>
          </a:p>
        </p:txBody>
      </p:sp>
      <p:sp>
        <p:nvSpPr>
          <p:cNvPr id="77827" name="Rectangle 3"/>
          <p:cNvSpPr>
            <a:spLocks noGrp="1" noChangeArrowheads="1"/>
          </p:cNvSpPr>
          <p:nvPr>
            <p:ph type="body" idx="1"/>
          </p:nvPr>
        </p:nvSpPr>
        <p:spPr>
          <a:xfrm>
            <a:off x="457200" y="1600200"/>
            <a:ext cx="7283450" cy="820738"/>
          </a:xfrm>
        </p:spPr>
        <p:txBody>
          <a:bodyPr/>
          <a:lstStyle/>
          <a:p>
            <a:pPr eaLnBrk="1" hangingPunct="1"/>
            <a:r>
              <a:rPr lang="en-US" smtClean="0"/>
              <a:t>Where is Ukraine situated?</a:t>
            </a:r>
            <a:endParaRPr lang="ru-RU" smtClean="0"/>
          </a:p>
        </p:txBody>
      </p:sp>
      <p:pic>
        <p:nvPicPr>
          <p:cNvPr id="77830" name="Picture 6" descr="images(21)"/>
          <p:cNvPicPr>
            <a:picLocks noChangeAspect="1" noChangeArrowheads="1"/>
          </p:cNvPicPr>
          <p:nvPr/>
        </p:nvPicPr>
        <p:blipFill>
          <a:blip r:embed="rId2" cstate="print"/>
          <a:srcRect/>
          <a:stretch>
            <a:fillRect/>
          </a:stretch>
        </p:blipFill>
        <p:spPr bwMode="auto">
          <a:xfrm>
            <a:off x="6948488" y="188913"/>
            <a:ext cx="1981200" cy="2314575"/>
          </a:xfrm>
          <a:prstGeom prst="rect">
            <a:avLst/>
          </a:prstGeom>
          <a:noFill/>
          <a:ln w="9525">
            <a:noFill/>
            <a:miter lim="800000"/>
            <a:headEnd/>
            <a:tailEnd/>
          </a:ln>
        </p:spPr>
      </p:pic>
      <p:sp>
        <p:nvSpPr>
          <p:cNvPr id="77831" name="Text Box 7"/>
          <p:cNvSpPr txBox="1">
            <a:spLocks noChangeArrowheads="1"/>
          </p:cNvSpPr>
          <p:nvPr/>
        </p:nvSpPr>
        <p:spPr bwMode="auto">
          <a:xfrm>
            <a:off x="755650" y="2349500"/>
            <a:ext cx="6048375" cy="1066800"/>
          </a:xfrm>
          <a:prstGeom prst="rect">
            <a:avLst/>
          </a:prstGeom>
          <a:noFill/>
          <a:ln w="9525">
            <a:noFill/>
            <a:miter lim="800000"/>
            <a:headEnd/>
            <a:tailEnd/>
          </a:ln>
        </p:spPr>
        <p:txBody>
          <a:bodyPr>
            <a:spAutoFit/>
          </a:bodyPr>
          <a:lstStyle/>
          <a:p>
            <a:pPr>
              <a:spcBef>
                <a:spcPct val="50000"/>
              </a:spcBef>
            </a:pPr>
            <a:r>
              <a:rPr lang="en-US" sz="3200"/>
              <a:t>What can you say about its geographical position?</a:t>
            </a:r>
            <a:endParaRPr lang="ru-RU" sz="3200"/>
          </a:p>
        </p:txBody>
      </p:sp>
      <p:sp>
        <p:nvSpPr>
          <p:cNvPr id="77832" name="Text Box 8"/>
          <p:cNvSpPr txBox="1">
            <a:spLocks noChangeArrowheads="1"/>
          </p:cNvSpPr>
          <p:nvPr/>
        </p:nvSpPr>
        <p:spPr bwMode="auto">
          <a:xfrm>
            <a:off x="539750" y="3573463"/>
            <a:ext cx="7056438" cy="579437"/>
          </a:xfrm>
          <a:prstGeom prst="rect">
            <a:avLst/>
          </a:prstGeom>
          <a:noFill/>
          <a:ln w="9525">
            <a:noFill/>
            <a:miter lim="800000"/>
            <a:headEnd/>
            <a:tailEnd/>
          </a:ln>
        </p:spPr>
        <p:txBody>
          <a:bodyPr>
            <a:spAutoFit/>
          </a:bodyPr>
          <a:lstStyle/>
          <a:p>
            <a:pPr>
              <a:spcBef>
                <a:spcPct val="50000"/>
              </a:spcBef>
            </a:pPr>
            <a:r>
              <a:rPr lang="en-US" sz="3200"/>
              <a:t>  Which countries does it border on?</a:t>
            </a:r>
            <a:endParaRPr lang="ru-RU" sz="3200"/>
          </a:p>
        </p:txBody>
      </p:sp>
      <p:sp>
        <p:nvSpPr>
          <p:cNvPr id="77833" name="Text Box 9"/>
          <p:cNvSpPr txBox="1">
            <a:spLocks noChangeArrowheads="1"/>
          </p:cNvSpPr>
          <p:nvPr/>
        </p:nvSpPr>
        <p:spPr bwMode="auto">
          <a:xfrm>
            <a:off x="684213" y="4365625"/>
            <a:ext cx="6840537" cy="579438"/>
          </a:xfrm>
          <a:prstGeom prst="rect">
            <a:avLst/>
          </a:prstGeom>
          <a:noFill/>
          <a:ln w="9525">
            <a:noFill/>
            <a:miter lim="800000"/>
            <a:headEnd/>
            <a:tailEnd/>
          </a:ln>
        </p:spPr>
        <p:txBody>
          <a:bodyPr>
            <a:spAutoFit/>
          </a:bodyPr>
          <a:lstStyle/>
          <a:p>
            <a:pPr>
              <a:spcBef>
                <a:spcPct val="50000"/>
              </a:spcBef>
            </a:pPr>
            <a:r>
              <a:rPr lang="en-US" sz="3200"/>
              <a:t> What seas is Ukraine washed by?</a:t>
            </a:r>
            <a:endParaRPr lang="ru-RU" sz="3200"/>
          </a:p>
        </p:txBody>
      </p:sp>
      <p:sp>
        <p:nvSpPr>
          <p:cNvPr id="77834" name="Text Box 10"/>
          <p:cNvSpPr txBox="1">
            <a:spLocks noChangeArrowheads="1"/>
          </p:cNvSpPr>
          <p:nvPr/>
        </p:nvSpPr>
        <p:spPr bwMode="auto">
          <a:xfrm>
            <a:off x="611188" y="5157788"/>
            <a:ext cx="8208962" cy="1066800"/>
          </a:xfrm>
          <a:prstGeom prst="rect">
            <a:avLst/>
          </a:prstGeom>
          <a:noFill/>
          <a:ln w="9525">
            <a:noFill/>
            <a:miter lim="800000"/>
            <a:headEnd/>
            <a:tailEnd/>
          </a:ln>
        </p:spPr>
        <p:txBody>
          <a:bodyPr>
            <a:spAutoFit/>
          </a:bodyPr>
          <a:lstStyle/>
          <a:p>
            <a:pPr>
              <a:spcBef>
                <a:spcPct val="50000"/>
              </a:spcBef>
            </a:pPr>
            <a:r>
              <a:rPr lang="en-US" sz="3200"/>
              <a:t>  What mountains are there on the territory of Ukraine?</a:t>
            </a:r>
            <a:endParaRPr lang="ru-RU"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7830"/>
                                        </p:tgtEl>
                                        <p:attrNameLst>
                                          <p:attrName>style.visibility</p:attrName>
                                        </p:attrNameLst>
                                      </p:cBhvr>
                                      <p:to>
                                        <p:strVal val="visible"/>
                                      </p:to>
                                    </p:set>
                                    <p:animEffect transition="in" filter="dissolve">
                                      <p:cBhvr>
                                        <p:cTn id="7" dur="500"/>
                                        <p:tgtEl>
                                          <p:spTgt spid="778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7827">
                                            <p:txEl>
                                              <p:pRg st="0" end="0"/>
                                            </p:txEl>
                                          </p:spTgt>
                                        </p:tgtEl>
                                        <p:attrNameLst>
                                          <p:attrName>style.visibility</p:attrName>
                                        </p:attrNameLst>
                                      </p:cBhvr>
                                      <p:to>
                                        <p:strVal val="visible"/>
                                      </p:to>
                                    </p:set>
                                    <p:anim calcmode="lin" valueType="num">
                                      <p:cBhvr additive="base">
                                        <p:cTn id="12"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7831">
                                            <p:txEl>
                                              <p:pRg st="0" end="0"/>
                                            </p:txEl>
                                          </p:spTgt>
                                        </p:tgtEl>
                                        <p:attrNameLst>
                                          <p:attrName>style.visibility</p:attrName>
                                        </p:attrNameLst>
                                      </p:cBhvr>
                                      <p:to>
                                        <p:strVal val="visible"/>
                                      </p:to>
                                    </p:set>
                                    <p:animEffect transition="in" filter="wipe(down)">
                                      <p:cBhvr>
                                        <p:cTn id="18" dur="500"/>
                                        <p:tgtEl>
                                          <p:spTgt spid="7783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7832"/>
                                        </p:tgtEl>
                                        <p:attrNameLst>
                                          <p:attrName>style.visibility</p:attrName>
                                        </p:attrNameLst>
                                      </p:cBhvr>
                                      <p:to>
                                        <p:strVal val="visible"/>
                                      </p:to>
                                    </p:set>
                                    <p:anim calcmode="lin" valueType="num">
                                      <p:cBhvr additive="base">
                                        <p:cTn id="23" dur="500" fill="hold"/>
                                        <p:tgtEl>
                                          <p:spTgt spid="77832"/>
                                        </p:tgtEl>
                                        <p:attrNameLst>
                                          <p:attrName>ppt_x</p:attrName>
                                        </p:attrNameLst>
                                      </p:cBhvr>
                                      <p:tavLst>
                                        <p:tav tm="0">
                                          <p:val>
                                            <p:strVal val="#ppt_x"/>
                                          </p:val>
                                        </p:tav>
                                        <p:tav tm="100000">
                                          <p:val>
                                            <p:strVal val="#ppt_x"/>
                                          </p:val>
                                        </p:tav>
                                      </p:tavLst>
                                    </p:anim>
                                    <p:anim calcmode="lin" valueType="num">
                                      <p:cBhvr additive="base">
                                        <p:cTn id="24" dur="500" fill="hold"/>
                                        <p:tgtEl>
                                          <p:spTgt spid="7783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77833">
                                            <p:txEl>
                                              <p:pRg st="0" end="0"/>
                                            </p:txEl>
                                          </p:spTgt>
                                        </p:tgtEl>
                                        <p:attrNameLst>
                                          <p:attrName>style.visibility</p:attrName>
                                        </p:attrNameLst>
                                      </p:cBhvr>
                                      <p:to>
                                        <p:strVal val="visible"/>
                                      </p:to>
                                    </p:set>
                                    <p:animEffect transition="in" filter="wipe(down)">
                                      <p:cBhvr>
                                        <p:cTn id="29" dur="500"/>
                                        <p:tgtEl>
                                          <p:spTgt spid="7783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7834"/>
                                        </p:tgtEl>
                                        <p:attrNameLst>
                                          <p:attrName>style.visibility</p:attrName>
                                        </p:attrNameLst>
                                      </p:cBhvr>
                                      <p:to>
                                        <p:strVal val="visible"/>
                                      </p:to>
                                    </p:set>
                                    <p:anim calcmode="lin" valueType="num">
                                      <p:cBhvr additive="base">
                                        <p:cTn id="34" dur="500" fill="hold"/>
                                        <p:tgtEl>
                                          <p:spTgt spid="77834"/>
                                        </p:tgtEl>
                                        <p:attrNameLst>
                                          <p:attrName>ppt_x</p:attrName>
                                        </p:attrNameLst>
                                      </p:cBhvr>
                                      <p:tavLst>
                                        <p:tav tm="0">
                                          <p:val>
                                            <p:strVal val="#ppt_x"/>
                                          </p:val>
                                        </p:tav>
                                        <p:tav tm="100000">
                                          <p:val>
                                            <p:strVal val="#ppt_x"/>
                                          </p:val>
                                        </p:tav>
                                      </p:tavLst>
                                    </p:anim>
                                    <p:anim calcmode="lin" valueType="num">
                                      <p:cBhvr additive="base">
                                        <p:cTn id="35" dur="500" fill="hold"/>
                                        <p:tgtEl>
                                          <p:spTgt spid="778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p:bldP spid="778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6973"/>
            <a:ext cx="6176158" cy="6370975"/>
          </a:xfrm>
          <a:prstGeom prst="rect">
            <a:avLst/>
          </a:prstGeom>
          <a:noFill/>
        </p:spPr>
        <p:txBody>
          <a:bodyPr wrap="square" rtlCol="0">
            <a:spAutoFit/>
          </a:bodyPr>
          <a:lstStyle/>
          <a:p>
            <a:r>
              <a:rPr lang="en-US" sz="4400" dirty="0"/>
              <a:t> </a:t>
            </a:r>
            <a:endParaRPr lang="en-US" sz="4000" b="1" dirty="0">
              <a:solidFill>
                <a:srgbClr val="FF0000"/>
              </a:solidFill>
            </a:endParaRPr>
          </a:p>
          <a:p>
            <a:r>
              <a:rPr lang="en-US" sz="4000" b="1" i="1" dirty="0" smtClean="0">
                <a:solidFill>
                  <a:srgbClr val="FF0000"/>
                </a:solidFill>
              </a:rPr>
              <a:t>       </a:t>
            </a:r>
            <a:r>
              <a:rPr lang="en-US" sz="3600" b="1" dirty="0"/>
              <a:t>My native land,</a:t>
            </a:r>
          </a:p>
          <a:p>
            <a:r>
              <a:rPr lang="en-US" sz="3600" b="1" dirty="0"/>
              <a:t>      The land  of wonders,</a:t>
            </a:r>
          </a:p>
          <a:p>
            <a:r>
              <a:rPr lang="en-US" sz="3600" b="1" dirty="0"/>
              <a:t>      Of autumn rains</a:t>
            </a:r>
          </a:p>
          <a:p>
            <a:r>
              <a:rPr lang="en-US" sz="3600" b="1" dirty="0"/>
              <a:t>      And summer thunders.</a:t>
            </a:r>
          </a:p>
          <a:p>
            <a:r>
              <a:rPr lang="en-US" sz="3600" b="1" dirty="0"/>
              <a:t>      The greenest hills</a:t>
            </a:r>
          </a:p>
          <a:p>
            <a:r>
              <a:rPr lang="en-US" sz="3600" b="1" dirty="0"/>
              <a:t>      And magic lakes,</a:t>
            </a:r>
          </a:p>
          <a:p>
            <a:r>
              <a:rPr lang="en-US" sz="3600" b="1" dirty="0"/>
              <a:t>      The tender breeze,</a:t>
            </a:r>
          </a:p>
          <a:p>
            <a:r>
              <a:rPr lang="en-US" sz="3600" b="1" dirty="0"/>
              <a:t>      Romantic dales.</a:t>
            </a:r>
          </a:p>
          <a:p>
            <a:r>
              <a:rPr lang="en-US" sz="3600" b="1" dirty="0"/>
              <a:t>      Amazing land – </a:t>
            </a:r>
          </a:p>
          <a:p>
            <a:r>
              <a:rPr lang="en-US" sz="3600" b="1" dirty="0"/>
              <a:t>      My dear Ukrain</a:t>
            </a:r>
            <a:r>
              <a:rPr lang="en-US" sz="3600" b="1" i="1" dirty="0"/>
              <a:t>e.</a:t>
            </a:r>
            <a:endParaRPr lang="ru-RU" sz="3600" b="1" i="1" dirty="0"/>
          </a:p>
        </p:txBody>
      </p:sp>
      <p:pic>
        <p:nvPicPr>
          <p:cNvPr id="2050" name="Picture 2" descr="C:\Users\Вова\Desktop\4.jpg"/>
          <p:cNvPicPr>
            <a:picLocks noGrp="1" noChangeAspect="1" noChangeArrowheads="1"/>
          </p:cNvPicPr>
          <p:nvPr>
            <p:ph idx="1"/>
          </p:nvPr>
        </p:nvPicPr>
        <p:blipFill>
          <a:blip r:embed="rId2" cstate="print"/>
          <a:srcRect/>
          <a:stretch>
            <a:fillRect/>
          </a:stretch>
        </p:blipFill>
        <p:spPr bwMode="auto">
          <a:xfrm>
            <a:off x="4572000" y="3357562"/>
            <a:ext cx="4226479" cy="2339973"/>
          </a:xfrm>
          <a:prstGeom prst="rect">
            <a:avLst/>
          </a:prstGeom>
          <a:noFill/>
        </p:spPr>
      </p:pic>
    </p:spTree>
    <p:extLst>
      <p:ext uri="{BB962C8B-B14F-4D97-AF65-F5344CB8AC3E}">
        <p14:creationId xmlns:p14="http://schemas.microsoft.com/office/powerpoint/2010/main" xmlns="" val="2230743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60320" y="620688"/>
            <a:ext cx="6623359" cy="5505475"/>
          </a:xfrm>
        </p:spPr>
      </p:pic>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9552" y="3629025"/>
            <a:ext cx="3962400" cy="3228975"/>
          </a:xfrm>
          <a:prstGeom prst="rect">
            <a:avLst/>
          </a:prstGeom>
        </p:spPr>
      </p:pic>
      <p:sp>
        <p:nvSpPr>
          <p:cNvPr id="7" name="Прямоугольник 6"/>
          <p:cNvSpPr/>
          <p:nvPr/>
        </p:nvSpPr>
        <p:spPr>
          <a:xfrm>
            <a:off x="1857356" y="1571612"/>
            <a:ext cx="5476179" cy="25853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Home task:</a:t>
            </a:r>
          </a:p>
          <a:p>
            <a:pPr algn="ctr">
              <a:buFontTx/>
              <a:buChar char="-"/>
            </a:pP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t>
            </a: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earn the poem</a:t>
            </a:r>
          </a:p>
          <a:p>
            <a:pPr algn="ctr">
              <a:buFontTx/>
              <a:buChar char="-"/>
            </a:pP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learn new words.</a:t>
            </a:r>
            <a:endPar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Вова\Desktop\Turism in Ukraine.jpg"/>
          <p:cNvPicPr>
            <a:picLocks noGrp="1" noChangeAspect="1" noChangeArrowheads="1"/>
          </p:cNvPicPr>
          <p:nvPr>
            <p:ph idx="1"/>
          </p:nvPr>
        </p:nvPicPr>
        <p:blipFill>
          <a:blip r:embed="rId2" cstate="print"/>
          <a:srcRect/>
          <a:stretch>
            <a:fillRect/>
          </a:stretch>
        </p:blipFill>
        <p:spPr bwMode="auto">
          <a:xfrm>
            <a:off x="595275" y="714356"/>
            <a:ext cx="7905815" cy="541180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rPr>
              <a:t>Phonetic drills</a:t>
            </a:r>
            <a:endParaRPr lang="uk-UA" b="1" dirty="0">
              <a:solidFill>
                <a:srgbClr val="FF0000"/>
              </a:solidFill>
            </a:endParaRPr>
          </a:p>
        </p:txBody>
      </p:sp>
      <p:sp>
        <p:nvSpPr>
          <p:cNvPr id="3" name="Содержимое 2"/>
          <p:cNvSpPr>
            <a:spLocks noGrp="1"/>
          </p:cNvSpPr>
          <p:nvPr>
            <p:ph idx="1"/>
          </p:nvPr>
        </p:nvSpPr>
        <p:spPr/>
        <p:txBody>
          <a:bodyPr>
            <a:normAutofit fontScale="92500"/>
          </a:bodyPr>
          <a:lstStyle/>
          <a:p>
            <a:r>
              <a:rPr lang="en-US" b="1" dirty="0" smtClean="0"/>
              <a:t>E</a:t>
            </a:r>
            <a:r>
              <a:rPr lang="ru-RU" b="1" dirty="0" err="1" smtClean="0"/>
              <a:t>e</a:t>
            </a:r>
            <a:r>
              <a:rPr lang="en-US" b="1" dirty="0" smtClean="0"/>
              <a:t> </a:t>
            </a:r>
            <a:r>
              <a:rPr lang="ru-RU" dirty="0" smtClean="0"/>
              <a:t>[ i: ]</a:t>
            </a:r>
            <a:r>
              <a:rPr lang="en-US" dirty="0" smtClean="0"/>
              <a:t> see, bee, tree, three, meet, teeth, feet, geese</a:t>
            </a:r>
            <a:endParaRPr lang="uk-UA" dirty="0" smtClean="0"/>
          </a:p>
          <a:p>
            <a:r>
              <a:rPr lang="en-US" b="1" dirty="0" smtClean="0"/>
              <a:t>Ea</a:t>
            </a:r>
            <a:r>
              <a:rPr lang="ru-RU" dirty="0" smtClean="0"/>
              <a:t> [ i: ]</a:t>
            </a:r>
            <a:r>
              <a:rPr lang="en-US" b="1" dirty="0" smtClean="0"/>
              <a:t>  </a:t>
            </a:r>
            <a:r>
              <a:rPr lang="en-US" dirty="0" smtClean="0"/>
              <a:t>tea, meat, eat, read, speak, clean</a:t>
            </a:r>
          </a:p>
          <a:p>
            <a:r>
              <a:rPr lang="en-US" b="1" dirty="0" err="1" smtClean="0"/>
              <a:t>Eig</a:t>
            </a:r>
            <a:r>
              <a:rPr lang="en-US" b="1" dirty="0" smtClean="0"/>
              <a:t> </a:t>
            </a:r>
            <a:r>
              <a:rPr lang="ru-RU" dirty="0" smtClean="0"/>
              <a:t>[ </a:t>
            </a:r>
            <a:r>
              <a:rPr lang="ru-RU" dirty="0" err="1" smtClean="0"/>
              <a:t>e</a:t>
            </a:r>
            <a:r>
              <a:rPr lang="uk-UA" dirty="0" smtClean="0"/>
              <a:t>ı</a:t>
            </a:r>
            <a:r>
              <a:rPr lang="ru-RU" dirty="0" smtClean="0"/>
              <a:t> ]</a:t>
            </a:r>
            <a:r>
              <a:rPr lang="en-US" dirty="0" smtClean="0"/>
              <a:t> eight, feign, reign, seiner, beige, deign</a:t>
            </a:r>
          </a:p>
          <a:p>
            <a:r>
              <a:rPr lang="en-US" b="1" dirty="0" smtClean="0"/>
              <a:t>Ng </a:t>
            </a:r>
            <a:r>
              <a:rPr lang="en-US" dirty="0" smtClean="0"/>
              <a:t>[ </a:t>
            </a:r>
            <a:r>
              <a:rPr lang="uk-UA" dirty="0" smtClean="0"/>
              <a:t>ŋ </a:t>
            </a:r>
            <a:r>
              <a:rPr lang="en-US" dirty="0" smtClean="0"/>
              <a:t>] sing, bring, ring, king, long, morning, song</a:t>
            </a:r>
            <a:endParaRPr lang="uk-UA" dirty="0" smtClean="0"/>
          </a:p>
          <a:p>
            <a:r>
              <a:rPr lang="en-US" b="1" dirty="0" smtClean="0"/>
              <a:t>W</a:t>
            </a:r>
            <a:r>
              <a:rPr lang="ru-RU" b="1" dirty="0" err="1" smtClean="0"/>
              <a:t>h</a:t>
            </a:r>
            <a:r>
              <a:rPr lang="en-US" b="1" dirty="0" smtClean="0"/>
              <a:t> </a:t>
            </a:r>
            <a:r>
              <a:rPr lang="ru-RU" dirty="0" smtClean="0"/>
              <a:t>[ </a:t>
            </a:r>
            <a:r>
              <a:rPr lang="ru-RU" dirty="0" err="1" smtClean="0"/>
              <a:t>w</a:t>
            </a:r>
            <a:r>
              <a:rPr lang="ru-RU" dirty="0" smtClean="0"/>
              <a:t> ]</a:t>
            </a:r>
            <a:r>
              <a:rPr lang="en-US" dirty="0" smtClean="0"/>
              <a:t> when, white, why, which, what, whale, </a:t>
            </a:r>
          </a:p>
          <a:p>
            <a:pPr>
              <a:buNone/>
            </a:pPr>
            <a:r>
              <a:rPr lang="en-US" dirty="0" smtClean="0"/>
              <a:t>          </a:t>
            </a:r>
            <a:r>
              <a:rPr lang="uk-UA" dirty="0" smtClean="0"/>
              <a:t> </a:t>
            </a:r>
            <a:r>
              <a:rPr lang="ru-RU" dirty="0" smtClean="0"/>
              <a:t>[ </a:t>
            </a:r>
            <a:r>
              <a:rPr lang="ru-RU" dirty="0" err="1" smtClean="0"/>
              <a:t>h</a:t>
            </a:r>
            <a:r>
              <a:rPr lang="ru-RU" dirty="0" smtClean="0"/>
              <a:t> ]</a:t>
            </a:r>
            <a:r>
              <a:rPr lang="en-US" dirty="0" smtClean="0"/>
              <a:t> who, whom, whose, wholly, whoop, whoreson</a:t>
            </a:r>
            <a:endParaRPr lang="uk-UA" dirty="0" smtClean="0"/>
          </a:p>
          <a:p>
            <a:endParaRPr lang="uk-UA" dirty="0" smtClean="0"/>
          </a:p>
          <a:p>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5000" b="1" dirty="0">
                <a:solidFill>
                  <a:srgbClr val="00B050"/>
                </a:solidFill>
              </a:rPr>
              <a:t>Geographical</a:t>
            </a:r>
            <a:r>
              <a:rPr lang="en-US" b="1" dirty="0">
                <a:solidFill>
                  <a:srgbClr val="00B050"/>
                </a:solidFill>
              </a:rPr>
              <a:t> </a:t>
            </a:r>
            <a:r>
              <a:rPr lang="en-US" sz="5000" b="1" dirty="0">
                <a:solidFill>
                  <a:srgbClr val="00B050"/>
                </a:solidFill>
              </a:rPr>
              <a:t>position</a:t>
            </a:r>
            <a:endParaRPr lang="ru-RU" sz="5000" b="1" dirty="0">
              <a:solidFill>
                <a:srgbClr val="00B050"/>
              </a:solidFill>
            </a:endParaRPr>
          </a:p>
        </p:txBody>
      </p:sp>
      <p:sp>
        <p:nvSpPr>
          <p:cNvPr id="3079" name="Rectangle 7"/>
          <p:cNvSpPr>
            <a:spLocks noGrp="1" noChangeArrowheads="1"/>
          </p:cNvSpPr>
          <p:nvPr>
            <p:ph type="body" sz="half" idx="1"/>
          </p:nvPr>
        </p:nvSpPr>
        <p:spPr>
          <a:xfrm>
            <a:off x="500034" y="1357298"/>
            <a:ext cx="3814763" cy="4530725"/>
          </a:xfrm>
        </p:spPr>
        <p:txBody>
          <a:bodyPr/>
          <a:lstStyle/>
          <a:p>
            <a:r>
              <a:rPr lang="en-US" sz="2400" b="1" dirty="0"/>
              <a:t>Ukraine is one of the largest countries in Europe. It is situated in the centre of Europe and borders on Russia, Belarus, Moldova, Poland, Slovakia, Hungary and Romania. On the south it is washed by the Black Sea and the Sea of Azov.  </a:t>
            </a:r>
            <a:endParaRPr lang="ru-RU" sz="2400" b="1" dirty="0"/>
          </a:p>
        </p:txBody>
      </p:sp>
      <p:pic>
        <p:nvPicPr>
          <p:cNvPr id="5122" name="Picture 2" descr="C:\Users\Вова\Desktop\Europe-Final-Custom.jpg"/>
          <p:cNvPicPr>
            <a:picLocks noChangeAspect="1" noChangeArrowheads="1"/>
          </p:cNvPicPr>
          <p:nvPr/>
        </p:nvPicPr>
        <p:blipFill>
          <a:blip r:embed="rId2" cstate="print"/>
          <a:srcRect/>
          <a:stretch>
            <a:fillRect/>
          </a:stretch>
        </p:blipFill>
        <p:spPr bwMode="auto">
          <a:xfrm>
            <a:off x="4286248" y="1928802"/>
            <a:ext cx="4014890" cy="314327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600">
                                          <p:stCondLst>
                                            <p:cond delay="0"/>
                                          </p:stCondLst>
                                        </p:cTn>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079">
                                            <p:txEl>
                                              <p:pRg st="0" end="0"/>
                                            </p:txEl>
                                          </p:spTgt>
                                        </p:tgtEl>
                                        <p:attrNameLst>
                                          <p:attrName>style.visibility</p:attrName>
                                        </p:attrNameLst>
                                      </p:cBhvr>
                                      <p:to>
                                        <p:strVal val="visible"/>
                                      </p:to>
                                    </p:set>
                                    <p:animEffect transition="in" filter="randombar(horizontal)">
                                      <p:cBhvr>
                                        <p:cTn id="12" dur="500"/>
                                        <p:tgtEl>
                                          <p:spTgt spid="30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ukraine_political-14586-20140305-98"/>
          <p:cNvPicPr>
            <a:picLocks noChangeAspect="1" noChangeArrowheads="1"/>
          </p:cNvPicPr>
          <p:nvPr/>
        </p:nvPicPr>
        <p:blipFill>
          <a:blip r:embed="rId2" cstate="print"/>
          <a:srcRect/>
          <a:stretch>
            <a:fillRect/>
          </a:stretch>
        </p:blipFill>
        <p:spPr bwMode="auto">
          <a:xfrm>
            <a:off x="0" y="9525"/>
            <a:ext cx="9144000"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sz="5000" b="1" dirty="0">
                <a:solidFill>
                  <a:srgbClr val="FF0000"/>
                </a:solidFill>
              </a:rPr>
              <a:t>Territory</a:t>
            </a:r>
            <a:endParaRPr lang="ru-RU" sz="5000" b="1" dirty="0">
              <a:solidFill>
                <a:srgbClr val="FF0000"/>
              </a:solidFill>
            </a:endParaRPr>
          </a:p>
        </p:txBody>
      </p:sp>
      <p:sp>
        <p:nvSpPr>
          <p:cNvPr id="8197" name="Rectangle 5"/>
          <p:cNvSpPr>
            <a:spLocks noGrp="1" noChangeArrowheads="1"/>
          </p:cNvSpPr>
          <p:nvPr>
            <p:ph type="body" sz="half" idx="1"/>
          </p:nvPr>
        </p:nvSpPr>
        <p:spPr>
          <a:xfrm>
            <a:off x="914400" y="1600200"/>
            <a:ext cx="3683000" cy="4530725"/>
          </a:xfrm>
        </p:spPr>
        <p:txBody>
          <a:bodyPr/>
          <a:lstStyle/>
          <a:p>
            <a:pPr>
              <a:lnSpc>
                <a:spcPct val="90000"/>
              </a:lnSpc>
            </a:pPr>
            <a:r>
              <a:rPr lang="en-US" sz="2400" b="1" dirty="0"/>
              <a:t>The major part of the territory is flat and only 5% of the whole territory is mountainous. The two mountainous areas in Ukraine are the Carpathian Mountains and the Crimean Mountains, but they are not very high. The highest mountain is </a:t>
            </a:r>
            <a:r>
              <a:rPr lang="en-US" sz="2400" b="1" dirty="0" err="1"/>
              <a:t>Hoverla</a:t>
            </a:r>
            <a:r>
              <a:rPr lang="en-US" sz="2400" b="1" dirty="0"/>
              <a:t>.</a:t>
            </a:r>
            <a:endParaRPr lang="ru-RU" sz="2400" b="1" dirty="0"/>
          </a:p>
        </p:txBody>
      </p:sp>
      <p:pic>
        <p:nvPicPr>
          <p:cNvPr id="8200" name="Picture 8"/>
          <p:cNvPicPr>
            <a:picLocks noGrp="1" noChangeAspect="1" noChangeArrowheads="1"/>
          </p:cNvPicPr>
          <p:nvPr>
            <p:ph sz="half" idx="2"/>
          </p:nvPr>
        </p:nvPicPr>
        <p:blipFill>
          <a:blip r:embed="rId2" cstate="print"/>
          <a:srcRect/>
          <a:stretch>
            <a:fillRect/>
          </a:stretch>
        </p:blipFill>
        <p:spPr>
          <a:xfrm rot="21093249">
            <a:off x="5146675" y="1579563"/>
            <a:ext cx="3538538" cy="2117725"/>
          </a:xfrm>
        </p:spPr>
      </p:pic>
      <p:pic>
        <p:nvPicPr>
          <p:cNvPr id="8201" name="Picture 9"/>
          <p:cNvPicPr>
            <a:picLocks noChangeAspect="1" noChangeArrowheads="1"/>
          </p:cNvPicPr>
          <p:nvPr/>
        </p:nvPicPr>
        <p:blipFill>
          <a:blip r:embed="rId3" cstate="print"/>
          <a:srcRect/>
          <a:stretch>
            <a:fillRect/>
          </a:stretch>
        </p:blipFill>
        <p:spPr bwMode="auto">
          <a:xfrm rot="550052">
            <a:off x="4929188" y="4171950"/>
            <a:ext cx="3743325" cy="22320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randombar(horizontal)">
                                      <p:cBhvr>
                                        <p:cTn id="7" dur="600">
                                          <p:stCondLst>
                                            <p:cond delay="0"/>
                                          </p:stCondLst>
                                        </p:cTn>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197">
                                            <p:txEl>
                                              <p:pRg st="0" end="0"/>
                                            </p:txEl>
                                          </p:spTgt>
                                        </p:tgtEl>
                                        <p:attrNameLst>
                                          <p:attrName>style.visibility</p:attrName>
                                        </p:attrNameLst>
                                      </p:cBhvr>
                                      <p:to>
                                        <p:strVal val="visible"/>
                                      </p:to>
                                    </p:set>
                                    <p:animEffect transition="in" filter="randombar(horizontal)">
                                      <p:cBhvr>
                                        <p:cTn id="12" dur="500"/>
                                        <p:tgtEl>
                                          <p:spTgt spid="81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dirty="0">
                <a:solidFill>
                  <a:srgbClr val="FF0000"/>
                </a:solidFill>
              </a:rPr>
              <a:t> </a:t>
            </a:r>
            <a:r>
              <a:rPr lang="en-US" sz="5000" b="1" dirty="0">
                <a:solidFill>
                  <a:srgbClr val="FF0000"/>
                </a:solidFill>
              </a:rPr>
              <a:t>Rivers</a:t>
            </a:r>
            <a:r>
              <a:rPr lang="en-US" b="1" dirty="0">
                <a:solidFill>
                  <a:srgbClr val="FF0000"/>
                </a:solidFill>
              </a:rPr>
              <a:t> </a:t>
            </a:r>
            <a:endParaRPr lang="ru-RU" b="1" dirty="0">
              <a:solidFill>
                <a:srgbClr val="FF0000"/>
              </a:solidFill>
            </a:endParaRPr>
          </a:p>
        </p:txBody>
      </p:sp>
      <p:sp>
        <p:nvSpPr>
          <p:cNvPr id="10243" name="Rectangle 3"/>
          <p:cNvSpPr>
            <a:spLocks noGrp="1" noChangeArrowheads="1"/>
          </p:cNvSpPr>
          <p:nvPr>
            <p:ph type="body" idx="1"/>
          </p:nvPr>
        </p:nvSpPr>
        <p:spPr/>
        <p:txBody>
          <a:bodyPr/>
          <a:lstStyle/>
          <a:p>
            <a:r>
              <a:rPr lang="en-US" b="1" dirty="0"/>
              <a:t>The longest river of Ukraine is the </a:t>
            </a:r>
            <a:r>
              <a:rPr lang="en-US" b="1" dirty="0" err="1"/>
              <a:t>Dnipro</a:t>
            </a:r>
            <a:r>
              <a:rPr lang="en-US" b="1" dirty="0"/>
              <a:t>. The main rivers are the Dniester, the </a:t>
            </a:r>
            <a:r>
              <a:rPr lang="en-US" b="1" dirty="0" err="1"/>
              <a:t>Buh</a:t>
            </a:r>
            <a:r>
              <a:rPr lang="en-US" b="1" dirty="0"/>
              <a:t>, the Donets and others.</a:t>
            </a:r>
            <a:endParaRPr lang="ru-RU" b="1" dirty="0"/>
          </a:p>
        </p:txBody>
      </p:sp>
      <p:pic>
        <p:nvPicPr>
          <p:cNvPr id="10246" name="Picture 6"/>
          <p:cNvPicPr>
            <a:picLocks noChangeAspect="1" noChangeArrowheads="1"/>
          </p:cNvPicPr>
          <p:nvPr/>
        </p:nvPicPr>
        <p:blipFill>
          <a:blip r:embed="rId2" cstate="print"/>
          <a:srcRect/>
          <a:stretch>
            <a:fillRect/>
          </a:stretch>
        </p:blipFill>
        <p:spPr bwMode="auto">
          <a:xfrm>
            <a:off x="1042988" y="3284538"/>
            <a:ext cx="2808287" cy="2106612"/>
          </a:xfrm>
          <a:prstGeom prst="rect">
            <a:avLst/>
          </a:prstGeom>
          <a:noFill/>
          <a:ln w="9525">
            <a:noFill/>
            <a:miter lim="800000"/>
            <a:headEnd/>
            <a:tailEnd/>
          </a:ln>
          <a:effectLst/>
        </p:spPr>
      </p:pic>
      <p:pic>
        <p:nvPicPr>
          <p:cNvPr id="10247" name="Picture 7"/>
          <p:cNvPicPr>
            <a:picLocks noChangeAspect="1" noChangeArrowheads="1"/>
          </p:cNvPicPr>
          <p:nvPr/>
        </p:nvPicPr>
        <p:blipFill>
          <a:blip r:embed="rId3" cstate="print"/>
          <a:srcRect/>
          <a:stretch>
            <a:fillRect/>
          </a:stretch>
        </p:blipFill>
        <p:spPr bwMode="auto">
          <a:xfrm>
            <a:off x="4932363" y="4005263"/>
            <a:ext cx="3024187" cy="21066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randombar(horizontal)">
                                      <p:cBhvr>
                                        <p:cTn id="7" dur="600">
                                          <p:stCondLst>
                                            <p:cond delay="0"/>
                                          </p:stCondLst>
                                        </p:cTn>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randombar(horizontal)">
                                      <p:cBhvr>
                                        <p:cTn id="12"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5000" b="1" dirty="0">
                <a:solidFill>
                  <a:srgbClr val="FF0000"/>
                </a:solidFill>
              </a:rPr>
              <a:t>Climate</a:t>
            </a:r>
            <a:endParaRPr lang="ru-RU" sz="5000" b="1" dirty="0">
              <a:solidFill>
                <a:srgbClr val="FF0000"/>
              </a:solidFill>
            </a:endParaRPr>
          </a:p>
        </p:txBody>
      </p:sp>
      <p:pic>
        <p:nvPicPr>
          <p:cNvPr id="11268" name="Picture 4"/>
          <p:cNvPicPr>
            <a:picLocks noGrp="1" noChangeAspect="1" noChangeArrowheads="1"/>
          </p:cNvPicPr>
          <p:nvPr>
            <p:ph type="clipArt" sz="half" idx="1"/>
          </p:nvPr>
        </p:nvPicPr>
        <p:blipFill>
          <a:blip r:embed="rId2" cstate="print"/>
          <a:srcRect/>
          <a:stretch>
            <a:fillRect/>
          </a:stretch>
        </p:blipFill>
        <p:spPr>
          <a:xfrm>
            <a:off x="785786" y="4643446"/>
            <a:ext cx="2160587" cy="1690687"/>
          </a:xfrm>
        </p:spPr>
      </p:pic>
      <p:sp>
        <p:nvSpPr>
          <p:cNvPr id="11269" name="Rectangle 5"/>
          <p:cNvSpPr>
            <a:spLocks noGrp="1" noChangeArrowheads="1"/>
          </p:cNvSpPr>
          <p:nvPr>
            <p:ph type="body" sz="half" idx="2"/>
          </p:nvPr>
        </p:nvSpPr>
        <p:spPr>
          <a:xfrm>
            <a:off x="4872038" y="1600200"/>
            <a:ext cx="3814762" cy="4530725"/>
          </a:xfrm>
        </p:spPr>
        <p:txBody>
          <a:bodyPr/>
          <a:lstStyle/>
          <a:p>
            <a:r>
              <a:rPr lang="en-US" sz="2400" b="1" dirty="0"/>
              <a:t>The climate of the country is mild and soft in the west and in the centre, warm and dry in the east and hot in the south.</a:t>
            </a:r>
            <a:endParaRPr lang="ru-RU" sz="2400" b="1" dirty="0"/>
          </a:p>
        </p:txBody>
      </p:sp>
      <p:pic>
        <p:nvPicPr>
          <p:cNvPr id="11270" name="Picture 6"/>
          <p:cNvPicPr>
            <a:picLocks noChangeAspect="1" noChangeArrowheads="1"/>
          </p:cNvPicPr>
          <p:nvPr/>
        </p:nvPicPr>
        <p:blipFill>
          <a:blip r:embed="rId3" cstate="print"/>
          <a:srcRect/>
          <a:stretch>
            <a:fillRect/>
          </a:stretch>
        </p:blipFill>
        <p:spPr bwMode="auto">
          <a:xfrm>
            <a:off x="2214546" y="2643182"/>
            <a:ext cx="2232025" cy="1800225"/>
          </a:xfrm>
          <a:prstGeom prst="rect">
            <a:avLst/>
          </a:prstGeom>
          <a:noFill/>
          <a:ln w="9525">
            <a:noFill/>
            <a:miter lim="800000"/>
            <a:headEnd/>
            <a:tailEnd/>
          </a:ln>
          <a:effectLst/>
        </p:spPr>
      </p:pic>
      <p:pic>
        <p:nvPicPr>
          <p:cNvPr id="11271" name="Picture 7"/>
          <p:cNvPicPr>
            <a:picLocks noChangeAspect="1" noChangeArrowheads="1"/>
          </p:cNvPicPr>
          <p:nvPr/>
        </p:nvPicPr>
        <p:blipFill>
          <a:blip r:embed="rId4" cstate="print"/>
          <a:srcRect/>
          <a:stretch>
            <a:fillRect/>
          </a:stretch>
        </p:blipFill>
        <p:spPr bwMode="auto">
          <a:xfrm>
            <a:off x="928662" y="571480"/>
            <a:ext cx="2087562" cy="165576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randombar(horizontal)">
                                      <p:cBhvr>
                                        <p:cTn id="7" dur="600">
                                          <p:stCondLst>
                                            <p:cond delay="0"/>
                                          </p:stCondLst>
                                        </p:cTn>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269">
                                            <p:txEl>
                                              <p:pRg st="0" end="0"/>
                                            </p:txEl>
                                          </p:spTgt>
                                        </p:tgtEl>
                                        <p:attrNameLst>
                                          <p:attrName>style.visibility</p:attrName>
                                        </p:attrNameLst>
                                      </p:cBhvr>
                                      <p:to>
                                        <p:strVal val="visible"/>
                                      </p:to>
                                    </p:set>
                                    <p:animEffect transition="in" filter="randombar(horizontal)">
                                      <p:cBhvr>
                                        <p:cTn id="12" dur="500"/>
                                        <p:tgtEl>
                                          <p:spTgt spid="112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2857488" y="1285860"/>
            <a:ext cx="3668712" cy="6003925"/>
          </a:xfrm>
          <a:prstGeom prst="rect">
            <a:avLst/>
          </a:prstGeom>
          <a:noFill/>
        </p:spPr>
      </p:pic>
      <p:sp>
        <p:nvSpPr>
          <p:cNvPr id="4" name="Заголовок 1"/>
          <p:cNvSpPr txBox="1">
            <a:spLocks/>
          </p:cNvSpPr>
          <p:nvPr/>
        </p:nvSpPr>
        <p:spPr>
          <a:xfrm>
            <a:off x="142875" y="4357688"/>
            <a:ext cx="8786813" cy="2297112"/>
          </a:xfrm>
          <a:prstGeom prst="rect">
            <a:avLst/>
          </a:prstGeom>
        </p:spPr>
        <p:txBody>
          <a:bodyPr anchor="ctr"/>
          <a:lstStyle/>
          <a:p>
            <a:pPr algn="ctr" fontAlgn="auto">
              <a:spcAft>
                <a:spcPts val="0"/>
              </a:spcAft>
              <a:defRPr/>
            </a:pPr>
            <a:r>
              <a:rPr lang="en-US" sz="2800" b="1" dirty="0" smtClean="0">
                <a:latin typeface="+mj-lt"/>
                <a:ea typeface="+mj-ea"/>
                <a:cs typeface="+mj-cs"/>
              </a:rPr>
              <a:t>The biggest cities </a:t>
            </a:r>
            <a:r>
              <a:rPr lang="en-US" sz="2800" b="1" dirty="0">
                <a:latin typeface="+mj-lt"/>
                <a:ea typeface="+mj-ea"/>
                <a:cs typeface="+mj-cs"/>
              </a:rPr>
              <a:t>are: </a:t>
            </a:r>
            <a:r>
              <a:rPr lang="en-US" sz="2800" b="1" dirty="0">
                <a:solidFill>
                  <a:srgbClr val="FF0000"/>
                </a:solidFill>
                <a:latin typeface="+mj-lt"/>
                <a:ea typeface="+mj-ea"/>
                <a:cs typeface="+mj-cs"/>
              </a:rPr>
              <a:t>Kyiv </a:t>
            </a:r>
            <a:r>
              <a:rPr lang="en-US" sz="2800" b="1" dirty="0">
                <a:latin typeface="+mj-lt"/>
                <a:ea typeface="+mj-ea"/>
                <a:cs typeface="+mj-cs"/>
              </a:rPr>
              <a:t>(population 2.6 million); </a:t>
            </a:r>
            <a:r>
              <a:rPr lang="en-US" sz="2800" b="1" dirty="0" err="1">
                <a:solidFill>
                  <a:srgbClr val="FF0000"/>
                </a:solidFill>
                <a:latin typeface="+mj-lt"/>
                <a:ea typeface="+mj-ea"/>
                <a:cs typeface="+mj-cs"/>
              </a:rPr>
              <a:t>Kharkiv</a:t>
            </a:r>
            <a:r>
              <a:rPr lang="en-US" sz="2800" b="1" dirty="0">
                <a:solidFill>
                  <a:srgbClr val="FF0000"/>
                </a:solidFill>
                <a:latin typeface="+mj-lt"/>
                <a:ea typeface="+mj-ea"/>
                <a:cs typeface="+mj-cs"/>
              </a:rPr>
              <a:t> </a:t>
            </a:r>
            <a:r>
              <a:rPr lang="en-US" sz="2800" b="1" dirty="0">
                <a:latin typeface="+mj-lt"/>
                <a:ea typeface="+mj-ea"/>
                <a:cs typeface="+mj-cs"/>
              </a:rPr>
              <a:t>(population 1.6 million); </a:t>
            </a:r>
            <a:r>
              <a:rPr lang="en-US" sz="2800" b="1" dirty="0" err="1" smtClean="0">
                <a:solidFill>
                  <a:srgbClr val="FF0000"/>
                </a:solidFill>
                <a:latin typeface="+mj-lt"/>
                <a:ea typeface="+mj-ea"/>
                <a:cs typeface="+mj-cs"/>
              </a:rPr>
              <a:t>Dnipro</a:t>
            </a:r>
            <a:r>
              <a:rPr lang="en-US" sz="2800" b="1" dirty="0" smtClean="0">
                <a:latin typeface="+mj-lt"/>
                <a:ea typeface="+mj-ea"/>
                <a:cs typeface="+mj-cs"/>
              </a:rPr>
              <a:t> </a:t>
            </a:r>
            <a:r>
              <a:rPr lang="en-US" sz="2800" b="1" dirty="0">
                <a:latin typeface="+mj-lt"/>
                <a:ea typeface="+mj-ea"/>
                <a:cs typeface="+mj-cs"/>
              </a:rPr>
              <a:t>(population 1.1 million); </a:t>
            </a:r>
            <a:r>
              <a:rPr lang="en-US" sz="2800" b="1" dirty="0" err="1">
                <a:solidFill>
                  <a:srgbClr val="FF0000"/>
                </a:solidFill>
                <a:latin typeface="+mj-lt"/>
                <a:ea typeface="+mj-ea"/>
                <a:cs typeface="+mj-cs"/>
              </a:rPr>
              <a:t>Odesa</a:t>
            </a:r>
            <a:r>
              <a:rPr lang="en-US" sz="2800" b="1" dirty="0">
                <a:solidFill>
                  <a:srgbClr val="FF0000"/>
                </a:solidFill>
                <a:latin typeface="+mj-lt"/>
                <a:ea typeface="+mj-ea"/>
                <a:cs typeface="+mj-cs"/>
              </a:rPr>
              <a:t> </a:t>
            </a:r>
            <a:r>
              <a:rPr lang="en-US" sz="2800" b="1" dirty="0">
                <a:latin typeface="+mj-lt"/>
                <a:ea typeface="+mj-ea"/>
                <a:cs typeface="+mj-cs"/>
              </a:rPr>
              <a:t>(population 1.1 million); </a:t>
            </a:r>
            <a:r>
              <a:rPr lang="en-US" sz="2800" b="1" dirty="0">
                <a:solidFill>
                  <a:srgbClr val="FF0000"/>
                </a:solidFill>
                <a:latin typeface="+mj-lt"/>
                <a:ea typeface="+mj-ea"/>
                <a:cs typeface="+mj-cs"/>
              </a:rPr>
              <a:t>Donetsk</a:t>
            </a:r>
            <a:r>
              <a:rPr lang="en-US" sz="2800" b="1" dirty="0">
                <a:latin typeface="+mj-lt"/>
                <a:ea typeface="+mj-ea"/>
                <a:cs typeface="+mj-cs"/>
              </a:rPr>
              <a:t> (population 1.1 million), and </a:t>
            </a:r>
            <a:r>
              <a:rPr lang="en-US" sz="2800" b="1" dirty="0">
                <a:solidFill>
                  <a:srgbClr val="FF0000"/>
                </a:solidFill>
                <a:latin typeface="+mj-lt"/>
                <a:ea typeface="+mj-ea"/>
                <a:cs typeface="+mj-cs"/>
              </a:rPr>
              <a:t>Lviv</a:t>
            </a:r>
            <a:r>
              <a:rPr lang="en-US" sz="2800" b="1" dirty="0">
                <a:latin typeface="+mj-lt"/>
                <a:ea typeface="+mj-ea"/>
                <a:cs typeface="+mj-cs"/>
              </a:rPr>
              <a:t> (population 802 thousand).</a:t>
            </a:r>
            <a:endParaRPr lang="uk-UA" sz="2800" b="1" dirty="0">
              <a:latin typeface="+mj-lt"/>
              <a:ea typeface="+mj-ea"/>
              <a:cs typeface="+mj-cs"/>
            </a:endParaRPr>
          </a:p>
        </p:txBody>
      </p:sp>
      <p:pic>
        <p:nvPicPr>
          <p:cNvPr id="9221" name="Picture 6" descr="D:\11 NegveY\Friend\Nastia\UkrLine.png"/>
          <p:cNvPicPr>
            <a:picLocks noChangeAspect="1" noChangeArrowheads="1"/>
          </p:cNvPicPr>
          <p:nvPr/>
        </p:nvPicPr>
        <p:blipFill>
          <a:blip r:embed="rId3" cstate="print"/>
          <a:srcRect/>
          <a:stretch>
            <a:fillRect/>
          </a:stretch>
        </p:blipFill>
        <p:spPr bwMode="auto">
          <a:xfrm>
            <a:off x="0" y="714356"/>
            <a:ext cx="9144000" cy="514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640</Words>
  <Application>Microsoft Office PowerPoint</Application>
  <PresentationFormat>Экран (4:3)</PresentationFormat>
  <Paragraphs>81</Paragraphs>
  <Slides>18</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Phonetic drills</vt:lpstr>
      <vt:lpstr>Geographical position</vt:lpstr>
      <vt:lpstr>Слайд 5</vt:lpstr>
      <vt:lpstr>Territory</vt:lpstr>
      <vt:lpstr> Rivers </vt:lpstr>
      <vt:lpstr>Climate</vt:lpstr>
      <vt:lpstr>Слайд 9</vt:lpstr>
      <vt:lpstr>Слайд 10</vt:lpstr>
      <vt:lpstr>Слайд 11</vt:lpstr>
      <vt:lpstr>Слайд 12</vt:lpstr>
      <vt:lpstr>Слайд 13</vt:lpstr>
      <vt:lpstr>Слайд 14</vt:lpstr>
      <vt:lpstr>Quiz about Ukraine</vt:lpstr>
      <vt:lpstr>Answer the questions</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Вова</dc:creator>
  <cp:lastModifiedBy>Admin</cp:lastModifiedBy>
  <cp:revision>9</cp:revision>
  <dcterms:created xsi:type="dcterms:W3CDTF">2017-03-09T12:27:52Z</dcterms:created>
  <dcterms:modified xsi:type="dcterms:W3CDTF">2018-02-13T18:27:05Z</dcterms:modified>
</cp:coreProperties>
</file>