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6.gif" ContentType="image/gif"/>
  <Override PartName="/ppt/media/image2.jpeg" ContentType="image/jpeg"/>
  <Override PartName="/ppt/media/image3.gif" ContentType="image/gif"/>
  <Override PartName="/ppt/media/image4.png" ContentType="image/png"/>
  <Override PartName="/ppt/media/image5.gif" ContentType="image/gif"/>
  <Override PartName="/ppt/media/image7.png" ContentType="image/png"/>
  <Override PartName="/ppt/media/image8.gif" ContentType="image/gif"/>
  <Override PartName="/ppt/media/image9.png" ContentType="image/png"/>
  <Override PartName="/ppt/media/image10.gif" ContentType="image/gif"/>
  <Override PartName="/ppt/media/image11.png" ContentType="image/png"/>
  <Override PartName="/ppt/media/image12.gif" ContentType="image/gif"/>
  <Override PartName="/ppt/media/image13.gif" ContentType="image/gi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r">
              <a:lnSpc>
                <a:spcPct val="100000"/>
              </a:lnSpc>
            </a:pPr>
            <a:fld id="{927229E4-DAF7-4E78-AA5F-72736A86AF7A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uk-UA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r">
              <a:lnSpc>
                <a:spcPct val="100000"/>
              </a:lnSpc>
            </a:pPr>
            <a:fld id="{0A00AD0F-9EDE-4A4B-A223-A572CD23042E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Для правки тексту заголовка клацніть мишею</a:t>
            </a:r>
            <a:endParaRPr b="0" lang="ru-RU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99640" y="332640"/>
            <a:ext cx="7561080" cy="1728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r">
              <a:lnSpc>
                <a:spcPct val="115000"/>
              </a:lnSpc>
            </a:pPr>
            <a:r>
              <a:rPr b="1" lang="uk-UA" sz="2800" spc="-1" strike="noStrike">
                <a:solidFill>
                  <a:srgbClr val="222267"/>
                </a:solidFill>
                <a:latin typeface="Georgia"/>
                <a:ea typeface="Times New Roman"/>
              </a:rPr>
              <a:t>«ВЧИМОСЯ НЕ ДЛЯ ШКОЛИ,</a:t>
            </a:r>
            <a:br/>
            <a:r>
              <a:rPr b="1" lang="uk-UA" sz="2800" spc="-1" strike="noStrike">
                <a:solidFill>
                  <a:srgbClr val="222267"/>
                </a:solidFill>
                <a:latin typeface="Georgia"/>
                <a:ea typeface="Times New Roman"/>
              </a:rPr>
              <a:t> А ДЛЯ ЖИТТЯ»</a:t>
            </a:r>
            <a:br/>
            <a:r>
              <a:rPr b="0" i="1" lang="ru-RU" sz="1800" spc="-1" strike="noStrike">
                <a:solidFill>
                  <a:srgbClr val="222267"/>
                </a:solidFill>
                <a:latin typeface="Georgia"/>
                <a:ea typeface="Calibri"/>
              </a:rPr>
              <a:t>Луций Анней Сенека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214280" y="2000160"/>
            <a:ext cx="7143480" cy="2428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9900"/>
                </a:solidFill>
                <a:latin typeface="Georgia"/>
              </a:rPr>
              <a:t>Розв'язування текстових задач за допомогою рівнянь. Задачі на вартість.</a:t>
            </a:r>
            <a:endParaRPr b="0" lang="uk-UA" sz="36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41"/>
              </a:spcBef>
              <a:tabLst>
                <a:tab algn="l" pos="0"/>
              </a:tabLst>
            </a:pPr>
            <a:endParaRPr b="0" lang="uk-UA" sz="3600" spc="-1" strike="noStrike">
              <a:latin typeface="Arial"/>
            </a:endParaRPr>
          </a:p>
        </p:txBody>
      </p:sp>
      <p:sp>
        <p:nvSpPr>
          <p:cNvPr id="84" name="TextBox 5"/>
          <p:cNvSpPr/>
          <p:nvPr/>
        </p:nvSpPr>
        <p:spPr>
          <a:xfrm>
            <a:off x="3286080" y="4357800"/>
            <a:ext cx="31428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c00000"/>
                </a:solidFill>
                <a:latin typeface="Times New Roman"/>
              </a:rPr>
              <a:t>6 клас</a:t>
            </a:r>
            <a:endParaRPr b="0" lang="uk-UA" sz="2800" spc="-1" strike="noStrike">
              <a:latin typeface="Arial"/>
            </a:endParaRPr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2"/>
          <p:cNvSpPr/>
          <p:nvPr/>
        </p:nvSpPr>
        <p:spPr>
          <a:xfrm>
            <a:off x="1143000" y="428760"/>
            <a:ext cx="6391800" cy="63900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00b050"/>
                </a:solidFill>
                <a:latin typeface="Times New Roman"/>
              </a:rPr>
              <a:t>Самостійна робота: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202" name="TextBox 4"/>
          <p:cNvSpPr/>
          <p:nvPr/>
        </p:nvSpPr>
        <p:spPr>
          <a:xfrm>
            <a:off x="785880" y="1214280"/>
            <a:ext cx="792936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Задача 1. </a:t>
            </a: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До магазину завезли 425 кг картоплі, яку було продано за два дні, причому за перший день продали в 4 рази більше картоплі, ніж за другий. Скільки картоплі продали за другий день?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Задача 2. </a:t>
            </a: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За 2 кг печива і 3 кг цукерок заплатили 128 грн.     Скільки коштує кілограм печива і скільки – кілограм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цукерок, якщо цукерки дорожчі за печиво на 11 грн?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Задача 3. </a:t>
            </a: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Купили 12 наборів фломастерів по 20 грн і 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по 30 грн, заплативши за всю покупку 290 грн.       Скільки купили наборів кожного виду?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8" dur="indefinite" restart="never" nodeType="tmRoot">
          <p:childTnLst>
            <p:seq>
              <p:cTn id="789" dur="indefinite" nodeType="mainSeq">
                <p:childTnLst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"/>
          <p:cNvSpPr/>
          <p:nvPr/>
        </p:nvSpPr>
        <p:spPr>
          <a:xfrm>
            <a:off x="214200" y="785880"/>
            <a:ext cx="8352720" cy="36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070c0"/>
                </a:solidFill>
                <a:latin typeface="Georgia"/>
              </a:rPr>
              <a:t>	</a:t>
            </a:r>
            <a:r>
              <a:rPr b="1" lang="uk-UA" sz="2800" spc="-1" strike="noStrike">
                <a:solidFill>
                  <a:srgbClr val="002060"/>
                </a:solidFill>
                <a:latin typeface="Georgia"/>
              </a:rPr>
              <a:t>Мудрець сказав: «</a:t>
            </a:r>
            <a:r>
              <a:rPr b="1" lang="ru-RU" sz="2800" spc="-1" strike="noStrike">
                <a:solidFill>
                  <a:srgbClr val="002060"/>
                </a:solidFill>
                <a:latin typeface="Georgia"/>
              </a:rPr>
              <a:t>Дві людини, які обмінялися золотими монетами,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Georgia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Georgia"/>
              </a:rPr>
              <a:t>не стали багатшими.</a:t>
            </a:r>
            <a:endParaRPr b="0" lang="uk-UA" sz="2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Georgia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Georgia"/>
              </a:rPr>
              <a:t>	</a:t>
            </a:r>
            <a:r>
              <a:rPr b="1" lang="ru-RU" sz="2800" spc="-1" strike="noStrike">
                <a:solidFill>
                  <a:srgbClr val="002060"/>
                </a:solidFill>
                <a:latin typeface="Georgia"/>
              </a:rPr>
              <a:t>Але якщо вони мінялися думками, то кожний з них стає в двоє багатшим.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Georgia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002060"/>
                </a:solidFill>
                <a:latin typeface="Georgia"/>
                <a:ea typeface="Times New Roman"/>
              </a:rPr>
              <a:t>Ця істина – проста, але зміст її – глибокий. </a:t>
            </a:r>
            <a:r>
              <a:rPr b="1" lang="uk-UA" sz="2800" spc="-1" strike="noStrike">
                <a:solidFill>
                  <a:srgbClr val="002060"/>
                </a:solidFill>
                <a:latin typeface="Georgia"/>
                <a:ea typeface="Times New Roman"/>
              </a:rPr>
              <a:t>» </a:t>
            </a:r>
            <a:endParaRPr b="0" lang="uk-UA" sz="2800" spc="-1" strike="noStrike">
              <a:latin typeface="Arial"/>
            </a:endParaRPr>
          </a:p>
        </p:txBody>
      </p:sp>
      <p:pic>
        <p:nvPicPr>
          <p:cNvPr id="204" name="Рисунок 3" descr=""/>
          <p:cNvPicPr/>
          <p:nvPr/>
        </p:nvPicPr>
        <p:blipFill>
          <a:blip r:embed="rId1"/>
          <a:stretch/>
        </p:blipFill>
        <p:spPr>
          <a:xfrm>
            <a:off x="5580000" y="3933000"/>
            <a:ext cx="2602440" cy="2602440"/>
          </a:xfrm>
          <a:prstGeom prst="rect">
            <a:avLst/>
          </a:prstGeom>
          <a:ln w="0">
            <a:noFill/>
          </a:ln>
        </p:spPr>
      </p:pic>
      <p:sp>
        <p:nvSpPr>
          <p:cNvPr id="205" name="TextBox 5"/>
          <p:cNvSpPr/>
          <p:nvPr/>
        </p:nvSpPr>
        <p:spPr>
          <a:xfrm>
            <a:off x="2143080" y="428760"/>
            <a:ext cx="48574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6600ff"/>
                </a:solidFill>
                <a:latin typeface="Times New Roman"/>
              </a:rPr>
              <a:t>Підсумок уроку: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5" dur="indefinite" restart="never" nodeType="tmRoot">
          <p:childTnLst>
            <p:seq>
              <p:cTn id="806" dur="indefinite" nodeType="mainSeq">
                <p:childTnLst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 1"/>
          <p:cNvSpPr/>
          <p:nvPr/>
        </p:nvSpPr>
        <p:spPr>
          <a:xfrm>
            <a:off x="571320" y="1428840"/>
            <a:ext cx="799236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6600" spc="-1" strike="noStrike">
                <a:solidFill>
                  <a:srgbClr val="ff0066"/>
                </a:solidFill>
                <a:latin typeface="Georgia"/>
              </a:rPr>
              <a:t>Дякую</a:t>
            </a:r>
            <a:r>
              <a:rPr b="1" lang="uk-UA" sz="66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1" lang="uk-UA" sz="6600" spc="-1" strike="noStrike">
                <a:solidFill>
                  <a:srgbClr val="ff0066"/>
                </a:solidFill>
                <a:latin typeface="Georgia"/>
              </a:rPr>
              <a:t>за</a:t>
            </a:r>
            <a:endParaRPr b="0" lang="uk-UA" sz="6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uk-UA" sz="6600" spc="-1" strike="noStrike">
                <a:solidFill>
                  <a:srgbClr val="ff0066"/>
                </a:solidFill>
                <a:latin typeface="Georgia"/>
              </a:rPr>
              <a:t>за увагу !</a:t>
            </a:r>
            <a:endParaRPr b="0" lang="uk-UA" sz="6600" spc="-1" strike="noStrike">
              <a:latin typeface="Arial"/>
            </a:endParaRPr>
          </a:p>
        </p:txBody>
      </p:sp>
      <p:pic>
        <p:nvPicPr>
          <p:cNvPr id="207" name="Рисунок 4" descr=""/>
          <p:cNvPicPr/>
          <p:nvPr/>
        </p:nvPicPr>
        <p:blipFill>
          <a:blip r:embed="rId1"/>
          <a:stretch/>
        </p:blipFill>
        <p:spPr>
          <a:xfrm>
            <a:off x="6228360" y="5157360"/>
            <a:ext cx="1964520" cy="11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2" dur="indefinite" restart="never" nodeType="tmRoot">
          <p:childTnLst>
            <p:seq>
              <p:cTn id="823" dur="indefinite" nodeType="mainSeq">
                <p:childTnLst>
                  <p:par>
                    <p:cTn id="824" fill="hold">
                      <p:stCondLst>
                        <p:cond delay="indefinite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"/>
          <p:cNvSpPr/>
          <p:nvPr/>
        </p:nvSpPr>
        <p:spPr>
          <a:xfrm>
            <a:off x="357120" y="500040"/>
            <a:ext cx="84247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3600" spc="-1" strike="noStrike">
                <a:solidFill>
                  <a:srgbClr val="ff0000"/>
                </a:solidFill>
                <a:latin typeface="Times New Roman"/>
              </a:rPr>
              <a:t>Мета уроку: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86" name="TextBox 4"/>
          <p:cNvSpPr/>
          <p:nvPr/>
        </p:nvSpPr>
        <p:spPr>
          <a:xfrm>
            <a:off x="2627640" y="4072320"/>
            <a:ext cx="61203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87" name="TextBox 5"/>
          <p:cNvSpPr/>
          <p:nvPr/>
        </p:nvSpPr>
        <p:spPr>
          <a:xfrm>
            <a:off x="2051640" y="5703480"/>
            <a:ext cx="684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88" name="TextBox 6"/>
          <p:cNvSpPr/>
          <p:nvPr/>
        </p:nvSpPr>
        <p:spPr>
          <a:xfrm>
            <a:off x="1643040" y="1285920"/>
            <a:ext cx="7071840" cy="429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1" lang="uk-UA" sz="2400" spc="-1" strike="noStrike">
                <a:solidFill>
                  <a:srgbClr val="0070c0"/>
                </a:solidFill>
                <a:latin typeface="Times New Roman"/>
              </a:rPr>
              <a:t>- виробити вміння розв'язувати задачі на вартість за допомогою рівнянь; </a:t>
            </a:r>
            <a:endParaRPr b="0" lang="uk-UA" sz="2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70c0"/>
              </a:buClr>
              <a:buFont typeface="StarSymbol"/>
              <a:buChar char="-"/>
            </a:pPr>
            <a:r>
              <a:rPr b="1" lang="uk-UA" sz="2400" spc="-1" strike="noStrike">
                <a:solidFill>
                  <a:srgbClr val="0070c0"/>
                </a:solidFill>
                <a:latin typeface="Times New Roman"/>
              </a:rPr>
              <a:t> 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</a:rPr>
              <a:t>відпрацювати навички розв'язування лінійних рівнянь з однією змінною та виконання арифметичних дій з раціональними числами;</a:t>
            </a:r>
            <a:endParaRPr b="0" lang="uk-UA" sz="2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70c0"/>
              </a:buClr>
              <a:buFont typeface="StarSymbol"/>
              <a:buChar char="-"/>
            </a:pPr>
            <a:r>
              <a:rPr b="1" lang="uk-UA" sz="2400" spc="-1" strike="noStrike">
                <a:solidFill>
                  <a:srgbClr val="0070c0"/>
                </a:solidFill>
                <a:latin typeface="Times New Roman"/>
              </a:rPr>
              <a:t> 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</a:rPr>
              <a:t>розвивати алгоритмічну культуру як здатність діяти за заданим алгоритмом.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  <p:pic>
        <p:nvPicPr>
          <p:cNvPr id="89" name="Picture 4" descr="C:\Users\User\Pictures\Рисунок61.gif"/>
          <p:cNvPicPr/>
          <p:nvPr/>
        </p:nvPicPr>
        <p:blipFill>
          <a:blip r:embed="rId1"/>
          <a:stretch/>
        </p:blipFill>
        <p:spPr>
          <a:xfrm>
            <a:off x="6643800" y="4714920"/>
            <a:ext cx="1480680" cy="148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9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9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4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5"/>
          <p:cNvSpPr/>
          <p:nvPr/>
        </p:nvSpPr>
        <p:spPr>
          <a:xfrm flipV="1" rot="10800000">
            <a:off x="2143440" y="5000040"/>
            <a:ext cx="721476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</a:rPr>
              <a:t>4. Корінь рівняння не зміниться, якщо обидві частини рівняння помножити або поділити на…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91" name="TextBox 8"/>
          <p:cNvSpPr/>
          <p:nvPr/>
        </p:nvSpPr>
        <p:spPr>
          <a:xfrm>
            <a:off x="1785960" y="428760"/>
            <a:ext cx="5428800" cy="51696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Гра «Продовжити речення»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92" name="TextBox 10"/>
          <p:cNvSpPr/>
          <p:nvPr/>
        </p:nvSpPr>
        <p:spPr>
          <a:xfrm>
            <a:off x="571320" y="1143000"/>
            <a:ext cx="7857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1. Рівність, яка містить невідоме число, позначене буквою, називається …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  <p:sp>
        <p:nvSpPr>
          <p:cNvPr id="93" name="TextBox 12"/>
          <p:cNvSpPr/>
          <p:nvPr/>
        </p:nvSpPr>
        <p:spPr>
          <a:xfrm>
            <a:off x="4214880" y="1857240"/>
            <a:ext cx="2428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</a:rPr>
              <a:t>(рівнянням)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94" name="TextBox 13"/>
          <p:cNvSpPr/>
          <p:nvPr/>
        </p:nvSpPr>
        <p:spPr>
          <a:xfrm>
            <a:off x="428760" y="2357280"/>
            <a:ext cx="82864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</a:rPr>
              <a:t>2. Значення змінної, що перетворює рівняння на правильну числову рівність, називають…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  <p:sp>
        <p:nvSpPr>
          <p:cNvPr id="95" name="TextBox 14"/>
          <p:cNvSpPr/>
          <p:nvPr/>
        </p:nvSpPr>
        <p:spPr>
          <a:xfrm>
            <a:off x="4214880" y="3214800"/>
            <a:ext cx="29998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</a:rPr>
              <a:t>(коренем рівняння)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96" name="TextBox 15"/>
          <p:cNvSpPr/>
          <p:nvPr/>
        </p:nvSpPr>
        <p:spPr>
          <a:xfrm>
            <a:off x="1643040" y="3643200"/>
            <a:ext cx="7214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3. Корінь рівняння не зміниться, якщо доданок перенести з однієї частини рівняння в іншу з…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  <p:sp>
        <p:nvSpPr>
          <p:cNvPr id="97" name="TextBox 16"/>
          <p:cNvSpPr/>
          <p:nvPr/>
        </p:nvSpPr>
        <p:spPr>
          <a:xfrm>
            <a:off x="4286160" y="4500720"/>
            <a:ext cx="4000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</a:rPr>
              <a:t>(протилежним знаком)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98" name="TextBox 17"/>
          <p:cNvSpPr/>
          <p:nvPr/>
        </p:nvSpPr>
        <p:spPr>
          <a:xfrm>
            <a:off x="4214880" y="5929200"/>
            <a:ext cx="450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</a:rPr>
              <a:t>(одне й те саме число)</a:t>
            </a:r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5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3"/>
          <p:cNvSpPr/>
          <p:nvPr/>
        </p:nvSpPr>
        <p:spPr>
          <a:xfrm>
            <a:off x="714240" y="571320"/>
            <a:ext cx="7572240" cy="943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ffc000"/>
                </a:solidFill>
                <a:latin typeface="Times New Roman"/>
              </a:rPr>
              <a:t>Допоможіть  відновити запис розв’язування рівняння: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100" name="TextBox 4"/>
          <p:cNvSpPr/>
          <p:nvPr/>
        </p:nvSpPr>
        <p:spPr>
          <a:xfrm>
            <a:off x="285840" y="1357200"/>
            <a:ext cx="35715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2060"/>
                </a:solidFill>
                <a:latin typeface="Times New Roman"/>
              </a:rPr>
              <a:t>1) 3(2х + 4) = 612;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101" name="TextBox 5"/>
          <p:cNvSpPr/>
          <p:nvPr/>
        </p:nvSpPr>
        <p:spPr>
          <a:xfrm>
            <a:off x="714240" y="2428920"/>
            <a:ext cx="29286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2060"/>
                </a:solidFill>
                <a:latin typeface="Times New Roman"/>
              </a:rPr>
              <a:t>6х +      = 612;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2" name="TextBox 6"/>
          <p:cNvSpPr/>
          <p:nvPr/>
        </p:nvSpPr>
        <p:spPr>
          <a:xfrm>
            <a:off x="785880" y="3000240"/>
            <a:ext cx="99972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2060"/>
                </a:solidFill>
                <a:latin typeface="Times New Roman"/>
              </a:rPr>
              <a:t>6х =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03" name="TextBox 7"/>
          <p:cNvSpPr/>
          <p:nvPr/>
        </p:nvSpPr>
        <p:spPr>
          <a:xfrm>
            <a:off x="928800" y="3571920"/>
            <a:ext cx="15714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2060"/>
                </a:solidFill>
                <a:latin typeface="Times New Roman"/>
              </a:rPr>
              <a:t>х = 100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4" name="TextBox 8"/>
          <p:cNvSpPr/>
          <p:nvPr/>
        </p:nvSpPr>
        <p:spPr>
          <a:xfrm>
            <a:off x="1500120" y="2428920"/>
            <a:ext cx="6426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b050"/>
                </a:solidFill>
                <a:latin typeface="Times New Roman"/>
              </a:rPr>
              <a:t>12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5" name="TextBox 9"/>
          <p:cNvSpPr/>
          <p:nvPr/>
        </p:nvSpPr>
        <p:spPr>
          <a:xfrm>
            <a:off x="1643040" y="3000240"/>
            <a:ext cx="1928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b050"/>
                </a:solidFill>
                <a:latin typeface="Times New Roman"/>
              </a:rPr>
              <a:t>612 – 12;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6" name="TextBox 10"/>
          <p:cNvSpPr/>
          <p:nvPr/>
        </p:nvSpPr>
        <p:spPr>
          <a:xfrm>
            <a:off x="3714840" y="1785960"/>
            <a:ext cx="50716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b00000"/>
                </a:solidFill>
                <a:latin typeface="Times New Roman"/>
              </a:rPr>
              <a:t>2) 8х + 3 – (10х + 6) = 9;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7" name="TextBox 11"/>
          <p:cNvSpPr/>
          <p:nvPr/>
        </p:nvSpPr>
        <p:spPr>
          <a:xfrm>
            <a:off x="4286160" y="2428920"/>
            <a:ext cx="35002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b00000"/>
                </a:solidFill>
                <a:latin typeface="Times New Roman"/>
              </a:rPr>
              <a:t>8х + 3              = 9; 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8" name="TextBox 12"/>
          <p:cNvSpPr/>
          <p:nvPr/>
        </p:nvSpPr>
        <p:spPr>
          <a:xfrm>
            <a:off x="4429080" y="3000240"/>
            <a:ext cx="11426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b00000"/>
                </a:solidFill>
                <a:latin typeface="Times New Roman"/>
              </a:rPr>
              <a:t>-2х = 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09" name="TextBox 13"/>
          <p:cNvSpPr/>
          <p:nvPr/>
        </p:nvSpPr>
        <p:spPr>
          <a:xfrm>
            <a:off x="4500720" y="3571920"/>
            <a:ext cx="19998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b00000"/>
                </a:solidFill>
                <a:latin typeface="Times New Roman"/>
              </a:rPr>
              <a:t>-2х = 12;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10" name="TextBox 14"/>
          <p:cNvSpPr/>
          <p:nvPr/>
        </p:nvSpPr>
        <p:spPr>
          <a:xfrm>
            <a:off x="4714920" y="4214880"/>
            <a:ext cx="13568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b00000"/>
                </a:solidFill>
                <a:latin typeface="Times New Roman"/>
              </a:rPr>
              <a:t>х = 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11" name="TextBox 15"/>
          <p:cNvSpPr/>
          <p:nvPr/>
        </p:nvSpPr>
        <p:spPr>
          <a:xfrm>
            <a:off x="5357880" y="2428920"/>
            <a:ext cx="15714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70c0"/>
                </a:solidFill>
                <a:latin typeface="Times New Roman"/>
              </a:rPr>
              <a:t>-10х - 6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12" name="TextBox 16"/>
          <p:cNvSpPr/>
          <p:nvPr/>
        </p:nvSpPr>
        <p:spPr>
          <a:xfrm>
            <a:off x="5429160" y="3071880"/>
            <a:ext cx="21427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0070c0"/>
                </a:solidFill>
                <a:latin typeface="Times New Roman"/>
              </a:rPr>
              <a:t>9 – 3 + 6;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13" name="TextBox 20"/>
          <p:cNvSpPr/>
          <p:nvPr/>
        </p:nvSpPr>
        <p:spPr>
          <a:xfrm>
            <a:off x="3714840" y="5715000"/>
            <a:ext cx="1928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7030a0"/>
                </a:solidFill>
                <a:latin typeface="Times New Roman"/>
              </a:rPr>
              <a:t> 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14" name="TextBox 25"/>
          <p:cNvSpPr/>
          <p:nvPr/>
        </p:nvSpPr>
        <p:spPr>
          <a:xfrm>
            <a:off x="5500800" y="4214880"/>
            <a:ext cx="5713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Times New Roman"/>
              </a:rPr>
              <a:t>-6</a:t>
            </a: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"/>
          <p:cNvSpPr/>
          <p:nvPr/>
        </p:nvSpPr>
        <p:spPr>
          <a:xfrm>
            <a:off x="500040" y="1071720"/>
            <a:ext cx="7992360" cy="25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№</a:t>
            </a: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1 Дано 2 числа </a:t>
            </a:r>
            <a:r>
              <a:rPr b="1" i="1" lang="uk-UA" sz="2400" spc="-1" strike="noStrike">
                <a:solidFill>
                  <a:srgbClr val="c00000"/>
                </a:solidFill>
                <a:latin typeface="Times New Roman"/>
              </a:rPr>
              <a:t>а </a:t>
            </a: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і </a:t>
            </a:r>
            <a:r>
              <a:rPr b="1" i="1" lang="en-US" sz="2400" spc="-1" strike="noStrike">
                <a:solidFill>
                  <a:srgbClr val="c00000"/>
                </a:solidFill>
                <a:latin typeface="Times New Roman"/>
              </a:rPr>
              <a:t>b</a:t>
            </a:r>
            <a:r>
              <a:rPr b="1" i="1" lang="uk-UA" sz="2400" spc="-1" strike="noStrike">
                <a:solidFill>
                  <a:srgbClr val="c00000"/>
                </a:solidFill>
                <a:latin typeface="Times New Roman"/>
              </a:rPr>
              <a:t>. </a:t>
            </a: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Запишіть у вигляді рівності: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а) що сума цих чисел 12;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б) різниця цих чисел 3;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в) число а на 2 більше від числа </a:t>
            </a:r>
            <a:r>
              <a:rPr b="1" i="1" lang="en-US" sz="2400" spc="-1" strike="noStrike">
                <a:solidFill>
                  <a:srgbClr val="7030a0"/>
                </a:solidFill>
                <a:latin typeface="Times New Roman"/>
              </a:rPr>
              <a:t>b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7030a0"/>
                </a:solidFill>
                <a:latin typeface="Times New Roman"/>
              </a:rPr>
              <a:t>г) подвоєне число а дорівнює потроєному числу </a:t>
            </a:r>
            <a:r>
              <a:rPr b="1" i="1" lang="en-US" sz="2400" spc="-1" strike="noStrike">
                <a:solidFill>
                  <a:srgbClr val="7030a0"/>
                </a:solidFill>
                <a:latin typeface="Times New Roman"/>
              </a:rPr>
              <a:t>b</a:t>
            </a:r>
            <a:r>
              <a:rPr b="1" i="1" lang="uk-UA" sz="2000" spc="-1" strike="noStrike">
                <a:solidFill>
                  <a:srgbClr val="7030a0"/>
                </a:solidFill>
                <a:latin typeface="Times New Roman"/>
              </a:rPr>
              <a:t>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uk-UA" sz="2000" spc="-1" strike="noStrike">
              <a:latin typeface="Arial"/>
            </a:endParaRPr>
          </a:p>
        </p:txBody>
      </p:sp>
      <p:sp>
        <p:nvSpPr>
          <p:cNvPr id="116" name="TextBox 3"/>
          <p:cNvSpPr/>
          <p:nvPr/>
        </p:nvSpPr>
        <p:spPr>
          <a:xfrm>
            <a:off x="2786040" y="428760"/>
            <a:ext cx="3571560" cy="45612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</a:rPr>
              <a:t>Усні вправи: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17" name="TextBox 5"/>
          <p:cNvSpPr/>
          <p:nvPr/>
        </p:nvSpPr>
        <p:spPr>
          <a:xfrm>
            <a:off x="1643040" y="3071880"/>
            <a:ext cx="657180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№</a:t>
            </a: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2 Спростіть вираз: </a:t>
            </a:r>
            <a:endParaRPr b="0" lang="uk-UA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b050"/>
              </a:buClr>
              <a:buFont typeface="StarSymbol"/>
              <a:buAutoNum type="alphaLcParenR"/>
            </a:pPr>
            <a:r>
              <a:rPr b="1" lang="ru-RU" sz="2400" spc="-1" strike="noStrike">
                <a:solidFill>
                  <a:srgbClr val="00b050"/>
                </a:solidFill>
                <a:latin typeface="Times New Roman"/>
              </a:rPr>
              <a:t>-9m + 3m</a:t>
            </a: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 = </a:t>
            </a:r>
            <a:r>
              <a:rPr b="1" lang="ru-RU" sz="2400" spc="-1" strike="noStrike">
                <a:solidFill>
                  <a:srgbClr val="00b05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              </a:t>
            </a:r>
            <a:r>
              <a:rPr b="1" lang="ru-RU" sz="2400" spc="-1" strike="noStrike">
                <a:solidFill>
                  <a:srgbClr val="00b050"/>
                </a:solidFill>
                <a:latin typeface="Times New Roman"/>
              </a:rPr>
              <a:t>б) 0,6b – b</a:t>
            </a: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 =</a:t>
            </a:r>
            <a:endParaRPr b="0" lang="uk-UA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b050"/>
                </a:solidFill>
                <a:latin typeface="Times New Roman"/>
              </a:rPr>
              <a:t>                  </a:t>
            </a:r>
            <a:r>
              <a:rPr b="1" lang="ru-RU" sz="2400" spc="-1" strike="noStrike">
                <a:solidFill>
                  <a:srgbClr val="00b050"/>
                </a:solidFill>
                <a:latin typeface="Times New Roman"/>
              </a:rPr>
              <a:t>в) -2 (а + 3)</a:t>
            </a: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 =</a:t>
            </a:r>
            <a:r>
              <a:rPr b="1" lang="ru-RU" sz="2400" spc="-1" strike="noStrike">
                <a:solidFill>
                  <a:srgbClr val="00b05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                  </a:t>
            </a:r>
            <a:br/>
            <a:endParaRPr b="0" lang="uk-UA" sz="2400" spc="-1" strike="noStrike">
              <a:latin typeface="Arial"/>
            </a:endParaRPr>
          </a:p>
        </p:txBody>
      </p:sp>
      <p:sp>
        <p:nvSpPr>
          <p:cNvPr id="118" name="TextBox 6"/>
          <p:cNvSpPr/>
          <p:nvPr/>
        </p:nvSpPr>
        <p:spPr>
          <a:xfrm>
            <a:off x="4143240" y="1428840"/>
            <a:ext cx="1999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a + b = 12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19" name="TextBox 7"/>
          <p:cNvSpPr/>
          <p:nvPr/>
        </p:nvSpPr>
        <p:spPr>
          <a:xfrm>
            <a:off x="3929040" y="1785960"/>
            <a:ext cx="14997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a – b = 3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20" name="TextBox 8"/>
          <p:cNvSpPr/>
          <p:nvPr/>
        </p:nvSpPr>
        <p:spPr>
          <a:xfrm>
            <a:off x="5357880" y="2143080"/>
            <a:ext cx="17143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a – b = 2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21" name="TextBox 10"/>
          <p:cNvSpPr/>
          <p:nvPr/>
        </p:nvSpPr>
        <p:spPr>
          <a:xfrm>
            <a:off x="7500960" y="2571840"/>
            <a:ext cx="12855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Times New Roman"/>
              </a:rPr>
              <a:t>2a = 3b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22" name="TextBox 11"/>
          <p:cNvSpPr/>
          <p:nvPr/>
        </p:nvSpPr>
        <p:spPr>
          <a:xfrm>
            <a:off x="3714840" y="3429000"/>
            <a:ext cx="856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66"/>
                </a:solidFill>
                <a:latin typeface="Times New Roman"/>
              </a:rPr>
              <a:t>-6m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23" name="TextBox 12"/>
          <p:cNvSpPr/>
          <p:nvPr/>
        </p:nvSpPr>
        <p:spPr>
          <a:xfrm>
            <a:off x="6572160" y="3429000"/>
            <a:ext cx="999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66"/>
                </a:solidFill>
                <a:latin typeface="Times New Roman"/>
              </a:rPr>
              <a:t>-0,4b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24" name="TextBox 13"/>
          <p:cNvSpPr/>
          <p:nvPr/>
        </p:nvSpPr>
        <p:spPr>
          <a:xfrm>
            <a:off x="4929120" y="3857760"/>
            <a:ext cx="1071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66"/>
                </a:solidFill>
                <a:latin typeface="Times New Roman"/>
              </a:rPr>
              <a:t>-2a - 6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25" name="TextBox 15"/>
          <p:cNvSpPr/>
          <p:nvPr/>
        </p:nvSpPr>
        <p:spPr>
          <a:xfrm>
            <a:off x="3786120" y="4357800"/>
            <a:ext cx="2356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№</a:t>
            </a: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3 Обчисли:  </a:t>
            </a:r>
            <a:endParaRPr b="0" lang="uk-UA" sz="2400" spc="-1" strike="noStrike">
              <a:latin typeface="Arial"/>
            </a:endParaRPr>
          </a:p>
        </p:txBody>
      </p:sp>
      <p:graphicFrame>
        <p:nvGraphicFramePr>
          <p:cNvPr id="126" name="Таблица 16"/>
          <p:cNvGraphicFramePr/>
          <p:nvPr/>
        </p:nvGraphicFramePr>
        <p:xfrm>
          <a:off x="2857320" y="4929120"/>
          <a:ext cx="5500440" cy="0"/>
        </p:xfrm>
        <a:graphic>
          <a:graphicData uri="http://schemas.openxmlformats.org/drawingml/2006/table">
            <a:tbl>
              <a:tblPr/>
              <a:tblGrid>
                <a:gridCol w="2000160"/>
                <a:gridCol w="1214280"/>
                <a:gridCol w="1214280"/>
                <a:gridCol w="1071360"/>
              </a:tblGrid>
              <a:tr h="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а = 25 грн – стала ціна книжки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e7e7e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Кількість (</a:t>
                      </a:r>
                      <a:r>
                        <a:rPr b="1" lang="en-US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n</a:t>
                      </a: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), шт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2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3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5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cdcdda"/>
                    </a:solidFill>
                  </a:tcPr>
                </a:tc>
              </a:tr>
              <a:tr h="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Вартість </a:t>
                      </a:r>
                      <a:r>
                        <a:rPr b="1" lang="en-US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(C)</a:t>
                      </a:r>
                      <a:r>
                        <a:rPr b="1" lang="uk-UA" sz="1800" spc="-1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, грн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e7e7ed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e7e7ed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e7e7ed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2d2d8a"/>
                      </a:solidFill>
                    </a:lnL>
                    <a:lnR w="12240">
                      <a:solidFill>
                        <a:srgbClr val="2d2d8a"/>
                      </a:solidFill>
                    </a:lnR>
                    <a:lnT w="12240">
                      <a:solidFill>
                        <a:srgbClr val="2d2d8a"/>
                      </a:solidFill>
                    </a:lnT>
                    <a:lnB w="12240">
                      <a:solidFill>
                        <a:srgbClr val="2d2d8a"/>
                      </a:solidFill>
                    </a:lnB>
                    <a:solidFill>
                      <a:srgbClr val="e7e7ed"/>
                    </a:solidFill>
                  </a:tcPr>
                </a:tc>
              </a:tr>
            </a:tbl>
          </a:graphicData>
        </a:graphic>
      </p:graphicFrame>
      <p:sp>
        <p:nvSpPr>
          <p:cNvPr id="127" name="TextBox 17"/>
          <p:cNvSpPr/>
          <p:nvPr/>
        </p:nvSpPr>
        <p:spPr>
          <a:xfrm>
            <a:off x="5286240" y="5643720"/>
            <a:ext cx="499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</a:rPr>
              <a:t>50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28" name="TextBox 18"/>
          <p:cNvSpPr/>
          <p:nvPr/>
        </p:nvSpPr>
        <p:spPr>
          <a:xfrm>
            <a:off x="6429240" y="5643720"/>
            <a:ext cx="642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</a:rPr>
              <a:t>75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29" name="TextBox 19"/>
          <p:cNvSpPr/>
          <p:nvPr/>
        </p:nvSpPr>
        <p:spPr>
          <a:xfrm>
            <a:off x="7500960" y="5643720"/>
            <a:ext cx="785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</a:rPr>
              <a:t>125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30" name="TextBox 20"/>
          <p:cNvSpPr/>
          <p:nvPr/>
        </p:nvSpPr>
        <p:spPr>
          <a:xfrm>
            <a:off x="6572160" y="4929120"/>
            <a:ext cx="142848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b050"/>
                </a:solidFill>
                <a:latin typeface="Times New Roman"/>
              </a:rPr>
              <a:t>C = a * n</a:t>
            </a:r>
            <a:endParaRPr b="0" lang="uk-UA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-128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-128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C:\Users\User\Pictures\Рисунок1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2" name="TextBox 3"/>
          <p:cNvSpPr/>
          <p:nvPr/>
        </p:nvSpPr>
        <p:spPr>
          <a:xfrm>
            <a:off x="785880" y="214200"/>
            <a:ext cx="8072280" cy="55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Алгоритм (схема) розв</a:t>
            </a:r>
            <a:r>
              <a:rPr b="1" lang="en-US" sz="2400" spc="-1" strike="noStrike">
                <a:solidFill>
                  <a:srgbClr val="c00000"/>
                </a:solidFill>
                <a:latin typeface="Times New Roman"/>
              </a:rPr>
              <a:t>’</a:t>
            </a: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язування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c00000"/>
                </a:solidFill>
                <a:latin typeface="Times New Roman"/>
              </a:rPr>
              <a:t>задач  за допомогою рівнянь: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Уважно прочитати умову задачі.</a:t>
            </a:r>
            <a:endParaRPr b="0" lang="uk-UA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Зробити скорочений запис або таблицю умови задачі.</a:t>
            </a:r>
            <a:endParaRPr b="0" lang="uk-UA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Позначити за х одну з невідомих величин.</a:t>
            </a:r>
            <a:endParaRPr b="0" lang="uk-UA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Визначити всі інші невідомі величини через х.</a:t>
            </a:r>
            <a:endParaRPr b="0" lang="uk-UA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Скласти рівняння.</a:t>
            </a:r>
            <a:endParaRPr b="0" lang="uk-UA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Розв</a:t>
            </a:r>
            <a:r>
              <a:rPr b="1" lang="en-US" sz="2800" spc="-1" strike="noStrike">
                <a:solidFill>
                  <a:srgbClr val="002060"/>
                </a:solidFill>
                <a:latin typeface="Times New Roman"/>
              </a:rPr>
              <a:t>’</a:t>
            </a: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язати це рівняння і перевірити знайдені корені рівняння на відповідність умові задачі.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800" spc="-1" strike="noStrike">
                <a:solidFill>
                  <a:srgbClr val="002060"/>
                </a:solidFill>
                <a:latin typeface="Times New Roman"/>
              </a:rPr>
              <a:t>7. Записати відповідь задачі.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404040"/>
                </a:solidFill>
                <a:latin typeface="Times New Roman"/>
              </a:rPr>
              <a:t> 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133" name="Picture 2" descr="C:\Users\Luka\Desktop\пропорции картинки\586563.gif"/>
          <p:cNvPicPr/>
          <p:nvPr/>
        </p:nvPicPr>
        <p:blipFill>
          <a:blip r:embed="rId2"/>
          <a:stretch/>
        </p:blipFill>
        <p:spPr>
          <a:xfrm flipH="1">
            <a:off x="572040" y="214200"/>
            <a:ext cx="1642680" cy="122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"/>
          <p:cNvSpPr/>
          <p:nvPr/>
        </p:nvSpPr>
        <p:spPr>
          <a:xfrm>
            <a:off x="1331640" y="1196640"/>
            <a:ext cx="756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35" name="Рисунок 3" descr=""/>
          <p:cNvPicPr/>
          <p:nvPr/>
        </p:nvPicPr>
        <p:blipFill>
          <a:blip r:embed="rId1"/>
          <a:stretch/>
        </p:blipFill>
        <p:spPr>
          <a:xfrm>
            <a:off x="6516360" y="5373360"/>
            <a:ext cx="1534320" cy="11134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4" descr="D:\посл\Фоны для презентаций. 105 штук\10-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36440" y="-116640"/>
            <a:ext cx="9280080" cy="6974280"/>
          </a:xfrm>
          <a:prstGeom prst="rect">
            <a:avLst/>
          </a:prstGeom>
          <a:ln w="0">
            <a:noFill/>
          </a:ln>
        </p:spPr>
      </p:pic>
      <p:sp>
        <p:nvSpPr>
          <p:cNvPr id="137" name="TextBox 6"/>
          <p:cNvSpPr/>
          <p:nvPr/>
        </p:nvSpPr>
        <p:spPr>
          <a:xfrm>
            <a:off x="1000080" y="357120"/>
            <a:ext cx="800064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2060"/>
                </a:solidFill>
                <a:latin typeface="Times New Roman"/>
              </a:rPr>
              <a:t>Задача.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2060"/>
                </a:solidFill>
                <a:latin typeface="Times New Roman"/>
              </a:rPr>
              <a:t>Кілограм полуниць дорожчий за кілограм яблук на 6,4 грн. За 5 кг полуниць заплатили стільки, скільки за 9 кг яблук. Скільки коштує 1 кг полуниць? 1 кг яблук?</a:t>
            </a:r>
            <a:endParaRPr b="0" lang="uk-UA" sz="2000" spc="-1" strike="noStrike">
              <a:latin typeface="Arial"/>
            </a:endParaRPr>
          </a:p>
        </p:txBody>
      </p:sp>
      <p:graphicFrame>
        <p:nvGraphicFramePr>
          <p:cNvPr id="138" name="Таблица 10"/>
          <p:cNvGraphicFramePr/>
          <p:nvPr/>
        </p:nvGraphicFramePr>
        <p:xfrm>
          <a:off x="285840" y="1643040"/>
          <a:ext cx="8572320" cy="1156320"/>
        </p:xfrm>
        <a:graphic>
          <a:graphicData uri="http://schemas.openxmlformats.org/drawingml/2006/table">
            <a:tbl>
              <a:tblPr/>
              <a:tblGrid>
                <a:gridCol w="1571400"/>
                <a:gridCol w="2714400"/>
                <a:gridCol w="2143080"/>
                <a:gridCol w="2143440"/>
              </a:tblGrid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Ціна, грн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Кількість, кг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Вартість, грн.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d2d8a"/>
                    </a:solidFill>
                  </a:tcPr>
                </a:tc>
              </a:tr>
              <a:tr h="41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Полуниць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?, на 6,4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&gt; </a:t>
                      </a: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a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a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Яблука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?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d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d"/>
                    </a:solidFill>
                  </a:tcPr>
                </a:tc>
              </a:tr>
            </a:tbl>
          </a:graphicData>
        </a:graphic>
      </p:graphicFrame>
      <p:sp>
        <p:nvSpPr>
          <p:cNvPr id="139" name="Развернутая стрелка 12"/>
          <p:cNvSpPr/>
          <p:nvPr/>
        </p:nvSpPr>
        <p:spPr>
          <a:xfrm rot="5400000">
            <a:off x="2964960" y="2036160"/>
            <a:ext cx="571320" cy="642600"/>
          </a:xfrm>
          <a:prstGeom prst="uturnArrow">
            <a:avLst>
              <a:gd name="adj1" fmla="val 25000"/>
              <a:gd name="adj2" fmla="val 24036"/>
              <a:gd name="adj3" fmla="val 28855"/>
              <a:gd name="adj4" fmla="val 3735"/>
              <a:gd name="adj5" fmla="val 73072"/>
            </a:avLst>
          </a:prstGeom>
          <a:solidFill>
            <a:srgbClr val="333399"/>
          </a:solidFill>
          <a:ln>
            <a:solidFill>
              <a:srgbClr val="25257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0" name="Равно 13"/>
          <p:cNvSpPr/>
          <p:nvPr/>
        </p:nvSpPr>
        <p:spPr>
          <a:xfrm>
            <a:off x="6715080" y="2214720"/>
            <a:ext cx="571320" cy="35676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333399"/>
          </a:solidFill>
          <a:ln>
            <a:solidFill>
              <a:srgbClr val="25257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41" name="TextBox 14"/>
          <p:cNvSpPr/>
          <p:nvPr/>
        </p:nvSpPr>
        <p:spPr>
          <a:xfrm>
            <a:off x="3429000" y="2786040"/>
            <a:ext cx="1714320" cy="66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2060"/>
                </a:solidFill>
                <a:latin typeface="Times New Roman"/>
              </a:rPr>
              <a:t>Розв’язання: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sp>
        <p:nvSpPr>
          <p:cNvPr id="142" name="TextBox 15"/>
          <p:cNvSpPr/>
          <p:nvPr/>
        </p:nvSpPr>
        <p:spPr>
          <a:xfrm>
            <a:off x="142920" y="3143160"/>
            <a:ext cx="871524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Нехай 1 кг яблук коштує х грн, тоді 1 кг полуниць (х + 6,4) грн. 9 кг яблук коштують х*9 грн, а 5 кг полуниць (х + 6,4)*5 грн.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3" name="TextBox 16"/>
          <p:cNvSpPr/>
          <p:nvPr/>
        </p:nvSpPr>
        <p:spPr>
          <a:xfrm>
            <a:off x="214200" y="3857760"/>
            <a:ext cx="72864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Складаємо рівняння: х*9 = (х + 6,4)*5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4" name="TextBox 17"/>
          <p:cNvSpPr/>
          <p:nvPr/>
        </p:nvSpPr>
        <p:spPr>
          <a:xfrm>
            <a:off x="214200" y="4214880"/>
            <a:ext cx="1785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9х = 5х + 32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5" name="TextBox 18"/>
          <p:cNvSpPr/>
          <p:nvPr/>
        </p:nvSpPr>
        <p:spPr>
          <a:xfrm>
            <a:off x="214200" y="4572000"/>
            <a:ext cx="1785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9х – 5х = 32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6" name="TextBox 19"/>
          <p:cNvSpPr/>
          <p:nvPr/>
        </p:nvSpPr>
        <p:spPr>
          <a:xfrm>
            <a:off x="214200" y="4857840"/>
            <a:ext cx="1785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4х = 32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7" name="TextBox 20"/>
          <p:cNvSpPr/>
          <p:nvPr/>
        </p:nvSpPr>
        <p:spPr>
          <a:xfrm>
            <a:off x="285840" y="5143680"/>
            <a:ext cx="10713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х = 8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8" name="TextBox 21"/>
          <p:cNvSpPr/>
          <p:nvPr/>
        </p:nvSpPr>
        <p:spPr>
          <a:xfrm>
            <a:off x="3643200" y="2428920"/>
            <a:ext cx="642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х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49" name="TextBox 22"/>
          <p:cNvSpPr/>
          <p:nvPr/>
        </p:nvSpPr>
        <p:spPr>
          <a:xfrm>
            <a:off x="3571920" y="2000160"/>
            <a:ext cx="9997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х + 6,4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50" name="TextBox 23"/>
          <p:cNvSpPr/>
          <p:nvPr/>
        </p:nvSpPr>
        <p:spPr>
          <a:xfrm>
            <a:off x="7715160" y="2428920"/>
            <a:ext cx="785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х*9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51" name="TextBox 24"/>
          <p:cNvSpPr/>
          <p:nvPr/>
        </p:nvSpPr>
        <p:spPr>
          <a:xfrm>
            <a:off x="7358040" y="2000160"/>
            <a:ext cx="1499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(х + 6,4)*5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52" name="TextBox 25"/>
          <p:cNvSpPr/>
          <p:nvPr/>
        </p:nvSpPr>
        <p:spPr>
          <a:xfrm>
            <a:off x="285840" y="5500800"/>
            <a:ext cx="74293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Отже, 1 кг яблук коштує 8 грн, а 1 кг полуниць 8 + 6,4 = 14,4 грн. 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53" name="TextBox 26"/>
          <p:cNvSpPr/>
          <p:nvPr/>
        </p:nvSpPr>
        <p:spPr>
          <a:xfrm>
            <a:off x="285840" y="5929200"/>
            <a:ext cx="7214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Відповідь: 14,4 грн., 8грн.</a:t>
            </a:r>
            <a:endParaRPr b="0" lang="uk-UA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8" dur="indefinite" restart="never" nodeType="tmRoot">
          <p:childTnLst>
            <p:seq>
              <p:cTn id="379" dur="indefinite" nodeType="mainSeq">
                <p:childTnLst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8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9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0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click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"/>
          <p:cNvSpPr/>
          <p:nvPr/>
        </p:nvSpPr>
        <p:spPr>
          <a:xfrm>
            <a:off x="1331640" y="1196640"/>
            <a:ext cx="756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55" name="Рисунок 3" descr=""/>
          <p:cNvPicPr/>
          <p:nvPr/>
        </p:nvPicPr>
        <p:blipFill>
          <a:blip r:embed="rId1"/>
          <a:stretch/>
        </p:blipFill>
        <p:spPr>
          <a:xfrm>
            <a:off x="6516360" y="5373360"/>
            <a:ext cx="1534320" cy="111348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14" descr="D:\посл\Фоны для презентаций. 105 штук\10-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36440" y="-116640"/>
            <a:ext cx="9280080" cy="6974280"/>
          </a:xfrm>
          <a:prstGeom prst="rect">
            <a:avLst/>
          </a:prstGeom>
          <a:ln w="0">
            <a:noFill/>
          </a:ln>
        </p:spPr>
      </p:pic>
      <p:sp>
        <p:nvSpPr>
          <p:cNvPr id="157" name="TextBox 4"/>
          <p:cNvSpPr/>
          <p:nvPr/>
        </p:nvSpPr>
        <p:spPr>
          <a:xfrm>
            <a:off x="928800" y="285840"/>
            <a:ext cx="80006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Задача.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Марійка купила вершкове морозиво по 12 грн за порцію і шоколадне – по 18 грн. Скільки порцій кожного виду морозива придбала Марійка, якщо всього вона купила 24 порції, заплативши за всю покупку 372 грн?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  <p:graphicFrame>
        <p:nvGraphicFramePr>
          <p:cNvPr id="158" name="Таблица 6"/>
          <p:cNvGraphicFramePr/>
          <p:nvPr/>
        </p:nvGraphicFramePr>
        <p:xfrm>
          <a:off x="214200" y="2071800"/>
          <a:ext cx="8715240" cy="1112040"/>
        </p:xfrm>
        <a:graphic>
          <a:graphicData uri="http://schemas.openxmlformats.org/drawingml/2006/table">
            <a:tbl>
              <a:tblPr/>
              <a:tblGrid>
                <a:gridCol w="1947960"/>
                <a:gridCol w="1551960"/>
                <a:gridCol w="2500200"/>
                <a:gridCol w="27151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Морозиво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Ціна, грн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Кількість, шт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Вартість, грн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Вершкове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?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Шоколадне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?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59" name="Двойные фигурные скобки 7"/>
          <p:cNvSpPr/>
          <p:nvPr/>
        </p:nvSpPr>
        <p:spPr>
          <a:xfrm flipH="1">
            <a:off x="4902840" y="2928960"/>
            <a:ext cx="453960" cy="70920"/>
          </a:xfrm>
          <a:prstGeom prst="bracePair">
            <a:avLst>
              <a:gd name="adj" fmla="val 8333"/>
            </a:avLst>
          </a:prstGeom>
          <a:noFill/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Правая фигурная скобка 8"/>
          <p:cNvSpPr/>
          <p:nvPr/>
        </p:nvSpPr>
        <p:spPr>
          <a:xfrm>
            <a:off x="4071960" y="2500200"/>
            <a:ext cx="285480" cy="642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TextBox 9"/>
          <p:cNvSpPr/>
          <p:nvPr/>
        </p:nvSpPr>
        <p:spPr>
          <a:xfrm>
            <a:off x="4500720" y="2643120"/>
            <a:ext cx="571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24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62" name="Правая фигурная скобка 10"/>
          <p:cNvSpPr/>
          <p:nvPr/>
        </p:nvSpPr>
        <p:spPr>
          <a:xfrm>
            <a:off x="7786800" y="2500200"/>
            <a:ext cx="213840" cy="642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TextBox 11"/>
          <p:cNvSpPr/>
          <p:nvPr/>
        </p:nvSpPr>
        <p:spPr>
          <a:xfrm>
            <a:off x="8215200" y="2571840"/>
            <a:ext cx="571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372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64" name="TextBox 12"/>
          <p:cNvSpPr/>
          <p:nvPr/>
        </p:nvSpPr>
        <p:spPr>
          <a:xfrm>
            <a:off x="4929120" y="2428920"/>
            <a:ext cx="9997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7030a0"/>
                </a:solidFill>
                <a:latin typeface="Times New Roman"/>
              </a:rPr>
              <a:t>24 - х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65" name="TextBox 13"/>
          <p:cNvSpPr/>
          <p:nvPr/>
        </p:nvSpPr>
        <p:spPr>
          <a:xfrm>
            <a:off x="5143680" y="2786040"/>
            <a:ext cx="5713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7030a0"/>
                </a:solidFill>
                <a:latin typeface="Times New Roman"/>
              </a:rPr>
              <a:t>х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66" name="TextBox 14"/>
          <p:cNvSpPr/>
          <p:nvPr/>
        </p:nvSpPr>
        <p:spPr>
          <a:xfrm>
            <a:off x="6286680" y="2428920"/>
            <a:ext cx="14997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7030a0"/>
                </a:solidFill>
                <a:latin typeface="Times New Roman"/>
              </a:rPr>
              <a:t>12(24 - х)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67" name="TextBox 15"/>
          <p:cNvSpPr/>
          <p:nvPr/>
        </p:nvSpPr>
        <p:spPr>
          <a:xfrm>
            <a:off x="6357960" y="2786040"/>
            <a:ext cx="1213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7030a0"/>
                </a:solidFill>
                <a:latin typeface="Times New Roman"/>
              </a:rPr>
              <a:t>18х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68" name="TextBox 16"/>
          <p:cNvSpPr/>
          <p:nvPr/>
        </p:nvSpPr>
        <p:spPr>
          <a:xfrm>
            <a:off x="2857320" y="3214800"/>
            <a:ext cx="32857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7030a0"/>
                </a:solidFill>
                <a:latin typeface="Times New Roman"/>
              </a:rPr>
              <a:t>Розв’язання: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69" name="TextBox 17"/>
          <p:cNvSpPr/>
          <p:nvPr/>
        </p:nvSpPr>
        <p:spPr>
          <a:xfrm>
            <a:off x="0" y="3571920"/>
            <a:ext cx="90007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Нехай шоколадного морозива х порцій, тоді вершкового морозива (24-х) порцій. 18 порцій шоколадного морозива коштують 18х грн, а 12 порцій вершкового морозива коштують 12(24 - х) грн.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0" name="TextBox 18"/>
          <p:cNvSpPr/>
          <p:nvPr/>
        </p:nvSpPr>
        <p:spPr>
          <a:xfrm>
            <a:off x="0" y="4500720"/>
            <a:ext cx="2642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Складаємо рівняння: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  <p:sp>
        <p:nvSpPr>
          <p:cNvPr id="171" name="TextBox 19"/>
          <p:cNvSpPr/>
          <p:nvPr/>
        </p:nvSpPr>
        <p:spPr>
          <a:xfrm>
            <a:off x="0" y="4857840"/>
            <a:ext cx="2928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18х + 12(24 – х) = 372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2" name="TextBox 20"/>
          <p:cNvSpPr/>
          <p:nvPr/>
        </p:nvSpPr>
        <p:spPr>
          <a:xfrm>
            <a:off x="0" y="5286240"/>
            <a:ext cx="3071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18х + 288 – 12х = 372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3" name="TextBox 21"/>
          <p:cNvSpPr/>
          <p:nvPr/>
        </p:nvSpPr>
        <p:spPr>
          <a:xfrm>
            <a:off x="0" y="5643720"/>
            <a:ext cx="21427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6х = 372 - 288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4" name="TextBox 22"/>
          <p:cNvSpPr/>
          <p:nvPr/>
        </p:nvSpPr>
        <p:spPr>
          <a:xfrm>
            <a:off x="142920" y="6000840"/>
            <a:ext cx="19998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6х =84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5" name="TextBox 23"/>
          <p:cNvSpPr/>
          <p:nvPr/>
        </p:nvSpPr>
        <p:spPr>
          <a:xfrm>
            <a:off x="3571920" y="4786200"/>
            <a:ext cx="11426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х = 14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6" name="TextBox 24"/>
          <p:cNvSpPr/>
          <p:nvPr/>
        </p:nvSpPr>
        <p:spPr>
          <a:xfrm>
            <a:off x="3071880" y="5143680"/>
            <a:ext cx="500040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Отже, Марійка шоколадного морозива купила 14 порцій, а вершкового  морозива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24 – 14 = 10 порцій.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7" name="TextBox 25"/>
          <p:cNvSpPr/>
          <p:nvPr/>
        </p:nvSpPr>
        <p:spPr>
          <a:xfrm>
            <a:off x="3286080" y="6143760"/>
            <a:ext cx="4214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Відповідь: 14 порцій, 10 порцій.</a:t>
            </a:r>
            <a:endParaRPr b="0" lang="uk-UA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3" dur="indefinite" restart="never" nodeType="tmRoot">
          <p:childTnLst>
            <p:seq>
              <p:cTn id="504" dur="indefinite" nodeType="mainSeq">
                <p:childTnLst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0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-128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1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-128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7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-128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8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-128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/>
          <p:nvPr/>
        </p:nvSpPr>
        <p:spPr>
          <a:xfrm>
            <a:off x="1331640" y="1196640"/>
            <a:ext cx="756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79" name="Рисунок 3" descr=""/>
          <p:cNvPicPr/>
          <p:nvPr/>
        </p:nvPicPr>
        <p:blipFill>
          <a:blip r:embed="rId1"/>
          <a:stretch/>
        </p:blipFill>
        <p:spPr>
          <a:xfrm>
            <a:off x="6516360" y="5373360"/>
            <a:ext cx="1534320" cy="111348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14" descr="D:\посл\Фоны для презентаций. 105 штук\10-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36440" y="0"/>
            <a:ext cx="9280080" cy="6974280"/>
          </a:xfrm>
          <a:prstGeom prst="rect">
            <a:avLst/>
          </a:prstGeom>
          <a:ln w="0">
            <a:noFill/>
          </a:ln>
        </p:spPr>
      </p:pic>
      <p:sp>
        <p:nvSpPr>
          <p:cNvPr id="181" name="TextBox 4"/>
          <p:cNvSpPr/>
          <p:nvPr/>
        </p:nvSpPr>
        <p:spPr>
          <a:xfrm>
            <a:off x="1000080" y="428760"/>
            <a:ext cx="7929360" cy="16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2060"/>
                </a:solidFill>
                <a:latin typeface="Times New Roman"/>
              </a:rPr>
              <a:t>Задача.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2060"/>
                </a:solidFill>
                <a:latin typeface="Times New Roman"/>
              </a:rPr>
              <a:t>У Сашка було в 5 разів більше грошей, ніж у Оленки. Коли Сашко купив альбом за 27 грн, а Оленка – ручку за 8 грн, то в Оленки залишилося на 33 грн менше, ніж у Сашка. Скільки грошей було в кожного з них спочатку? </a:t>
            </a:r>
            <a:endParaRPr b="0" lang="uk-UA" sz="2000" spc="-1" strike="noStrike">
              <a:latin typeface="Arial"/>
            </a:endParaRPr>
          </a:p>
        </p:txBody>
      </p:sp>
      <p:graphicFrame>
        <p:nvGraphicFramePr>
          <p:cNvPr id="182" name="Таблица 6"/>
          <p:cNvGraphicFramePr/>
          <p:nvPr/>
        </p:nvGraphicFramePr>
        <p:xfrm>
          <a:off x="142920" y="2000160"/>
          <a:ext cx="8786520" cy="1112040"/>
        </p:xfrm>
        <a:graphic>
          <a:graphicData uri="http://schemas.openxmlformats.org/drawingml/2006/table">
            <a:tbl>
              <a:tblPr/>
              <a:tblGrid>
                <a:gridCol w="1265040"/>
                <a:gridCol w="2671200"/>
                <a:gridCol w="1827360"/>
                <a:gridCol w="3022920"/>
              </a:tblGrid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Було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Витратили, грн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Стало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3339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Сашко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? у 5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&gt;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cdd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Оленка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? 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uk-UA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83" name="Развернутая стрелка 9"/>
          <p:cNvSpPr/>
          <p:nvPr/>
        </p:nvSpPr>
        <p:spPr>
          <a:xfrm rot="5400000">
            <a:off x="2286360" y="2428920"/>
            <a:ext cx="571320" cy="7138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0"/>
              <a:gd name="adj5" fmla="val 75000"/>
            </a:avLst>
          </a:prstGeom>
          <a:solidFill>
            <a:schemeClr val="accent2">
              <a:lumMod val="75000"/>
            </a:schemeClr>
          </a:solidFill>
          <a:ln w="19050">
            <a:solidFill>
              <a:srgbClr val="8aa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Развернутая стрелка 11"/>
          <p:cNvSpPr/>
          <p:nvPr/>
        </p:nvSpPr>
        <p:spPr>
          <a:xfrm flipV="1" rot="16200000">
            <a:off x="8179920" y="2392560"/>
            <a:ext cx="571320" cy="642600"/>
          </a:xfrm>
          <a:prstGeom prst="uturnArrow">
            <a:avLst>
              <a:gd name="adj1" fmla="val 25000"/>
              <a:gd name="adj2" fmla="val 25000"/>
              <a:gd name="adj3" fmla="val 23072"/>
              <a:gd name="adj4" fmla="val 0"/>
              <a:gd name="adj5" fmla="val 75000"/>
            </a:avLst>
          </a:prstGeom>
          <a:solidFill>
            <a:srgbClr val="002060"/>
          </a:solidFill>
          <a:ln w="19050">
            <a:solidFill>
              <a:srgbClr val="8aa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TextBox 12"/>
          <p:cNvSpPr/>
          <p:nvPr/>
        </p:nvSpPr>
        <p:spPr>
          <a:xfrm>
            <a:off x="3357720" y="2643120"/>
            <a:ext cx="642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х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86" name="TextBox 13"/>
          <p:cNvSpPr/>
          <p:nvPr/>
        </p:nvSpPr>
        <p:spPr>
          <a:xfrm>
            <a:off x="3286080" y="2357280"/>
            <a:ext cx="4996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5х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87" name="TextBox 14"/>
          <p:cNvSpPr/>
          <p:nvPr/>
        </p:nvSpPr>
        <p:spPr>
          <a:xfrm>
            <a:off x="5929200" y="2357280"/>
            <a:ext cx="1213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5х - 27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88" name="TextBox 15"/>
          <p:cNvSpPr/>
          <p:nvPr/>
        </p:nvSpPr>
        <p:spPr>
          <a:xfrm>
            <a:off x="6000840" y="2714760"/>
            <a:ext cx="785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c00000"/>
                </a:solidFill>
                <a:latin typeface="Times New Roman"/>
              </a:rPr>
              <a:t>х - 8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89" name="TextBox 16"/>
          <p:cNvSpPr/>
          <p:nvPr/>
        </p:nvSpPr>
        <p:spPr>
          <a:xfrm>
            <a:off x="3214800" y="3143160"/>
            <a:ext cx="157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2060"/>
                </a:solidFill>
                <a:latin typeface="Times New Roman"/>
              </a:rPr>
              <a:t>Розв’язання: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0" name="TextBox 17"/>
          <p:cNvSpPr/>
          <p:nvPr/>
        </p:nvSpPr>
        <p:spPr>
          <a:xfrm>
            <a:off x="0" y="3429000"/>
            <a:ext cx="8929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Нехай у Оленки було х грн, тоді у Сашка 5х грн. Сашко купив альбом за 27 грн, у нього стало (5х – 27) грн, а Оленка купила ручку за 8 грн, стане в неї (х - 8) грн.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1" name="TextBox 18"/>
          <p:cNvSpPr/>
          <p:nvPr/>
        </p:nvSpPr>
        <p:spPr>
          <a:xfrm>
            <a:off x="0" y="4000680"/>
            <a:ext cx="500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Складаємо рівняння: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2" name="TextBox 19"/>
          <p:cNvSpPr/>
          <p:nvPr/>
        </p:nvSpPr>
        <p:spPr>
          <a:xfrm>
            <a:off x="0" y="4357800"/>
            <a:ext cx="2642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(5х - 27) – (х - 8) = 33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3" name="TextBox 20"/>
          <p:cNvSpPr/>
          <p:nvPr/>
        </p:nvSpPr>
        <p:spPr>
          <a:xfrm>
            <a:off x="0" y="4714920"/>
            <a:ext cx="228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5х – 27 – х + 8 = 33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4" name="TextBox 21"/>
          <p:cNvSpPr/>
          <p:nvPr/>
        </p:nvSpPr>
        <p:spPr>
          <a:xfrm>
            <a:off x="0" y="5143680"/>
            <a:ext cx="2571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5х – х = 33 + 27 - 8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5" name="TextBox 22"/>
          <p:cNvSpPr/>
          <p:nvPr/>
        </p:nvSpPr>
        <p:spPr>
          <a:xfrm>
            <a:off x="142920" y="5572080"/>
            <a:ext cx="999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4х = 52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6" name="TextBox 23"/>
          <p:cNvSpPr/>
          <p:nvPr/>
        </p:nvSpPr>
        <p:spPr>
          <a:xfrm>
            <a:off x="142920" y="6000840"/>
            <a:ext cx="928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х =  13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7" name="TextBox 24"/>
          <p:cNvSpPr/>
          <p:nvPr/>
        </p:nvSpPr>
        <p:spPr>
          <a:xfrm>
            <a:off x="2071800" y="5643720"/>
            <a:ext cx="5714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Отже, спочатку у Оленки було 13 грн, 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а у Сашка 5 * 13 = 65 грн.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8" name="TextBox 25"/>
          <p:cNvSpPr/>
          <p:nvPr/>
        </p:nvSpPr>
        <p:spPr>
          <a:xfrm>
            <a:off x="2143080" y="6286680"/>
            <a:ext cx="2928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Відповідь: 13 грн, 65 грн.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9" name="TextBox 26"/>
          <p:cNvSpPr/>
          <p:nvPr/>
        </p:nvSpPr>
        <p:spPr>
          <a:xfrm>
            <a:off x="7215120" y="2357280"/>
            <a:ext cx="42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?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00" name="TextBox 27"/>
          <p:cNvSpPr/>
          <p:nvPr/>
        </p:nvSpPr>
        <p:spPr>
          <a:xfrm>
            <a:off x="6858000" y="2714760"/>
            <a:ext cx="1142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? на 33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&lt;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5" dur="indefinite" restart="never" nodeType="tmRoot">
          <p:childTnLst>
            <p:seq>
              <p:cTn id="646" dur="indefinite" nodeType="mainSeq">
                <p:childTnLst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nodeType="click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fill="hold">
                      <p:stCondLst>
                        <p:cond delay="indefinite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Application>LibreOffice/7.2.2.2$Windows_X86_64 LibreOffice_project/02b2acce88a210515b4a5bb2e46cbfb63fe97d56</Application>
  <AppVersion>15.0000</AppVersion>
  <Words>1069</Words>
  <Paragraphs>181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2012-08-12T16:04:58Z</dcterms:created>
  <dc:creator>Елена</dc:creator>
  <dc:description/>
  <dc:language>uk-UA</dc:language>
  <cp:lastModifiedBy/>
  <dcterms:modified xsi:type="dcterms:W3CDTF">2022-04-12T13:57:19Z</dcterms:modified>
  <cp:revision>155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