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3" r:id="rId3"/>
    <p:sldId id="270" r:id="rId4"/>
    <p:sldId id="271" r:id="rId5"/>
    <p:sldId id="264" r:id="rId6"/>
    <p:sldId id="257" r:id="rId7"/>
    <p:sldId id="258" r:id="rId8"/>
    <p:sldId id="259" r:id="rId9"/>
    <p:sldId id="260" r:id="rId10"/>
    <p:sldId id="266" r:id="rId11"/>
    <p:sldId id="267" r:id="rId12"/>
    <p:sldId id="268" r:id="rId13"/>
    <p:sldId id="265" r:id="rId14"/>
    <p:sldId id="261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69B1F-D4EF-4DA3-9685-1CC81323D3C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77D8F-F9ED-4D3D-BBC8-39042AEC8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4478-6FCB-49F9-98FA-1794FD2F7D1E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88D4-9112-469E-BDED-F694F85233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4478-6FCB-49F9-98FA-1794FD2F7D1E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88D4-9112-469E-BDED-F694F8523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4478-6FCB-49F9-98FA-1794FD2F7D1E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88D4-9112-469E-BDED-F694F8523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4478-6FCB-49F9-98FA-1794FD2F7D1E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88D4-9112-469E-BDED-F694F8523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4478-6FCB-49F9-98FA-1794FD2F7D1E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4EE88D4-9112-469E-BDED-F694F8523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4478-6FCB-49F9-98FA-1794FD2F7D1E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88D4-9112-469E-BDED-F694F8523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4478-6FCB-49F9-98FA-1794FD2F7D1E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88D4-9112-469E-BDED-F694F8523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4478-6FCB-49F9-98FA-1794FD2F7D1E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88D4-9112-469E-BDED-F694F8523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4478-6FCB-49F9-98FA-1794FD2F7D1E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88D4-9112-469E-BDED-F694F8523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4478-6FCB-49F9-98FA-1794FD2F7D1E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88D4-9112-469E-BDED-F694F8523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4478-6FCB-49F9-98FA-1794FD2F7D1E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88D4-9112-469E-BDED-F694F8523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764478-6FCB-49F9-98FA-1794FD2F7D1E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EE88D4-9112-469E-BDED-F694F8523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4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7158" y="357166"/>
            <a:ext cx="8229600" cy="1828800"/>
          </a:xfrm>
        </p:spPr>
        <p:txBody>
          <a:bodyPr>
            <a:normAutofit/>
          </a:bodyPr>
          <a:lstStyle/>
          <a:p>
            <a:r>
              <a:rPr lang="uk-UA" sz="2000" dirty="0" err="1" smtClean="0">
                <a:ln w="6350">
                  <a:solidFill>
                    <a:schemeClr val="tx1"/>
                  </a:solidFill>
                  <a:prstDash val="sysDot"/>
                </a:ln>
                <a:solidFill>
                  <a:srgbClr val="00B050"/>
                </a:solidFill>
              </a:rPr>
              <a:t>Туменський</a:t>
            </a:r>
            <a:r>
              <a:rPr lang="uk-UA" sz="2000" dirty="0" smtClean="0">
                <a:ln w="6350">
                  <a:solidFill>
                    <a:schemeClr val="tx1"/>
                  </a:solidFill>
                  <a:prstDash val="sysDot"/>
                </a:ln>
                <a:solidFill>
                  <a:srgbClr val="00B050"/>
                </a:solidFill>
              </a:rPr>
              <a:t> </a:t>
            </a:r>
            <a:r>
              <a:rPr lang="uk-UA" sz="2000" dirty="0" err="1" smtClean="0">
                <a:ln w="6350">
                  <a:solidFill>
                    <a:schemeClr val="tx1"/>
                  </a:solidFill>
                  <a:prstDash val="sysDot"/>
                </a:ln>
                <a:solidFill>
                  <a:srgbClr val="00B050"/>
                </a:solidFill>
              </a:rPr>
              <a:t>навчально</a:t>
            </a:r>
            <a:r>
              <a:rPr lang="uk-UA" sz="2000" dirty="0" smtClean="0">
                <a:ln w="6350">
                  <a:solidFill>
                    <a:schemeClr val="tx1"/>
                  </a:solidFill>
                  <a:prstDash val="sysDot"/>
                </a:ln>
                <a:solidFill>
                  <a:srgbClr val="00B050"/>
                </a:solidFill>
              </a:rPr>
              <a:t> – виховний комплекс  «Загальноосвітня школа  І – ІІІ ступенів – дошкільний  навчальний заклад»  </a:t>
            </a:r>
            <a:r>
              <a:rPr lang="uk-UA" sz="2000" dirty="0" err="1" smtClean="0">
                <a:ln w="6350">
                  <a:solidFill>
                    <a:schemeClr val="tx1"/>
                  </a:solidFill>
                  <a:prstDash val="sysDot"/>
                </a:ln>
                <a:solidFill>
                  <a:srgbClr val="00B050"/>
                </a:solidFill>
              </a:rPr>
              <a:t>Дубровицького</a:t>
            </a:r>
            <a:r>
              <a:rPr lang="uk-UA" sz="2000" dirty="0" smtClean="0">
                <a:ln w="6350">
                  <a:solidFill>
                    <a:schemeClr val="tx1"/>
                  </a:solidFill>
                  <a:prstDash val="sysDot"/>
                </a:ln>
                <a:solidFill>
                  <a:srgbClr val="00B050"/>
                </a:solidFill>
              </a:rPr>
              <a:t> району Рівненської області</a:t>
            </a:r>
            <a:endParaRPr lang="ru-RU" sz="2000" dirty="0">
              <a:ln w="6350">
                <a:solidFill>
                  <a:schemeClr val="tx1"/>
                </a:solidFill>
                <a:prstDash val="sysDot"/>
              </a:ln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857488" y="2357430"/>
            <a:ext cx="3214710" cy="1752600"/>
          </a:xfrm>
        </p:spPr>
        <p:txBody>
          <a:bodyPr>
            <a:prstTxWarp prst="textWave4">
              <a:avLst/>
            </a:prstTxWarp>
          </a:bodyPr>
          <a:lstStyle/>
          <a:p>
            <a:pPr algn="ctr">
              <a:buNone/>
            </a:pPr>
            <a:r>
              <a:rPr lang="uk-UA" dirty="0" smtClean="0">
                <a:latin typeface="Arial Black" pitchFamily="34" charset="0"/>
              </a:rPr>
              <a:t>Історичний музей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 descr="Изображение 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071678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000240"/>
            <a:ext cx="3000364" cy="2250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8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321975"/>
            <a:ext cx="2809862" cy="2107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8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3857628"/>
            <a:ext cx="2071684" cy="2762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8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4357694"/>
            <a:ext cx="2952772" cy="2214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512511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buNone/>
            </a:pPr>
            <a: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Історія школи</a:t>
            </a: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 descr="IMG_158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2" y="1643050"/>
            <a:ext cx="3678235" cy="2758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00201"/>
            <a:ext cx="4038600" cy="268605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Матеріали на стендах доповнені фото альбомами, літописам, що виконані учнями школи: «Літопис школи», «Літопис нашого краю», «Відмінники школи»</a:t>
            </a:r>
            <a:endParaRPr lang="ru-RU" dirty="0"/>
          </a:p>
        </p:txBody>
      </p:sp>
      <p:pic>
        <p:nvPicPr>
          <p:cNvPr id="6" name="Picture 3" descr="IMG_15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85852" y="4000500"/>
            <a:ext cx="3808413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6512511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Школа у датах </a:t>
            </a:r>
            <a:r>
              <a:rPr lang="ru-RU" dirty="0" err="1" smtClean="0"/>
              <a:t>і</a:t>
            </a:r>
            <a:r>
              <a:rPr lang="ru-RU" dirty="0" smtClean="0"/>
              <a:t> фактах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186238" cy="468632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r>
              <a:rPr lang="ru-RU" sz="6000" b="1" dirty="0" smtClean="0"/>
              <a:t>19</a:t>
            </a:r>
            <a:r>
              <a:rPr lang="uk-UA" sz="6000" b="1" dirty="0" smtClean="0"/>
              <a:t>66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рік</a:t>
            </a:r>
            <a:r>
              <a:rPr lang="ru-RU" sz="6000" b="1" dirty="0" smtClean="0"/>
              <a:t> – </a:t>
            </a:r>
            <a:r>
              <a:rPr lang="uk-UA" sz="6000" dirty="0" smtClean="0"/>
              <a:t>введено в дію частину нової школи </a:t>
            </a:r>
          </a:p>
          <a:p>
            <a:r>
              <a:rPr lang="uk-UA" sz="6000" b="1" dirty="0" smtClean="0"/>
              <a:t>1970 рік - </a:t>
            </a:r>
            <a:r>
              <a:rPr lang="uk-UA" sz="6000" dirty="0" err="1" smtClean="0"/>
              <a:t>Туменську</a:t>
            </a:r>
            <a:r>
              <a:rPr lang="uk-UA" sz="6000" dirty="0" smtClean="0"/>
              <a:t> початкову школу реорганізовано у восьмирічну</a:t>
            </a:r>
          </a:p>
          <a:p>
            <a:r>
              <a:rPr lang="uk-UA" sz="6000" b="1" dirty="0" smtClean="0"/>
              <a:t>1980 рік -  </a:t>
            </a:r>
            <a:r>
              <a:rPr lang="uk-UA" sz="6000" dirty="0" smtClean="0"/>
              <a:t>введено в дію другу частину новозбудованого приміщення школи</a:t>
            </a:r>
          </a:p>
          <a:p>
            <a:r>
              <a:rPr lang="uk-UA" sz="6000" dirty="0" smtClean="0"/>
              <a:t> </a:t>
            </a:r>
            <a:r>
              <a:rPr lang="uk-UA" sz="6000" b="1" dirty="0" smtClean="0"/>
              <a:t>1986 рік</a:t>
            </a:r>
            <a:r>
              <a:rPr lang="uk-UA" sz="6000" dirty="0" smtClean="0"/>
              <a:t> - школа пережила ще одне реформування – вона стала середньою </a:t>
            </a:r>
            <a:endParaRPr lang="ru-RU" sz="6000" dirty="0" smtClean="0"/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4786314" y="1600200"/>
            <a:ext cx="3900486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uk-UA" b="1" dirty="0" smtClean="0"/>
              <a:t>1991 рік</a:t>
            </a:r>
            <a:r>
              <a:rPr lang="uk-UA" dirty="0" smtClean="0"/>
              <a:t> - завершено добудову школи – </a:t>
            </a:r>
            <a:r>
              <a:rPr lang="uk-UA" dirty="0" err="1" smtClean="0"/>
              <a:t>з’</a:t>
            </a:r>
            <a:r>
              <a:rPr lang="ru-RU" dirty="0" smtClean="0"/>
              <a:t>явились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їдальня</a:t>
            </a:r>
            <a:r>
              <a:rPr lang="ru-RU" dirty="0" smtClean="0"/>
              <a:t> та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класні</a:t>
            </a:r>
            <a:r>
              <a:rPr lang="ru-RU" dirty="0" smtClean="0"/>
              <a:t> </a:t>
            </a:r>
            <a:r>
              <a:rPr lang="ru-RU" dirty="0" err="1" smtClean="0"/>
              <a:t>кімнати</a:t>
            </a:r>
            <a:endParaRPr lang="ru-RU" dirty="0" smtClean="0"/>
          </a:p>
          <a:p>
            <a:r>
              <a:rPr lang="uk-UA" b="1" dirty="0" smtClean="0"/>
              <a:t>2013 рік</a:t>
            </a:r>
            <a:r>
              <a:rPr lang="uk-UA" dirty="0" smtClean="0"/>
              <a:t> – реорганізація </a:t>
            </a:r>
            <a:r>
              <a:rPr lang="uk-UA" dirty="0" err="1" smtClean="0"/>
              <a:t>Туменської</a:t>
            </a:r>
            <a:r>
              <a:rPr lang="uk-UA" dirty="0" smtClean="0"/>
              <a:t> ЗОШ І – ІІІ ступенів у </a:t>
            </a:r>
            <a:r>
              <a:rPr lang="uk-UA" dirty="0" err="1" smtClean="0"/>
              <a:t>Навчально</a:t>
            </a:r>
            <a:r>
              <a:rPr lang="uk-UA" dirty="0" smtClean="0"/>
              <a:t> – виховний комплекс «</a:t>
            </a:r>
            <a:r>
              <a:rPr lang="uk-UA" dirty="0" err="1" smtClean="0"/>
              <a:t>Туменська</a:t>
            </a:r>
            <a:r>
              <a:rPr lang="uk-UA" dirty="0" smtClean="0"/>
              <a:t> загальноосвітня школа І – ІІІ ступенів – дошкільний навчальний заклад «Барвінок»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Click="0" advTm="2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512511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buNone/>
            </a:pPr>
            <a: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Нагороди</a:t>
            </a: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Содержимое 4" descr="IMG_0186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4059238" cy="3019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00201"/>
            <a:ext cx="4038600" cy="18288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uk-UA" dirty="0" smtClean="0"/>
              <a:t>Ордени, значки, грамоти – 86 </a:t>
            </a:r>
            <a:r>
              <a:rPr lang="uk-UA" dirty="0" err="1" smtClean="0"/>
              <a:t>шт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6" name="Рисунок 5" descr="IMG_0190_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43314"/>
            <a:ext cx="4024105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018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71942"/>
            <a:ext cx="3714776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071670" y="428604"/>
            <a:ext cx="621510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Теми екскурсій історичного</a:t>
            </a:r>
            <a:r>
              <a:rPr kumimoji="0" lang="uk-UA" sz="3200" b="1" strike="noStrike" cap="all" normalizeH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 музею</a:t>
            </a:r>
            <a:r>
              <a:rPr kumimoji="0" lang="uk-UA" sz="3200" b="1" i="1" u="sng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:</a:t>
            </a:r>
            <a:endParaRPr kumimoji="0" lang="uk-UA" sz="3200" i="1" u="sng" strike="noStrike" normalizeH="0" baseline="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800" i="0" u="none" strike="noStrike" normalizeH="0" baseline="0" dirty="0" smtClean="0">
                <a:latin typeface="Constantia" pitchFamily="18" charset="0"/>
                <a:ea typeface="Times New Roman" pitchFamily="18" charset="0"/>
              </a:rPr>
              <a:t>«Бойові та трудові подвиги членів моєї родини»</a:t>
            </a:r>
            <a:endParaRPr kumimoji="0" lang="ru-RU" sz="2800" i="0" u="none" strike="noStrike" normalizeH="0" baseline="0" dirty="0" smtClean="0">
              <a:latin typeface="Constant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800" i="0" u="none" strike="noStrike" normalizeH="0" baseline="0" dirty="0" smtClean="0">
                <a:latin typeface="Constantia" pitchFamily="18" charset="0"/>
                <a:ea typeface="Times New Roman" pitchFamily="18" charset="0"/>
              </a:rPr>
              <a:t> «Нагороди в моїй </a:t>
            </a:r>
            <a:r>
              <a:rPr kumimoji="0" lang="uk-UA" sz="2800" i="0" u="none" strike="noStrike" normalizeH="0" baseline="0" dirty="0" err="1" smtClean="0">
                <a:latin typeface="Constantia" pitchFamily="18" charset="0"/>
                <a:ea typeface="Times New Roman" pitchFamily="18" charset="0"/>
              </a:rPr>
              <a:t>сім’</a:t>
            </a:r>
            <a:r>
              <a:rPr kumimoji="0" lang="en-US" sz="2800" i="0" u="none" strike="noStrike" normalizeH="0" baseline="0" dirty="0" smtClean="0">
                <a:latin typeface="Constantia" pitchFamily="18" charset="0"/>
                <a:ea typeface="Times New Roman" pitchFamily="18" charset="0"/>
              </a:rPr>
              <a:t>ї</a:t>
            </a:r>
            <a:r>
              <a:rPr kumimoji="0" lang="uk-UA" sz="2800" i="0" u="none" strike="noStrike" normalizeH="0" baseline="0" dirty="0" smtClean="0">
                <a:latin typeface="Constantia" pitchFamily="18" charset="0"/>
                <a:ea typeface="Times New Roman" pitchFamily="18" charset="0"/>
              </a:rPr>
              <a:t>»</a:t>
            </a:r>
            <a:endParaRPr kumimoji="0" lang="ru-RU" sz="2800" i="0" u="none" strike="noStrike" normalizeH="0" baseline="0" dirty="0" smtClean="0">
              <a:latin typeface="Constant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800" i="0" u="none" strike="noStrike" normalizeH="0" baseline="0" dirty="0" smtClean="0">
                <a:latin typeface="Constantia" pitchFamily="18" charset="0"/>
                <a:ea typeface="Times New Roman" pitchFamily="18" charset="0"/>
              </a:rPr>
              <a:t> «Доля моєї родини в</a:t>
            </a:r>
            <a:r>
              <a:rPr kumimoji="0" lang="uk-UA" sz="2800" i="0" u="none" strike="noStrike" normalizeH="0" dirty="0" smtClean="0">
                <a:latin typeface="Constantia" pitchFamily="18" charset="0"/>
                <a:ea typeface="Times New Roman" pitchFamily="18" charset="0"/>
              </a:rPr>
              <a:t> Другій світовій</a:t>
            </a:r>
            <a:r>
              <a:rPr kumimoji="0" lang="uk-UA" sz="2800" i="0" u="none" strike="noStrike" normalizeH="0" baseline="0" dirty="0" smtClean="0">
                <a:latin typeface="Constantia" pitchFamily="18" charset="0"/>
                <a:ea typeface="Times New Roman" pitchFamily="18" charset="0"/>
              </a:rPr>
              <a:t> війні»</a:t>
            </a:r>
            <a:endParaRPr kumimoji="0" lang="ru-RU" sz="2800" i="0" u="none" strike="noStrike" normalizeH="0" baseline="0" dirty="0" smtClean="0">
              <a:latin typeface="Constant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800" i="0" u="none" strike="noStrike" normalizeH="0" baseline="0" dirty="0" smtClean="0">
                <a:latin typeface="Constantia" pitchFamily="18" charset="0"/>
                <a:ea typeface="Times New Roman" pitchFamily="18" charset="0"/>
              </a:rPr>
              <a:t> «Історія мого села»</a:t>
            </a:r>
            <a:endParaRPr kumimoji="0" lang="ru-RU" sz="2800" i="0" u="none" strike="noStrike" normalizeH="0" baseline="0" dirty="0" smtClean="0">
              <a:latin typeface="Constant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800" i="0" u="none" strike="noStrike" normalizeH="0" baseline="0" dirty="0" smtClean="0">
                <a:latin typeface="Constantia" pitchFamily="18" charset="0"/>
                <a:ea typeface="Times New Roman" pitchFamily="18" charset="0"/>
              </a:rPr>
              <a:t> «Історія </a:t>
            </a:r>
            <a:r>
              <a:rPr kumimoji="0" lang="uk-UA" sz="2800" i="0" u="none" strike="noStrike" normalizeH="0" baseline="0" dirty="0" err="1" smtClean="0">
                <a:latin typeface="Constantia" pitchFamily="18" charset="0"/>
                <a:ea typeface="Times New Roman" pitchFamily="18" charset="0"/>
              </a:rPr>
              <a:t>Туменської</a:t>
            </a:r>
            <a:r>
              <a:rPr kumimoji="0" lang="uk-UA" sz="2800" i="0" u="none" strike="noStrike" normalizeH="0" baseline="0" dirty="0" smtClean="0">
                <a:latin typeface="Constantia" pitchFamily="18" charset="0"/>
                <a:ea typeface="Times New Roman" pitchFamily="18" charset="0"/>
              </a:rPr>
              <a:t> школи»</a:t>
            </a:r>
            <a:endParaRPr kumimoji="0" lang="ru-RU" sz="2800" i="0" u="none" strike="noStrike" normalizeH="0" baseline="0" dirty="0" smtClean="0">
              <a:latin typeface="Constant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800" i="0" u="none" strike="noStrike" normalizeH="0" baseline="0" dirty="0" smtClean="0">
                <a:latin typeface="Constantia" pitchFamily="18" charset="0"/>
                <a:ea typeface="Times New Roman" pitchFamily="18" charset="0"/>
              </a:rPr>
              <a:t>«Реліквії воєнного часу»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uk-UA" sz="2800" dirty="0" err="1" smtClean="0">
                <a:latin typeface="Constantia" pitchFamily="18" charset="0"/>
              </a:rPr>
              <a:t>“Славні</a:t>
            </a:r>
            <a:r>
              <a:rPr lang="uk-UA" sz="2800" dirty="0" smtClean="0">
                <a:latin typeface="Constantia" pitchFamily="18" charset="0"/>
              </a:rPr>
              <a:t> імена </a:t>
            </a:r>
            <a:r>
              <a:rPr lang="uk-UA" sz="2800" dirty="0" err="1" smtClean="0">
                <a:latin typeface="Constantia" pitchFamily="18" charset="0"/>
              </a:rPr>
              <a:t>земляків”</a:t>
            </a:r>
            <a:endParaRPr lang="uk-UA" sz="2800" dirty="0" smtClean="0">
              <a:latin typeface="Constant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uk-UA" sz="2800" dirty="0" err="1" smtClean="0">
                <a:latin typeface="Constantia" pitchFamily="18" charset="0"/>
              </a:rPr>
              <a:t>“Свідки</a:t>
            </a:r>
            <a:r>
              <a:rPr lang="uk-UA" sz="2800" dirty="0" smtClean="0">
                <a:latin typeface="Constantia" pitchFamily="18" charset="0"/>
              </a:rPr>
              <a:t> </a:t>
            </a:r>
            <a:r>
              <a:rPr lang="uk-UA" sz="2800" dirty="0" err="1" smtClean="0">
                <a:latin typeface="Constantia" pitchFamily="18" charset="0"/>
              </a:rPr>
              <a:t>давнини”</a:t>
            </a:r>
            <a:endParaRPr kumimoji="0" lang="uk-UA" sz="2800" i="0" u="none" strike="noStrike" normalizeH="0" baseline="0" dirty="0" smtClean="0">
              <a:latin typeface="Constant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Заходи, які проводяться у музеї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Изображение 6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214422"/>
            <a:ext cx="2312456" cy="1734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IMG_235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000100" y="3000372"/>
            <a:ext cx="2709882" cy="2032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3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4929198"/>
            <a:ext cx="2571736" cy="1928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2300487_e7f58825d2f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6281737"/>
            <a:ext cx="3166280" cy="576263"/>
          </a:xfrm>
          <a:prstGeom prst="rect">
            <a:avLst/>
          </a:prstGeom>
        </p:spPr>
      </p:pic>
      <p:pic>
        <p:nvPicPr>
          <p:cNvPr id="9" name="Рисунок 8" descr="IMG_19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1142984"/>
            <a:ext cx="2571736" cy="1928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_2359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86446" y="5143512"/>
            <a:ext cx="2470146" cy="18703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Новое изображение 8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94" y="3214686"/>
            <a:ext cx="2514600" cy="2024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Содержимое 3"/>
          <p:cNvSpPr txBox="1">
            <a:spLocks/>
          </p:cNvSpPr>
          <p:nvPr/>
        </p:nvSpPr>
        <p:spPr>
          <a:xfrm>
            <a:off x="3214678" y="1785926"/>
            <a:ext cx="2428892" cy="374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3306" y="1571612"/>
            <a:ext cx="1857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Музейні екскурсії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Пошукові експедиції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Зустрічі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місцевими</a:t>
            </a:r>
            <a:r>
              <a:rPr lang="ru-RU" dirty="0" smtClean="0"/>
              <a:t> старожилами, ветеранами </a:t>
            </a:r>
            <a:r>
              <a:rPr lang="ru-RU" dirty="0" err="1" smtClean="0"/>
              <a:t>війни</a:t>
            </a:r>
            <a:r>
              <a:rPr lang="ru-RU" dirty="0" smtClean="0"/>
              <a:t> та </a:t>
            </a:r>
            <a:r>
              <a:rPr lang="ru-RU" dirty="0" err="1" smtClean="0"/>
              <a:t>учасниками</a:t>
            </a:r>
            <a:r>
              <a:rPr lang="ru-RU" dirty="0" smtClean="0"/>
              <a:t> </a:t>
            </a:r>
            <a:r>
              <a:rPr lang="ru-RU" dirty="0" err="1" smtClean="0"/>
              <a:t>бойових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держав</a:t>
            </a:r>
            <a:endParaRPr lang="uk-UA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OLD_PRCH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214313"/>
            <a:ext cx="392906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OLD_PRCH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0625" y="214313"/>
            <a:ext cx="4143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1071546"/>
            <a:ext cx="2857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Times New Roman" pitchFamily="18" charset="0"/>
              </a:rPr>
              <a:t>Пам'ять – одна з найцікавіших властивостей людини . Так ,  як не можна забувати власного батька і матір, бо вони дали тобі життя, дім, в якому ти народився і виріс, так не можна забувати свій народ та його історію 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142984"/>
            <a:ext cx="2857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Times New Roman" pitchFamily="18" charset="0"/>
              </a:rPr>
              <a:t>Гордістю кожного народу, держави є люди. Є нам про кого згадати. Є ким пишатися. А про скількох ще не згадано…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Times New Roman" pitchFamily="18" charset="0"/>
              </a:rPr>
              <a:t>Це ті, хто самовідданою працею, вчинками, повсякденним життям примножують славу і збагачують історію держави.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Times New Roman" pitchFamily="18" charset="0"/>
              </a:rPr>
              <a:t>Ти - частинка народу. Без тебе, без мене, без всіх нас немає ні народу, ні історії.</a:t>
            </a:r>
            <a:endParaRPr lang="uk-UA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Історичний музей </a:t>
            </a: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</a:br>
            <a:r>
              <a:rPr lang="uk-UA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Туменського</a:t>
            </a:r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НВК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Фонди музею налічують понад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400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  експонатів </a:t>
            </a:r>
          </a:p>
          <a:p>
            <a:pPr>
              <a:buNone/>
            </a:pPr>
            <a:endParaRPr lang="uk-UA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Щороку музей відвідують більше 100 відвідувачів </a:t>
            </a:r>
          </a:p>
          <a:p>
            <a:pPr>
              <a:buNone/>
            </a:pP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Музей розташований в приміщенні </a:t>
            </a:r>
            <a:r>
              <a:rPr lang="uk-UA" b="1" i="1" dirty="0" err="1" smtClean="0">
                <a:solidFill>
                  <a:schemeClr val="accent6">
                    <a:lumMod val="50000"/>
                  </a:schemeClr>
                </a:solidFill>
              </a:rPr>
              <a:t>Туменського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 НВК</a:t>
            </a:r>
          </a:p>
          <a:p>
            <a:endParaRPr lang="uk-UA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uk-UA" dirty="0" smtClean="0">
              <a:latin typeface="Constantia" pitchFamily="18" charset="0"/>
            </a:endParaRPr>
          </a:p>
          <a:p>
            <a:pPr>
              <a:buNone/>
            </a:pPr>
            <a:endParaRPr lang="uk-UA" dirty="0" smtClean="0">
              <a:latin typeface="Constant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Заснований 01.05.2000 р.</a:t>
            </a:r>
          </a:p>
          <a:p>
            <a:pPr>
              <a:buNone/>
            </a:pPr>
            <a:endParaRPr lang="uk-UA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Зареєстрований в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управлінні  освіти і науки Рівненської облдержадміністрації /наказ № 523 від 04.12.2007 року</a:t>
            </a:r>
          </a:p>
          <a:p>
            <a:endParaRPr lang="ru-RU" sz="2000" dirty="0">
              <a:latin typeface="Constant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0"/>
            <a:ext cx="6512511" cy="114300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4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Times New Roman"/>
                <a:cs typeface="Times New Roman"/>
              </a:rPr>
              <a:t>Так все починалось...</a:t>
            </a:r>
            <a:br>
              <a:rPr lang="ru-RU" sz="4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7" name="Рисунок 2" descr="OLD_PRCH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857232"/>
            <a:ext cx="322118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" descr="OLD_PRCH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56909" y="928670"/>
            <a:ext cx="322118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1142984"/>
            <a:ext cx="2571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B050"/>
                </a:solidFill>
              </a:rPr>
              <a:t>Пошукова робота в школі ведеться давно. Ще в 1994 році на основі зібраних старовинних речей в школі була створена кімната народного побуту.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1500174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1571612"/>
            <a:ext cx="24288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B050"/>
                </a:solidFill>
              </a:rPr>
              <a:t>Згодом, в 2000 році, силами учнів та вчителів було відкрито </a:t>
            </a:r>
            <a:r>
              <a:rPr lang="uk-UA" sz="2800" b="1" i="1" dirty="0" err="1" smtClean="0">
                <a:solidFill>
                  <a:srgbClr val="00B050"/>
                </a:solidFill>
              </a:rPr>
              <a:t>історико</a:t>
            </a:r>
            <a:r>
              <a:rPr lang="uk-UA" sz="2800" b="1" i="1" dirty="0" smtClean="0">
                <a:solidFill>
                  <a:srgbClr val="00B050"/>
                </a:solidFill>
              </a:rPr>
              <a:t> – краєзнавчий музей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85852" y="142852"/>
            <a:ext cx="6429420" cy="60722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7266" name="PubBanner"/>
          <p:cNvSpPr>
            <a:spLocks noEditPoints="1" noChangeArrowheads="1"/>
          </p:cNvSpPr>
          <p:nvPr/>
        </p:nvSpPr>
        <p:spPr bwMode="auto">
          <a:xfrm>
            <a:off x="1857375" y="285750"/>
            <a:ext cx="5286375" cy="1346200"/>
          </a:xfrm>
          <a:custGeom>
            <a:avLst/>
            <a:gdLst>
              <a:gd name="T0" fmla="*/ 10800 w 21600"/>
              <a:gd name="T1" fmla="*/ 0 h 21600"/>
              <a:gd name="T2" fmla="*/ 684 w 21600"/>
              <a:gd name="T3" fmla="*/ 13728 h 21600"/>
              <a:gd name="T4" fmla="*/ 10800 w 21600"/>
              <a:gd name="T5" fmla="*/ 12549 h 21600"/>
              <a:gd name="T6" fmla="*/ 20928 w 21600"/>
              <a:gd name="T7" fmla="*/ 137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826 w 21600"/>
              <a:gd name="T13" fmla="*/ 4525 h 21600"/>
              <a:gd name="T14" fmla="*/ 18785 w 21600"/>
              <a:gd name="T15" fmla="*/ 125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785" y="4525"/>
                </a:moveTo>
                <a:cubicBezTo>
                  <a:pt x="18684" y="3891"/>
                  <a:pt x="18494" y="3359"/>
                  <a:pt x="18152" y="2776"/>
                </a:cubicBezTo>
                <a:cubicBezTo>
                  <a:pt x="17708" y="2243"/>
                  <a:pt x="17125" y="1749"/>
                  <a:pt x="16453" y="1318"/>
                </a:cubicBezTo>
                <a:cubicBezTo>
                  <a:pt x="15667" y="925"/>
                  <a:pt x="14792" y="583"/>
                  <a:pt x="13816" y="342"/>
                </a:cubicBezTo>
                <a:cubicBezTo>
                  <a:pt x="12840" y="152"/>
                  <a:pt x="11826" y="0"/>
                  <a:pt x="10800" y="0"/>
                </a:cubicBezTo>
                <a:cubicBezTo>
                  <a:pt x="9735" y="0"/>
                  <a:pt x="8708" y="152"/>
                  <a:pt x="7732" y="342"/>
                </a:cubicBezTo>
                <a:cubicBezTo>
                  <a:pt x="6807" y="583"/>
                  <a:pt x="5932" y="925"/>
                  <a:pt x="5159" y="1318"/>
                </a:cubicBezTo>
                <a:cubicBezTo>
                  <a:pt x="4474" y="1749"/>
                  <a:pt x="3891" y="2243"/>
                  <a:pt x="3409" y="2776"/>
                </a:cubicBezTo>
                <a:cubicBezTo>
                  <a:pt x="3118" y="3359"/>
                  <a:pt x="2864" y="3891"/>
                  <a:pt x="2826" y="4525"/>
                </a:cubicBezTo>
                <a:lnTo>
                  <a:pt x="2826" y="6084"/>
                </a:lnTo>
                <a:lnTo>
                  <a:pt x="0" y="9152"/>
                </a:lnTo>
                <a:lnTo>
                  <a:pt x="684" y="13728"/>
                </a:lnTo>
                <a:lnTo>
                  <a:pt x="0" y="21600"/>
                </a:lnTo>
                <a:lnTo>
                  <a:pt x="2826" y="18684"/>
                </a:lnTo>
                <a:lnTo>
                  <a:pt x="2826" y="17074"/>
                </a:lnTo>
                <a:cubicBezTo>
                  <a:pt x="2864" y="16491"/>
                  <a:pt x="3118" y="15908"/>
                  <a:pt x="3409" y="15325"/>
                </a:cubicBezTo>
                <a:cubicBezTo>
                  <a:pt x="3891" y="14792"/>
                  <a:pt x="4474" y="14311"/>
                  <a:pt x="5159" y="13867"/>
                </a:cubicBezTo>
                <a:cubicBezTo>
                  <a:pt x="5932" y="13474"/>
                  <a:pt x="6807" y="13145"/>
                  <a:pt x="7732" y="12891"/>
                </a:cubicBezTo>
                <a:cubicBezTo>
                  <a:pt x="8708" y="12701"/>
                  <a:pt x="9735" y="12600"/>
                  <a:pt x="10800" y="12549"/>
                </a:cubicBezTo>
                <a:cubicBezTo>
                  <a:pt x="11826" y="12600"/>
                  <a:pt x="12840" y="12701"/>
                  <a:pt x="13816" y="12891"/>
                </a:cubicBezTo>
                <a:cubicBezTo>
                  <a:pt x="14792" y="13145"/>
                  <a:pt x="15667" y="13474"/>
                  <a:pt x="16453" y="13867"/>
                </a:cubicBezTo>
                <a:cubicBezTo>
                  <a:pt x="17125" y="14311"/>
                  <a:pt x="17708" y="14792"/>
                  <a:pt x="18152" y="15325"/>
                </a:cubicBezTo>
                <a:cubicBezTo>
                  <a:pt x="18494" y="15908"/>
                  <a:pt x="18684" y="16491"/>
                  <a:pt x="18785" y="17074"/>
                </a:cubicBezTo>
                <a:lnTo>
                  <a:pt x="18785" y="18684"/>
                </a:lnTo>
                <a:lnTo>
                  <a:pt x="21600" y="21600"/>
                </a:lnTo>
                <a:lnTo>
                  <a:pt x="20928" y="13728"/>
                </a:lnTo>
                <a:lnTo>
                  <a:pt x="21600" y="9152"/>
                </a:lnTo>
                <a:lnTo>
                  <a:pt x="18785" y="6084"/>
                </a:lnTo>
                <a:lnTo>
                  <a:pt x="18785" y="4525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1857375" y="1571625"/>
            <a:ext cx="5357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чого нам це потрібно?  Може не треба тривожити історію минулого. Та ні</a:t>
            </a:r>
            <a:r>
              <a:rPr lang="uk-UA" sz="2000">
                <a:solidFill>
                  <a:srgbClr val="000000"/>
                </a:solidFill>
                <a:latin typeface="Lucida Sans Unicode" pitchFamily="34" charset="0"/>
                <a:cs typeface="Times New Roman" pitchFamily="18" charset="0"/>
              </a:rPr>
              <a:t>…</a:t>
            </a:r>
            <a:endParaRPr lang="uk-UA">
              <a:latin typeface="Lucida Sans Unicode" pitchFamily="34" charset="0"/>
            </a:endParaRPr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2571750" y="582582"/>
            <a:ext cx="3929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000" b="1" i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Рада</a:t>
            </a:r>
            <a:r>
              <a:rPr lang="uk-UA" sz="2000" b="1" i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музею</a:t>
            </a:r>
            <a:endParaRPr lang="uk-UA" dirty="0">
              <a:latin typeface="Lucida Sans Unicode" pitchFamily="34" charset="0"/>
            </a:endParaRPr>
          </a:p>
        </p:txBody>
      </p:sp>
      <p:sp>
        <p:nvSpPr>
          <p:cNvPr id="267269" name="AutoShape 5" descr="Папирус"/>
          <p:cNvSpPr>
            <a:spLocks noChangeArrowheads="1"/>
          </p:cNvSpPr>
          <p:nvPr/>
        </p:nvSpPr>
        <p:spPr bwMode="auto">
          <a:xfrm>
            <a:off x="1500188" y="2714625"/>
            <a:ext cx="6000750" cy="3008313"/>
          </a:xfrm>
          <a:prstGeom prst="verticalScrol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270" name="Rectangle 6"/>
          <p:cNvSpPr>
            <a:spLocks noChangeArrowheads="1"/>
          </p:cNvSpPr>
          <p:nvPr/>
        </p:nvSpPr>
        <p:spPr bwMode="auto">
          <a:xfrm>
            <a:off x="1714500" y="3801595"/>
            <a:ext cx="5572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800" dirty="0"/>
          </a:p>
          <a:p>
            <a:pPr algn="ctr" eaLnBrk="0" hangingPunct="0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latin typeface="Lucida Sans Unicode" pitchFamily="34" charset="0"/>
            </a:endParaRPr>
          </a:p>
        </p:txBody>
      </p:sp>
      <p:pic>
        <p:nvPicPr>
          <p:cNvPr id="15370" name="Рисунок 153" descr="j01579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45844" y="2940844"/>
            <a:ext cx="60499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9232243.JPG"/>
          <p:cNvPicPr>
            <a:picLocks noChangeAspect="1"/>
          </p:cNvPicPr>
          <p:nvPr/>
        </p:nvPicPr>
        <p:blipFill>
          <a:blip r:embed="rId4" cstate="print"/>
          <a:srcRect b="11429"/>
          <a:stretch>
            <a:fillRect/>
          </a:stretch>
        </p:blipFill>
        <p:spPr>
          <a:xfrm>
            <a:off x="2428860" y="3071810"/>
            <a:ext cx="4238654" cy="281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 animBg="1"/>
      <p:bldP spid="267267" grpId="0"/>
      <p:bldP spid="267268" grpId="0"/>
      <p:bldP spid="267269" grpId="0" animBg="1"/>
      <p:bldP spid="2672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шкільному музеї є сім експозиційних розділів 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 rot="829148">
            <a:off x="183484" y="3724957"/>
            <a:ext cx="258264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Н</a:t>
            </a:r>
            <a:r>
              <a:rPr lang="uk-UA" sz="2000" b="1" dirty="0" err="1" smtClean="0"/>
              <a:t>агороди</a:t>
            </a:r>
            <a:endParaRPr lang="uk-UA" sz="2000" b="1" dirty="0" smtClean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 rot="20552470">
            <a:off x="5574719" y="1964308"/>
            <a:ext cx="3241891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000" b="1" dirty="0" smtClean="0"/>
              <a:t>Знаряддя праці, предмети побуту</a:t>
            </a:r>
          </a:p>
        </p:txBody>
      </p:sp>
      <p:sp>
        <p:nvSpPr>
          <p:cNvPr id="12" name="Прямоугольник 11"/>
          <p:cNvSpPr/>
          <p:nvPr/>
        </p:nvSpPr>
        <p:spPr>
          <a:xfrm rot="816481">
            <a:off x="117829" y="2013766"/>
            <a:ext cx="3213312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/>
              <a:t>З історії сіл </a:t>
            </a:r>
            <a:endParaRPr lang="uk-UA" b="1" dirty="0" smtClean="0"/>
          </a:p>
          <a:p>
            <a:pPr algn="ctr"/>
            <a:r>
              <a:rPr lang="uk-UA" b="1" dirty="0" err="1" smtClean="0"/>
              <a:t>Тумень</a:t>
            </a:r>
            <a:r>
              <a:rPr lang="uk-UA" b="1" dirty="0" smtClean="0"/>
              <a:t> </a:t>
            </a:r>
            <a:r>
              <a:rPr lang="uk-UA" b="1" dirty="0"/>
              <a:t>, </a:t>
            </a:r>
            <a:r>
              <a:rPr lang="uk-UA" b="1" dirty="0" err="1"/>
              <a:t>Бродець</a:t>
            </a:r>
            <a:r>
              <a:rPr lang="uk-UA" b="1" dirty="0"/>
              <a:t> , Городище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698149">
            <a:off x="28029" y="4799516"/>
            <a:ext cx="2407332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Історія школи</a:t>
            </a:r>
            <a:r>
              <a:rPr lang="uk-UA" sz="2000" dirty="0" smtClean="0"/>
              <a:t>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 rot="20575401">
            <a:off x="5590568" y="4788078"/>
            <a:ext cx="357807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Наш край в роки війни</a:t>
            </a:r>
            <a:r>
              <a:rPr lang="uk-UA" sz="2000" dirty="0" smtClean="0"/>
              <a:t> 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6000769"/>
            <a:ext cx="4000496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Найдавніші книги, документи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20522179">
            <a:off x="5777773" y="3793041"/>
            <a:ext cx="288723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Грошові знаки</a:t>
            </a:r>
          </a:p>
        </p:txBody>
      </p:sp>
      <p:pic>
        <p:nvPicPr>
          <p:cNvPr id="17" name="Picture 3" descr="IMG_15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488" y="3286124"/>
            <a:ext cx="2856335" cy="2143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 animBg="1"/>
      <p:bldP spid="13" grpId="0" build="p" animBg="1"/>
      <p:bldP spid="12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Унікальні експонати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Изображение 8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571612"/>
            <a:ext cx="3786718" cy="2840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Изображение 840.jpg"/>
          <p:cNvPicPr>
            <a:picLocks noChangeAspect="1"/>
          </p:cNvPicPr>
          <p:nvPr/>
        </p:nvPicPr>
        <p:blipFill>
          <a:blip r:embed="rId4" cstate="print"/>
          <a:srcRect l="2703" b="8107"/>
          <a:stretch>
            <a:fillRect/>
          </a:stretch>
        </p:blipFill>
        <p:spPr>
          <a:xfrm>
            <a:off x="5500694" y="4429108"/>
            <a:ext cx="342899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8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1571612"/>
            <a:ext cx="2214560" cy="29527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Изображение 8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1500174"/>
            <a:ext cx="2214560" cy="2952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8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50057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зображение 842.jpg"/>
          <p:cNvPicPr>
            <a:picLocks noChangeAspect="1"/>
          </p:cNvPicPr>
          <p:nvPr/>
        </p:nvPicPr>
        <p:blipFill>
          <a:blip r:embed="rId8" cstate="print"/>
          <a:srcRect l="53572" t="2857"/>
          <a:stretch>
            <a:fillRect/>
          </a:stretch>
        </p:blipFill>
        <p:spPr>
          <a:xfrm>
            <a:off x="3714744" y="4429132"/>
            <a:ext cx="1547791" cy="24288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Знаряддя праці, предмети побуту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3" descr="IMG_159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571612"/>
            <a:ext cx="3773486" cy="2830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Це 95 предметів праці – рушники, ткані, вишиті речі, одяг, посуд, знаряддя праці – для ткацтва, прядіння тощо</a:t>
            </a:r>
            <a:endParaRPr lang="ru-RU" dirty="0"/>
          </a:p>
        </p:txBody>
      </p:sp>
      <p:pic>
        <p:nvPicPr>
          <p:cNvPr id="6" name="Рисунок 5" descr="Изображение 8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286232"/>
            <a:ext cx="3429024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Изображение 8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4286232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Грошові знаки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Паперові знаки та монети періоду СРСР, країн СНД, європейських країн, кредитні білети 898 р., 1909 </a:t>
            </a:r>
            <a:r>
              <a:rPr lang="uk-UA" dirty="0" err="1" smtClean="0"/>
              <a:t>р</a:t>
            </a:r>
            <a:r>
              <a:rPr lang="uk-UA" dirty="0" smtClean="0"/>
              <a:t>., 1912 р. тощо . Всього – 142 шт.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IMG_0209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9190" y="3865418"/>
            <a:ext cx="4023360" cy="2992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0211"/>
          <p:cNvPicPr/>
          <p:nvPr/>
        </p:nvPicPr>
        <p:blipFill>
          <a:blip r:embed="rId3" cstate="print"/>
          <a:srcRect l="1853" t="9091"/>
          <a:stretch>
            <a:fillRect/>
          </a:stretch>
        </p:blipFill>
        <p:spPr bwMode="auto">
          <a:xfrm>
            <a:off x="5572132" y="1142984"/>
            <a:ext cx="3357586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02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00545"/>
            <a:ext cx="3714776" cy="2457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_02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643314"/>
            <a:ext cx="3271844" cy="24669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край в роки війни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IMG_020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4059238" cy="3018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Зібрані  реліквії воєнного часу, нагороди учасників бойових дій та орденські  книжки </a:t>
            </a:r>
            <a:endParaRPr lang="ru-RU" dirty="0"/>
          </a:p>
        </p:txBody>
      </p:sp>
      <p:pic>
        <p:nvPicPr>
          <p:cNvPr id="6" name="Рисунок 5" descr="IMG_020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4786322"/>
            <a:ext cx="3071834" cy="20716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Изображение 08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3260" y="4048125"/>
            <a:ext cx="2110740" cy="280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8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4000504"/>
            <a:ext cx="2214546" cy="1660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Изображение 8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5036355"/>
            <a:ext cx="2428860" cy="1821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1|1.2|1.5|1.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3|1.3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</TotalTime>
  <Words>567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Туменський навчально – виховний комплекс  «Загальноосвітня школа  І – ІІІ ступенів – дошкільний  навчальний заклад»  Дубровицького району Рівненської області</vt:lpstr>
      <vt:lpstr>Історичний музей  Туменського НВК</vt:lpstr>
      <vt:lpstr>Так все починалось... </vt:lpstr>
      <vt:lpstr>Слайд 4</vt:lpstr>
      <vt:lpstr>В шкільному музеї є сім експозиційних розділів </vt:lpstr>
      <vt:lpstr>Унікальні експонати</vt:lpstr>
      <vt:lpstr>Знаряддя праці, предмети побуту </vt:lpstr>
      <vt:lpstr>Грошові знаки </vt:lpstr>
      <vt:lpstr>Наш край в роки війни </vt:lpstr>
      <vt:lpstr>Історія школи </vt:lpstr>
      <vt:lpstr>Школа у датах і фактах</vt:lpstr>
      <vt:lpstr>Нагороди </vt:lpstr>
      <vt:lpstr>Слайд 13</vt:lpstr>
      <vt:lpstr>Заходи, які проводяться у музеї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LenaD</dc:creator>
  <cp:lastModifiedBy>LenaD</cp:lastModifiedBy>
  <cp:revision>10</cp:revision>
  <dcterms:created xsi:type="dcterms:W3CDTF">2017-12-26T07:21:09Z</dcterms:created>
  <dcterms:modified xsi:type="dcterms:W3CDTF">2018-02-08T19:20:57Z</dcterms:modified>
</cp:coreProperties>
</file>