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8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05F15-2BA0-48E9-A24A-259DE86D0A45}" type="datetimeFigureOut">
              <a:rPr lang="uk-UA" smtClean="0"/>
              <a:pPr/>
              <a:t>11.02.2018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59BE6-F66B-469B-B50A-CF9C405BEA7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05F15-2BA0-48E9-A24A-259DE86D0A45}" type="datetimeFigureOut">
              <a:rPr lang="uk-UA" smtClean="0"/>
              <a:pPr/>
              <a:t>11.02.2018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59BE6-F66B-469B-B50A-CF9C405BEA7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05F15-2BA0-48E9-A24A-259DE86D0A45}" type="datetimeFigureOut">
              <a:rPr lang="uk-UA" smtClean="0"/>
              <a:pPr/>
              <a:t>11.02.2018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59BE6-F66B-469B-B50A-CF9C405BEA7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05F15-2BA0-48E9-A24A-259DE86D0A45}" type="datetimeFigureOut">
              <a:rPr lang="uk-UA" smtClean="0"/>
              <a:pPr/>
              <a:t>11.02.2018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59BE6-F66B-469B-B50A-CF9C405BEA7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05F15-2BA0-48E9-A24A-259DE86D0A45}" type="datetimeFigureOut">
              <a:rPr lang="uk-UA" smtClean="0"/>
              <a:pPr/>
              <a:t>11.02.2018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59BE6-F66B-469B-B50A-CF9C405BEA7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05F15-2BA0-48E9-A24A-259DE86D0A45}" type="datetimeFigureOut">
              <a:rPr lang="uk-UA" smtClean="0"/>
              <a:pPr/>
              <a:t>11.02.2018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59BE6-F66B-469B-B50A-CF9C405BEA7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05F15-2BA0-48E9-A24A-259DE86D0A45}" type="datetimeFigureOut">
              <a:rPr lang="uk-UA" smtClean="0"/>
              <a:pPr/>
              <a:t>11.02.2018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59BE6-F66B-469B-B50A-CF9C405BEA7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05F15-2BA0-48E9-A24A-259DE86D0A45}" type="datetimeFigureOut">
              <a:rPr lang="uk-UA" smtClean="0"/>
              <a:pPr/>
              <a:t>11.02.2018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59BE6-F66B-469B-B50A-CF9C405BEA7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05F15-2BA0-48E9-A24A-259DE86D0A45}" type="datetimeFigureOut">
              <a:rPr lang="uk-UA" smtClean="0"/>
              <a:pPr/>
              <a:t>11.02.2018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59BE6-F66B-469B-B50A-CF9C405BEA7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05F15-2BA0-48E9-A24A-259DE86D0A45}" type="datetimeFigureOut">
              <a:rPr lang="uk-UA" smtClean="0"/>
              <a:pPr/>
              <a:t>11.02.2018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59BE6-F66B-469B-B50A-CF9C405BEA7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05F15-2BA0-48E9-A24A-259DE86D0A45}" type="datetimeFigureOut">
              <a:rPr lang="uk-UA" smtClean="0"/>
              <a:pPr/>
              <a:t>11.02.2018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59BE6-F66B-469B-B50A-CF9C405BEA7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905F15-2BA0-48E9-A24A-259DE86D0A45}" type="datetimeFigureOut">
              <a:rPr lang="uk-UA" smtClean="0"/>
              <a:pPr/>
              <a:t>11.02.2018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459BE6-F66B-469B-B50A-CF9C405BEA7B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http://slovesnik.ucoz.ua/llll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http://slovesnik.ucoz.ua/llll.jpg" TargetMode="External"/><Relationship Id="rId7" Type="http://schemas.openxmlformats.org/officeDocument/2006/relationships/image" Target="../media/image1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emf"/><Relationship Id="rId4" Type="http://schemas.openxmlformats.org/officeDocument/2006/relationships/image" Target="../media/image9.jpeg"/><Relationship Id="rId9" Type="http://schemas.openxmlformats.org/officeDocument/2006/relationships/image" Target="../media/image14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http://slovesnik.ucoz.ua/llll.jpg" TargetMode="External"/><Relationship Id="rId7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http://slovesnik.ucoz.ua/llll.jpg" TargetMode="External"/><Relationship Id="rId7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http://slovesnik.ucoz.ua/llll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http://slovesnik.ucoz.ua/llll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https://encrypted-tbn0.gstatic.com/images?q=tbn:ANd9GcQjrO3o4zH7fZXqaSV8c8bGbRsBMUufoIRm0RHKwCQsQSIfGopRBg" TargetMode="Externa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http://slovesnik.ucoz.ua/llll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http://slovesnik.ucoz.ua/llll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http://slovesnik.ucoz.ua/llll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http://slovesnik.ucoz.ua/llll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http://slovesnik.ucoz.ua/llll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http://slovesnik.ucoz.ua/llll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http://slovesnik.ucoz.ua/llll.jpg" TargetMode="External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7" name="Picture 3" descr="Результат пошуку зображень за запитом &quot;Шаблони для презентації&quot;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1357290" y="1285860"/>
            <a:ext cx="6500858" cy="43577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uk-UA" sz="3600" b="1" dirty="0" smtClean="0">
              <a:solidFill>
                <a:srgbClr val="FF0000"/>
              </a:solidFill>
            </a:endParaRPr>
          </a:p>
          <a:p>
            <a:pPr algn="ctr"/>
            <a:endParaRPr lang="uk-UA" sz="3600" b="1" dirty="0">
              <a:solidFill>
                <a:srgbClr val="FF0000"/>
              </a:solidFill>
            </a:endParaRPr>
          </a:p>
          <a:p>
            <a:pPr algn="ctr"/>
            <a:r>
              <a:rPr lang="uk-UA" sz="3600" b="1" dirty="0" smtClean="0">
                <a:solidFill>
                  <a:srgbClr val="FF0000"/>
                </a:solidFill>
              </a:rPr>
              <a:t>ПРЕЗЕНТАЦІЯ ВОЛОНТЕРСЬКОГО ОСЕРЕДКУ “МИЛОСЕРДЯ” </a:t>
            </a:r>
            <a:endParaRPr lang="uk-UA" sz="3600" b="1" dirty="0" smtClean="0">
              <a:solidFill>
                <a:srgbClr val="FF0000"/>
              </a:solidFill>
            </a:endParaRPr>
          </a:p>
          <a:p>
            <a:pPr algn="ctr"/>
            <a:r>
              <a:rPr lang="uk-UA" sz="3600" b="1" dirty="0" smtClean="0">
                <a:solidFill>
                  <a:srgbClr val="FF0000"/>
                </a:solidFill>
              </a:rPr>
              <a:t>ТУМЕНСЬКОГО </a:t>
            </a:r>
            <a:r>
              <a:rPr lang="uk-UA" sz="3600" b="1" dirty="0" smtClean="0">
                <a:solidFill>
                  <a:srgbClr val="FF0000"/>
                </a:solidFill>
              </a:rPr>
              <a:t>НВК</a:t>
            </a:r>
            <a:endParaRPr lang="uk-UA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Результат пошуку зображень за запитом &quot;Шаблони для презентації&quot;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2" descr="Фото-0001"/>
          <p:cNvPicPr>
            <a:picLocks noChangeAspect="1" noChangeArrowheads="1"/>
          </p:cNvPicPr>
          <p:nvPr/>
        </p:nvPicPr>
        <p:blipFill>
          <a:blip r:embed="rId4" cstate="print"/>
          <a:srcRect t="15605" b="7727"/>
          <a:stretch>
            <a:fillRect/>
          </a:stretch>
        </p:blipFill>
        <p:spPr bwMode="auto">
          <a:xfrm>
            <a:off x="3214678" y="1000108"/>
            <a:ext cx="2479675" cy="24574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5" cstate="print">
            <a:lum bright="6000"/>
          </a:blip>
          <a:srcRect l="6717" t="15759" r="7214"/>
          <a:stretch>
            <a:fillRect/>
          </a:stretch>
        </p:blipFill>
        <p:spPr bwMode="auto">
          <a:xfrm>
            <a:off x="785786" y="1071546"/>
            <a:ext cx="2390165" cy="19669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3556" name="Рисунок 1" descr="C:\Users\Nata\Desktop\Захід\IMG_20171011_14501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08" y="1071546"/>
            <a:ext cx="2605086" cy="19450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71802" y="3500438"/>
            <a:ext cx="2809875" cy="21145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2910" y="3357562"/>
            <a:ext cx="2197625" cy="160367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43636" y="3429000"/>
            <a:ext cx="2341579" cy="171451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Результат пошуку зображень за запитом &quot;Шаблони для презентації&quot;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2" descr="IMG_20171027_09400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8" y="1214422"/>
            <a:ext cx="2191977" cy="16430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4579" name="Picture 3" descr="IMG_20171027_10332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868" y="3286124"/>
            <a:ext cx="2143140" cy="16067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4580" name="Рисунок 21" descr="C:\Users\Nata\Desktop\Миколай\PC190621.JPG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42976" y="2000240"/>
            <a:ext cx="2111362" cy="1674823"/>
          </a:xfrm>
          <a:prstGeom prst="rect">
            <a:avLst/>
          </a:prstGeom>
          <a:noFill/>
        </p:spPr>
      </p:pic>
      <p:pic>
        <p:nvPicPr>
          <p:cNvPr id="24581" name="Рисунок 22" descr="C:\Users\Nata\Desktop\Миколай\PC190620.JPG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43636" y="2071678"/>
            <a:ext cx="2071702" cy="1571636"/>
          </a:xfrm>
          <a:prstGeom prst="rect">
            <a:avLst/>
          </a:prstGeom>
          <a:noFill/>
        </p:spPr>
      </p:pic>
      <p:pic>
        <p:nvPicPr>
          <p:cNvPr id="24582" name="Рисунок 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29322" y="4143380"/>
            <a:ext cx="1921936" cy="143827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4583" name="Рисунок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357290" y="4214818"/>
            <a:ext cx="1905013" cy="14287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Результат пошуку зображень за запитом &quot;Шаблони для презентації&quot;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2" descr="Фото-0008_2"/>
          <p:cNvPicPr>
            <a:picLocks noChangeAspect="1" noChangeArrowheads="1"/>
          </p:cNvPicPr>
          <p:nvPr/>
        </p:nvPicPr>
        <p:blipFill>
          <a:blip r:embed="rId4" cstate="print"/>
          <a:srcRect t="14970" b="28198"/>
          <a:stretch>
            <a:fillRect/>
          </a:stretch>
        </p:blipFill>
        <p:spPr bwMode="auto">
          <a:xfrm>
            <a:off x="3571868" y="4143380"/>
            <a:ext cx="2214578" cy="16785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5603" name="Picture 3" descr="Фото-0002_2"/>
          <p:cNvPicPr>
            <a:picLocks noChangeAspect="1" noChangeArrowheads="1"/>
          </p:cNvPicPr>
          <p:nvPr/>
        </p:nvPicPr>
        <p:blipFill>
          <a:blip r:embed="rId5" cstate="print"/>
          <a:srcRect t="10364" b="40866"/>
          <a:stretch>
            <a:fillRect/>
          </a:stretch>
        </p:blipFill>
        <p:spPr bwMode="auto">
          <a:xfrm>
            <a:off x="3428992" y="1214422"/>
            <a:ext cx="2214578" cy="15365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5604" name="Picture 4" descr="DSCF2135"/>
          <p:cNvPicPr>
            <a:picLocks noChangeAspect="1" noChangeArrowheads="1"/>
          </p:cNvPicPr>
          <p:nvPr/>
        </p:nvPicPr>
        <p:blipFill>
          <a:blip r:embed="rId6" cstate="print"/>
          <a:srcRect l="9560" t="9377"/>
          <a:stretch>
            <a:fillRect/>
          </a:stretch>
        </p:blipFill>
        <p:spPr bwMode="auto">
          <a:xfrm>
            <a:off x="785786" y="2571744"/>
            <a:ext cx="2497139" cy="184936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605" name="Picture 5" descr="DSCF7677"/>
          <p:cNvPicPr>
            <a:picLocks noChangeAspect="1" noChangeArrowheads="1"/>
          </p:cNvPicPr>
          <p:nvPr/>
        </p:nvPicPr>
        <p:blipFill>
          <a:blip r:embed="rId7" cstate="print"/>
          <a:srcRect t="11383"/>
          <a:stretch>
            <a:fillRect/>
          </a:stretch>
        </p:blipFill>
        <p:spPr bwMode="auto">
          <a:xfrm>
            <a:off x="5929322" y="2571744"/>
            <a:ext cx="2514600" cy="178593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606" name="Picture 6" descr="Фото5253"/>
          <p:cNvPicPr>
            <a:picLocks noChangeAspect="1" noChangeArrowheads="1"/>
          </p:cNvPicPr>
          <p:nvPr/>
        </p:nvPicPr>
        <p:blipFill>
          <a:blip r:embed="rId8" cstate="print"/>
          <a:srcRect l="15672" r="12662" b="20271"/>
          <a:stretch>
            <a:fillRect/>
          </a:stretch>
        </p:blipFill>
        <p:spPr bwMode="auto">
          <a:xfrm>
            <a:off x="3714744" y="2786058"/>
            <a:ext cx="1652583" cy="13557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7" name="Picture 7" descr="Фото5248"/>
          <p:cNvPicPr>
            <a:picLocks noChangeAspect="1" noChangeArrowheads="1"/>
          </p:cNvPicPr>
          <p:nvPr/>
        </p:nvPicPr>
        <p:blipFill>
          <a:blip r:embed="rId9" cstate="print"/>
          <a:srcRect t="10541"/>
          <a:stretch>
            <a:fillRect/>
          </a:stretch>
        </p:blipFill>
        <p:spPr bwMode="auto">
          <a:xfrm>
            <a:off x="6286512" y="928670"/>
            <a:ext cx="1571636" cy="16165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8" name="Picture 8" descr="Фото5251"/>
          <p:cNvPicPr>
            <a:picLocks noChangeAspect="1" noChangeArrowheads="1"/>
          </p:cNvPicPr>
          <p:nvPr/>
        </p:nvPicPr>
        <p:blipFill>
          <a:blip r:embed="rId10" cstate="print"/>
          <a:srcRect t="23804"/>
          <a:stretch>
            <a:fillRect/>
          </a:stretch>
        </p:blipFill>
        <p:spPr bwMode="auto">
          <a:xfrm>
            <a:off x="1214414" y="928670"/>
            <a:ext cx="1543036" cy="15700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Результат пошуку зображень за запитом &quot;Шаблони для презентації&quot;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285852" y="1285860"/>
            <a:ext cx="6643734" cy="442915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uk-UA" sz="3600" b="1" dirty="0" smtClean="0">
              <a:solidFill>
                <a:srgbClr val="FF0000"/>
              </a:solidFill>
            </a:endParaRPr>
          </a:p>
          <a:p>
            <a:pPr algn="ctr"/>
            <a:endParaRPr lang="uk-UA" sz="3600" b="1" dirty="0" smtClean="0">
              <a:solidFill>
                <a:srgbClr val="FF0000"/>
              </a:solidFill>
            </a:endParaRPr>
          </a:p>
          <a:p>
            <a:pPr algn="ctr"/>
            <a:endParaRPr lang="uk-UA" sz="3600" b="1" dirty="0" smtClean="0">
              <a:solidFill>
                <a:srgbClr val="FF0000"/>
              </a:solidFill>
            </a:endParaRPr>
          </a:p>
          <a:p>
            <a:pPr algn="ctr"/>
            <a:r>
              <a:rPr lang="uk-UA" sz="7200" b="1" dirty="0" smtClean="0">
                <a:solidFill>
                  <a:srgbClr val="FF0000"/>
                </a:solidFill>
              </a:rPr>
              <a:t>ХАЙ ЩАСТИТЬ!</a:t>
            </a:r>
          </a:p>
          <a:p>
            <a:pPr algn="ctr"/>
            <a:endParaRPr lang="uk-UA" sz="3600" b="1" dirty="0" smtClean="0">
              <a:solidFill>
                <a:srgbClr val="FF0000"/>
              </a:solidFill>
            </a:endParaRPr>
          </a:p>
          <a:p>
            <a:pPr algn="ctr"/>
            <a:endParaRPr lang="uk-UA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Результат пошуку зображень за запитом &quot;Шаблони для презентації&quot;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357290" y="1285860"/>
            <a:ext cx="6500858" cy="43577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uk-UA" dirty="0" smtClean="0">
                <a:solidFill>
                  <a:srgbClr val="002060"/>
                </a:solidFill>
                <a:latin typeface="Times New Roman" pitchFamily="18" charset="0"/>
              </a:rPr>
              <a:t>    Волонтерський осередок  </a:t>
            </a:r>
            <a:r>
              <a:rPr lang="uk-UA" dirty="0" err="1" smtClean="0">
                <a:solidFill>
                  <a:srgbClr val="002060"/>
                </a:solidFill>
                <a:latin typeface="Times New Roman" pitchFamily="18" charset="0"/>
              </a:rPr>
              <a:t>“Милосердя”</a:t>
            </a:r>
            <a:r>
              <a:rPr lang="uk-UA" dirty="0" smtClean="0">
                <a:solidFill>
                  <a:srgbClr val="002060"/>
                </a:solidFill>
                <a:latin typeface="Times New Roman" pitchFamily="18" charset="0"/>
              </a:rPr>
              <a:t> створений для поширення цілеспрямованої організованої </a:t>
            </a:r>
            <a:r>
              <a:rPr lang="uk-UA" dirty="0" err="1" smtClean="0">
                <a:solidFill>
                  <a:srgbClr val="002060"/>
                </a:solidFill>
                <a:latin typeface="Times New Roman" pitchFamily="18" charset="0"/>
              </a:rPr>
              <a:t>добротворчої</a:t>
            </a:r>
            <a:r>
              <a:rPr lang="uk-UA" dirty="0" smtClean="0">
                <a:solidFill>
                  <a:srgbClr val="002060"/>
                </a:solidFill>
                <a:latin typeface="Times New Roman" pitchFamily="18" charset="0"/>
              </a:rPr>
              <a:t> діяльності учнів по наданню допомоги одиноким людям, дітям-сиротам та всім нужденним, на виконання Закону України </a:t>
            </a:r>
            <a:r>
              <a:rPr lang="uk-UA" dirty="0" err="1" smtClean="0">
                <a:solidFill>
                  <a:srgbClr val="002060"/>
                </a:solidFill>
                <a:latin typeface="Times New Roman" pitchFamily="18" charset="0"/>
              </a:rPr>
              <a:t>“Про</a:t>
            </a:r>
            <a:r>
              <a:rPr lang="uk-UA" dirty="0" smtClean="0">
                <a:solidFill>
                  <a:srgbClr val="002060"/>
                </a:solidFill>
                <a:latin typeface="Times New Roman" pitchFamily="18" charset="0"/>
              </a:rPr>
              <a:t> сприяння соціальному становленню та розвитку молоді в </a:t>
            </a:r>
            <a:r>
              <a:rPr lang="uk-UA" dirty="0" err="1" smtClean="0">
                <a:solidFill>
                  <a:srgbClr val="002060"/>
                </a:solidFill>
                <a:latin typeface="Times New Roman" pitchFamily="18" charset="0"/>
              </a:rPr>
              <a:t>Україні”</a:t>
            </a:r>
            <a:r>
              <a:rPr lang="uk-UA" dirty="0" smtClean="0">
                <a:solidFill>
                  <a:srgbClr val="002060"/>
                </a:solidFill>
                <a:latin typeface="Times New Roman" pitchFamily="18" charset="0"/>
              </a:rPr>
              <a:t>, Закону України </a:t>
            </a:r>
            <a:r>
              <a:rPr lang="uk-UA" dirty="0" err="1" smtClean="0">
                <a:solidFill>
                  <a:srgbClr val="002060"/>
                </a:solidFill>
                <a:latin typeface="Times New Roman" pitchFamily="18" charset="0"/>
              </a:rPr>
              <a:t>“Про</a:t>
            </a:r>
            <a:r>
              <a:rPr lang="uk-UA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uk-UA" dirty="0" err="1" smtClean="0">
                <a:solidFill>
                  <a:srgbClr val="002060"/>
                </a:solidFill>
                <a:latin typeface="Times New Roman" pitchFamily="18" charset="0"/>
              </a:rPr>
              <a:t>освіту”</a:t>
            </a:r>
            <a:r>
              <a:rPr lang="uk-UA" dirty="0" smtClean="0">
                <a:solidFill>
                  <a:srgbClr val="002060"/>
                </a:solidFill>
                <a:latin typeface="Times New Roman" pitchFamily="18" charset="0"/>
              </a:rPr>
              <a:t>, Закону України </a:t>
            </a:r>
            <a:r>
              <a:rPr lang="uk-UA" dirty="0" err="1" smtClean="0">
                <a:solidFill>
                  <a:srgbClr val="002060"/>
                </a:solidFill>
                <a:latin typeface="Times New Roman" pitchFamily="18" charset="0"/>
              </a:rPr>
              <a:t>“Про</a:t>
            </a:r>
            <a:r>
              <a:rPr lang="uk-UA" dirty="0" smtClean="0">
                <a:solidFill>
                  <a:srgbClr val="002060"/>
                </a:solidFill>
                <a:latin typeface="Times New Roman" pitchFamily="18" charset="0"/>
              </a:rPr>
              <a:t> соціальну роботу з дітьми та </a:t>
            </a:r>
            <a:r>
              <a:rPr lang="uk-UA" dirty="0" err="1" smtClean="0">
                <a:solidFill>
                  <a:srgbClr val="002060"/>
                </a:solidFill>
                <a:latin typeface="Times New Roman" pitchFamily="18" charset="0"/>
              </a:rPr>
              <a:t>молоддю”</a:t>
            </a:r>
            <a:r>
              <a:rPr lang="uk-UA" dirty="0" smtClean="0">
                <a:solidFill>
                  <a:srgbClr val="002060"/>
                </a:solidFill>
                <a:latin typeface="Times New Roman" pitchFamily="18" charset="0"/>
              </a:rPr>
              <a:t>.</a:t>
            </a:r>
          </a:p>
          <a:p>
            <a:pPr algn="ctr"/>
            <a:endParaRPr lang="uk-UA" sz="3600" b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Результат пошуку зображень за запитом &quot;Картинки про добро&quot;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3428992" y="3571876"/>
            <a:ext cx="2619375" cy="17430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Результат пошуку зображень за запитом &quot;Шаблони для презентації&quot;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357290" y="1285860"/>
            <a:ext cx="6500858" cy="43577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uk-UA" sz="3600" b="1" dirty="0" smtClean="0">
                <a:solidFill>
                  <a:srgbClr val="002060"/>
                </a:solidFill>
              </a:rPr>
              <a:t>МЕТА</a:t>
            </a:r>
          </a:p>
          <a:p>
            <a:pPr algn="ctr"/>
            <a:endParaRPr lang="uk-UA" sz="3600" b="1" dirty="0">
              <a:solidFill>
                <a:srgbClr val="FF00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571604" y="1857364"/>
            <a:ext cx="6072230" cy="92869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dirty="0" smtClean="0">
                <a:solidFill>
                  <a:srgbClr val="002060"/>
                </a:solidFill>
                <a:latin typeface="Times New Roman" pitchFamily="18" charset="0"/>
              </a:rPr>
              <a:t>Формування усвідомленого розуміння в учнів поняття </a:t>
            </a:r>
            <a:r>
              <a:rPr lang="uk-UA" dirty="0" err="1" smtClean="0">
                <a:solidFill>
                  <a:srgbClr val="002060"/>
                </a:solidFill>
                <a:latin typeface="Times New Roman" pitchFamily="18" charset="0"/>
              </a:rPr>
              <a:t>“життя”</a:t>
            </a:r>
            <a:r>
              <a:rPr lang="uk-UA" dirty="0" smtClean="0">
                <a:solidFill>
                  <a:srgbClr val="002060"/>
                </a:solidFill>
                <a:latin typeface="Times New Roman" pitchFamily="18" charset="0"/>
              </a:rPr>
              <a:t>, його унікальності, цінності, значущості для кожної особистості.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571604" y="3143248"/>
            <a:ext cx="6072230" cy="92869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dirty="0" smtClean="0">
                <a:solidFill>
                  <a:srgbClr val="002060"/>
                </a:solidFill>
                <a:latin typeface="Times New Roman" pitchFamily="18" charset="0"/>
              </a:rPr>
              <a:t>Спонукання до роздумів над важливими життєвими проблемами.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571604" y="4429132"/>
            <a:ext cx="6072230" cy="92869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dirty="0" smtClean="0">
                <a:solidFill>
                  <a:srgbClr val="002060"/>
                </a:solidFill>
                <a:latin typeface="Times New Roman" pitchFamily="18" charset="0"/>
              </a:rPr>
              <a:t>Розвиток ставлення до власного життя та інших людей як до найвищої цінності</a:t>
            </a:r>
            <a:r>
              <a:rPr lang="uk-UA" dirty="0" smtClean="0">
                <a:solidFill>
                  <a:srgbClr val="002060"/>
                </a:solidFill>
                <a:latin typeface="Times New Roman" pitchFamily="18" charset="0"/>
              </a:rPr>
              <a:t>.</a:t>
            </a:r>
            <a:endParaRPr lang="uk-UA" dirty="0" smtClean="0">
              <a:solidFill>
                <a:srgbClr val="00206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Результат пошуку зображень за запитом &quot;Шаблони для презентації&quot;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357290" y="1285860"/>
            <a:ext cx="6500858" cy="43577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uk-UA" sz="3600" b="1" dirty="0" smtClean="0">
              <a:solidFill>
                <a:srgbClr val="FF0000"/>
              </a:solidFill>
            </a:endParaRPr>
          </a:p>
          <a:p>
            <a:pPr algn="ctr"/>
            <a:endParaRPr lang="uk-UA" sz="3600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00430" y="1428736"/>
            <a:ext cx="2143140" cy="35719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002060"/>
                </a:solidFill>
              </a:rPr>
              <a:t>ЗАВДАННЯ</a:t>
            </a:r>
            <a:endParaRPr lang="uk-UA" dirty="0">
              <a:solidFill>
                <a:srgbClr val="00206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357290" y="1928802"/>
            <a:ext cx="6500858" cy="785818"/>
          </a:xfrm>
          <a:prstGeom prst="roundRect">
            <a:avLst>
              <a:gd name="adj" fmla="val 329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dirty="0" smtClean="0">
                <a:solidFill>
                  <a:schemeClr val="tx1"/>
                </a:solidFill>
                <a:latin typeface="Times New Roman" pitchFamily="18" charset="0"/>
              </a:rPr>
              <a:t>Створення умов для  саморозвитку членів волонтерського осередку як особистостей, членів суспільства, громадян України.</a:t>
            </a:r>
            <a:endParaRPr lang="uk-UA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357290" y="2857496"/>
            <a:ext cx="6500858" cy="785818"/>
          </a:xfrm>
          <a:prstGeom prst="roundRect">
            <a:avLst>
              <a:gd name="adj" fmla="val 329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dirty="0" smtClean="0">
                <a:solidFill>
                  <a:schemeClr val="tx1"/>
                </a:solidFill>
                <a:latin typeface="Times New Roman" pitchFamily="18" charset="0"/>
              </a:rPr>
              <a:t>Вивчення та впровадження кращого досвіду роботи з питань волонтерського руху в Україні.</a:t>
            </a:r>
            <a:endParaRPr lang="uk-UA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357290" y="3786190"/>
            <a:ext cx="6500858" cy="785818"/>
          </a:xfrm>
          <a:prstGeom prst="roundRect">
            <a:avLst>
              <a:gd name="adj" fmla="val 329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dirty="0" smtClean="0">
                <a:solidFill>
                  <a:schemeClr val="tx1"/>
                </a:solidFill>
                <a:latin typeface="Times New Roman" pitchFamily="18" charset="0"/>
              </a:rPr>
              <a:t>Допомога неповнолітнім та молоді, що опинилися в </a:t>
            </a:r>
            <a:r>
              <a:rPr lang="uk-UA" dirty="0" err="1" smtClean="0">
                <a:solidFill>
                  <a:schemeClr val="tx1"/>
                </a:solidFill>
                <a:latin typeface="Times New Roman" pitchFamily="18" charset="0"/>
              </a:rPr>
              <a:t>екстримальній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</a:rPr>
              <a:t> життєвій ситуації.</a:t>
            </a:r>
            <a:endParaRPr lang="uk-UA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357290" y="4714884"/>
            <a:ext cx="6500858" cy="785818"/>
          </a:xfrm>
          <a:prstGeom prst="roundRect">
            <a:avLst>
              <a:gd name="adj" fmla="val 329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dirty="0" smtClean="0">
                <a:solidFill>
                  <a:schemeClr val="tx1"/>
                </a:solidFill>
                <a:latin typeface="Times New Roman" pitchFamily="18" charset="0"/>
              </a:rPr>
              <a:t>Спонукання молоді до роздумів над життєвими проблемами.</a:t>
            </a:r>
            <a:endParaRPr lang="uk-UA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Результат пошуку зображень за запитом &quot;Шаблони для презентації&quot;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214414" y="1285860"/>
            <a:ext cx="6643734" cy="442915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uk-UA" sz="3600" b="1" dirty="0" smtClean="0">
              <a:solidFill>
                <a:srgbClr val="FF0000"/>
              </a:solidFill>
            </a:endParaRPr>
          </a:p>
          <a:p>
            <a:pPr algn="ctr"/>
            <a:endParaRPr lang="uk-UA" sz="3600" b="1" dirty="0">
              <a:solidFill>
                <a:srgbClr val="FF0000"/>
              </a:solidFill>
            </a:endParaRPr>
          </a:p>
        </p:txBody>
      </p:sp>
      <p:sp>
        <p:nvSpPr>
          <p:cNvPr id="3092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24" name="Ромб 23"/>
          <p:cNvSpPr/>
          <p:nvPr/>
        </p:nvSpPr>
        <p:spPr>
          <a:xfrm>
            <a:off x="1857356" y="1000108"/>
            <a:ext cx="5429288" cy="642942"/>
          </a:xfrm>
          <a:prstGeom prst="diamon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  <a:latin typeface="Times New Roman" pitchFamily="18" charset="0"/>
              </a:rPr>
              <a:t>Напрями діяльності</a:t>
            </a:r>
            <a:endParaRPr lang="uk-UA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5" name="Ромб 24"/>
          <p:cNvSpPr/>
          <p:nvPr/>
        </p:nvSpPr>
        <p:spPr>
          <a:xfrm>
            <a:off x="1428728" y="2428868"/>
            <a:ext cx="6429420" cy="1214446"/>
          </a:xfrm>
          <a:prstGeom prst="diamon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  <a:latin typeface="Times New Roman" pitchFamily="18" charset="0"/>
              </a:rPr>
              <a:t>Допомога сиротам, вдовам, турботливе ставлення до безпомічних.</a:t>
            </a:r>
            <a:endParaRPr lang="uk-UA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6" name="Ромб 25"/>
          <p:cNvSpPr/>
          <p:nvPr/>
        </p:nvSpPr>
        <p:spPr>
          <a:xfrm>
            <a:off x="1357290" y="3643314"/>
            <a:ext cx="6429420" cy="1214446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  <a:latin typeface="Times New Roman" pitchFamily="18" charset="0"/>
              </a:rPr>
              <a:t>Надання окремих послуг людям похилого віку, ветеранам війни.</a:t>
            </a:r>
            <a:endParaRPr lang="uk-UA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7" name="Ромб 26"/>
          <p:cNvSpPr/>
          <p:nvPr/>
        </p:nvSpPr>
        <p:spPr>
          <a:xfrm>
            <a:off x="1428728" y="4857760"/>
            <a:ext cx="6429420" cy="1000132"/>
          </a:xfrm>
          <a:prstGeom prst="diamon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  <a:latin typeface="Times New Roman" pitchFamily="18" charset="0"/>
              </a:rPr>
              <a:t>Організація та  проведення недільних зустрічей, операцій, акцій.</a:t>
            </a:r>
            <a:endParaRPr lang="uk-UA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1285852" y="1714488"/>
            <a:ext cx="6429420" cy="71438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dirty="0" smtClean="0">
                <a:solidFill>
                  <a:schemeClr val="tx1"/>
                </a:solidFill>
                <a:latin typeface="Times New Roman" pitchFamily="18" charset="0"/>
              </a:rPr>
              <a:t>Збір інформації про кризові категорії учнів та їхніх сімей у межах свого населеного пункту.</a:t>
            </a:r>
            <a:endParaRPr lang="uk-UA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Результат пошуку зображень за запитом &quot;Шаблони для презентації&quot;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357290" y="1285860"/>
            <a:ext cx="6500858" cy="43577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uk-UA" sz="3600" b="1" dirty="0" smtClean="0">
              <a:solidFill>
                <a:srgbClr val="FF0000"/>
              </a:solidFill>
            </a:endParaRPr>
          </a:p>
          <a:p>
            <a:pPr algn="ctr"/>
            <a:endParaRPr lang="uk-UA" sz="3600" b="1" dirty="0">
              <a:solidFill>
                <a:srgbClr val="FF0000"/>
              </a:solidFill>
            </a:endParaRPr>
          </a:p>
        </p:txBody>
      </p:sp>
      <p:sp>
        <p:nvSpPr>
          <p:cNvPr id="2068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pSp>
        <p:nvGrpSpPr>
          <p:cNvPr id="2049" name="Group 1"/>
          <p:cNvGrpSpPr>
            <a:grpSpLocks noChangeAspect="1"/>
          </p:cNvGrpSpPr>
          <p:nvPr/>
        </p:nvGrpSpPr>
        <p:grpSpPr bwMode="auto">
          <a:xfrm>
            <a:off x="137" y="999574"/>
            <a:ext cx="8014515" cy="5000660"/>
            <a:chOff x="4420" y="4071"/>
            <a:chExt cx="6883" cy="3879"/>
          </a:xfrm>
        </p:grpSpPr>
        <p:sp>
          <p:nvSpPr>
            <p:cNvPr id="2067" name="AutoShape 19"/>
            <p:cNvSpPr>
              <a:spLocks noChangeAspect="1" noChangeArrowheads="1" noTextEdit="1"/>
            </p:cNvSpPr>
            <p:nvPr/>
          </p:nvSpPr>
          <p:spPr bwMode="auto">
            <a:xfrm>
              <a:off x="4420" y="4071"/>
              <a:ext cx="6761" cy="3879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066" name="AutoShape 18"/>
            <p:cNvSpPr>
              <a:spLocks noChangeArrowheads="1"/>
            </p:cNvSpPr>
            <p:nvPr/>
          </p:nvSpPr>
          <p:spPr bwMode="auto">
            <a:xfrm>
              <a:off x="7375" y="5955"/>
              <a:ext cx="1756" cy="883"/>
            </a:xfrm>
            <a:prstGeom prst="hexagon">
              <a:avLst>
                <a:gd name="adj" fmla="val 49717"/>
                <a:gd name="vf" fmla="val 115470"/>
              </a:avLst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Загони</a:t>
              </a:r>
              <a:endParaRPr kumimoji="0" lang="uk-UA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uk-U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5" name="AutoShape 17"/>
            <p:cNvSpPr>
              <a:spLocks noChangeArrowheads="1"/>
            </p:cNvSpPr>
            <p:nvPr/>
          </p:nvSpPr>
          <p:spPr bwMode="auto">
            <a:xfrm>
              <a:off x="9482" y="5338"/>
              <a:ext cx="1748" cy="882"/>
            </a:xfrm>
            <a:prstGeom prst="hexagon">
              <a:avLst>
                <a:gd name="adj" fmla="val 42319"/>
                <a:gd name="vf" fmla="val 115470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Юні помічники</a:t>
              </a:r>
              <a:endParaRPr kumimoji="0" lang="uk-U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4" name="AutoShape 16"/>
            <p:cNvSpPr>
              <a:spLocks noChangeArrowheads="1"/>
            </p:cNvSpPr>
            <p:nvPr/>
          </p:nvSpPr>
          <p:spPr bwMode="auto">
            <a:xfrm>
              <a:off x="5217" y="5346"/>
              <a:ext cx="1742" cy="882"/>
            </a:xfrm>
            <a:prstGeom prst="hexagon">
              <a:avLst>
                <a:gd name="adj" fmla="val 45465"/>
                <a:gd name="vf" fmla="val 115470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Перлини доброти</a:t>
              </a:r>
              <a:endParaRPr kumimoji="0" lang="uk-U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3" name="AutoShape 15"/>
            <p:cNvSpPr>
              <a:spLocks noChangeArrowheads="1"/>
            </p:cNvSpPr>
            <p:nvPr/>
          </p:nvSpPr>
          <p:spPr bwMode="auto">
            <a:xfrm>
              <a:off x="9389" y="4293"/>
              <a:ext cx="1718" cy="881"/>
            </a:xfrm>
            <a:prstGeom prst="hexagon">
              <a:avLst>
                <a:gd name="adj" fmla="val 44835"/>
                <a:gd name="vf" fmla="val 115470"/>
              </a:avLst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Промінчик</a:t>
              </a:r>
              <a:endParaRPr kumimoji="0" lang="uk-UA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2" name="AutoShape 14"/>
            <p:cNvSpPr>
              <a:spLocks noChangeArrowheads="1"/>
            </p:cNvSpPr>
            <p:nvPr/>
          </p:nvSpPr>
          <p:spPr bwMode="auto">
            <a:xfrm>
              <a:off x="9635" y="6565"/>
              <a:ext cx="1668" cy="881"/>
            </a:xfrm>
            <a:prstGeom prst="hexagon">
              <a:avLst>
                <a:gd name="adj" fmla="val 47333"/>
                <a:gd name="vf" fmla="val 115470"/>
              </a:avLst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Надія</a:t>
              </a:r>
              <a:endParaRPr kumimoji="0" lang="uk-UA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1" name="AutoShape 13"/>
            <p:cNvSpPr>
              <a:spLocks noChangeArrowheads="1"/>
            </p:cNvSpPr>
            <p:nvPr/>
          </p:nvSpPr>
          <p:spPr bwMode="auto">
            <a:xfrm>
              <a:off x="5279" y="4293"/>
              <a:ext cx="1704" cy="881"/>
            </a:xfrm>
            <a:prstGeom prst="hexagon">
              <a:avLst>
                <a:gd name="adj" fmla="val 44864"/>
                <a:gd name="vf" fmla="val 115470"/>
              </a:avLst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Доброчинці</a:t>
              </a:r>
              <a:endParaRPr kumimoji="0" lang="uk-UA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0" name="AutoShape 12"/>
            <p:cNvSpPr>
              <a:spLocks noChangeArrowheads="1"/>
            </p:cNvSpPr>
            <p:nvPr/>
          </p:nvSpPr>
          <p:spPr bwMode="auto">
            <a:xfrm>
              <a:off x="5033" y="6565"/>
              <a:ext cx="1581" cy="881"/>
            </a:xfrm>
            <a:prstGeom prst="hexagon">
              <a:avLst>
                <a:gd name="adj" fmla="val 44864"/>
                <a:gd name="vf" fmla="val 115470"/>
              </a:avLst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Добре братство</a:t>
              </a:r>
              <a:endParaRPr kumimoji="0" lang="uk-U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9" name="AutoShape 11"/>
            <p:cNvSpPr>
              <a:spLocks noChangeArrowheads="1"/>
            </p:cNvSpPr>
            <p:nvPr/>
          </p:nvSpPr>
          <p:spPr bwMode="auto">
            <a:xfrm>
              <a:off x="7058" y="4404"/>
              <a:ext cx="2270" cy="720"/>
            </a:xfrm>
            <a:prstGeom prst="hexagon">
              <a:avLst>
                <a:gd name="adj" fmla="val 49830"/>
                <a:gd name="vf" fmla="val 115470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Волонтерський осередок «Милосердя</a:t>
              </a:r>
              <a:r>
                <a:rPr kumimoji="0" lang="uk-UA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»</a:t>
              </a:r>
              <a:endParaRPr kumimoji="0" lang="uk-UA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8" name="Line 10"/>
            <p:cNvSpPr>
              <a:spLocks noChangeShapeType="1"/>
            </p:cNvSpPr>
            <p:nvPr/>
          </p:nvSpPr>
          <p:spPr bwMode="auto">
            <a:xfrm flipV="1">
              <a:off x="8253" y="4736"/>
              <a:ext cx="1198" cy="121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057" name="Line 9"/>
            <p:cNvSpPr>
              <a:spLocks noChangeShapeType="1"/>
            </p:cNvSpPr>
            <p:nvPr/>
          </p:nvSpPr>
          <p:spPr bwMode="auto">
            <a:xfrm flipH="1">
              <a:off x="6497" y="6396"/>
              <a:ext cx="878" cy="70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056" name="Line 8"/>
            <p:cNvSpPr>
              <a:spLocks noChangeShapeType="1"/>
            </p:cNvSpPr>
            <p:nvPr/>
          </p:nvSpPr>
          <p:spPr bwMode="auto">
            <a:xfrm flipH="1">
              <a:off x="9131" y="5779"/>
              <a:ext cx="351" cy="61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055" name="Line 7"/>
            <p:cNvSpPr>
              <a:spLocks noChangeShapeType="1"/>
            </p:cNvSpPr>
            <p:nvPr/>
          </p:nvSpPr>
          <p:spPr bwMode="auto">
            <a:xfrm flipH="1" flipV="1">
              <a:off x="9131" y="6396"/>
              <a:ext cx="615" cy="70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054" name="Line 6"/>
            <p:cNvSpPr>
              <a:spLocks noChangeShapeType="1"/>
            </p:cNvSpPr>
            <p:nvPr/>
          </p:nvSpPr>
          <p:spPr bwMode="auto">
            <a:xfrm flipH="1" flipV="1">
              <a:off x="6936" y="5779"/>
              <a:ext cx="439" cy="61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053" name="Line 5"/>
            <p:cNvSpPr>
              <a:spLocks noChangeShapeType="1"/>
            </p:cNvSpPr>
            <p:nvPr/>
          </p:nvSpPr>
          <p:spPr bwMode="auto">
            <a:xfrm flipH="1" flipV="1">
              <a:off x="6935" y="4736"/>
              <a:ext cx="1318" cy="121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052" name="Line 4"/>
            <p:cNvSpPr>
              <a:spLocks noChangeShapeType="1"/>
            </p:cNvSpPr>
            <p:nvPr/>
          </p:nvSpPr>
          <p:spPr bwMode="auto">
            <a:xfrm flipV="1">
              <a:off x="8253" y="5124"/>
              <a:ext cx="32" cy="82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051" name="AutoShape 3"/>
            <p:cNvSpPr>
              <a:spLocks noChangeArrowheads="1"/>
            </p:cNvSpPr>
            <p:nvPr/>
          </p:nvSpPr>
          <p:spPr bwMode="auto">
            <a:xfrm>
              <a:off x="7509" y="7119"/>
              <a:ext cx="1668" cy="793"/>
            </a:xfrm>
            <a:prstGeom prst="hexagon">
              <a:avLst>
                <a:gd name="adj" fmla="val 52585"/>
                <a:gd name="vf" fmla="val 115470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Руки допомоги</a:t>
              </a:r>
              <a:endParaRPr kumimoji="0" lang="uk-U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0" name="Line 2"/>
            <p:cNvSpPr>
              <a:spLocks noChangeShapeType="1"/>
            </p:cNvSpPr>
            <p:nvPr/>
          </p:nvSpPr>
          <p:spPr bwMode="auto">
            <a:xfrm flipH="1" flipV="1">
              <a:off x="8253" y="6837"/>
              <a:ext cx="1" cy="2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</p:grpSp>
      <p:sp>
        <p:nvSpPr>
          <p:cNvPr id="24" name="Скругленный прямоугольник 23"/>
          <p:cNvSpPr/>
          <p:nvPr/>
        </p:nvSpPr>
        <p:spPr>
          <a:xfrm>
            <a:off x="1357290" y="1000108"/>
            <a:ext cx="6500858" cy="2857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Структура волонтерського осередку </a:t>
            </a:r>
            <a:r>
              <a:rPr lang="uk-UA" dirty="0" err="1" smtClean="0">
                <a:solidFill>
                  <a:schemeClr val="tx1"/>
                </a:solidFill>
              </a:rPr>
              <a:t>“Милосердя”</a:t>
            </a:r>
            <a:endParaRPr lang="uk-UA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Результат пошуку зображень за запитом &quot;Шаблони для презентації&quot;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214414" y="1285860"/>
            <a:ext cx="6643734" cy="442915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uk-UA" sz="3600" b="1" dirty="0" smtClean="0">
              <a:solidFill>
                <a:srgbClr val="FF0000"/>
              </a:solidFill>
            </a:endParaRPr>
          </a:p>
          <a:p>
            <a:pPr algn="ctr"/>
            <a:endParaRPr lang="uk-UA" sz="3600" b="1" dirty="0">
              <a:solidFill>
                <a:srgbClr val="FF0000"/>
              </a:solidFill>
            </a:endParaRPr>
          </a:p>
        </p:txBody>
      </p:sp>
      <p:sp>
        <p:nvSpPr>
          <p:cNvPr id="20496" name="Rectangle 16"/>
          <p:cNvSpPr>
            <a:spLocks noChangeArrowheads="1"/>
          </p:cNvSpPr>
          <p:nvPr/>
        </p:nvSpPr>
        <p:spPr bwMode="auto">
          <a:xfrm>
            <a:off x="571472" y="2285992"/>
            <a:ext cx="2171700" cy="955675"/>
          </a:xfrm>
          <a:prstGeom prst="rect">
            <a:avLst/>
          </a:prstGeom>
          <a:solidFill>
            <a:srgbClr val="00B0F0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Ознайомлення учнів з основами волонтерського руху</a:t>
            </a:r>
            <a:endParaRPr kumimoji="0" 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97" name="Rectangle 17"/>
          <p:cNvSpPr>
            <a:spLocks noChangeArrowheads="1"/>
          </p:cNvSpPr>
          <p:nvPr/>
        </p:nvSpPr>
        <p:spPr bwMode="auto">
          <a:xfrm>
            <a:off x="3500430" y="2071678"/>
            <a:ext cx="2055812" cy="962025"/>
          </a:xfrm>
          <a:prstGeom prst="rect">
            <a:avLst/>
          </a:prstGeom>
          <a:solidFill>
            <a:srgbClr val="00B0F0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Координація роботи волонтерських загонів НВК</a:t>
            </a:r>
            <a:endParaRPr kumimoji="0" 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98" name="Rectangle 18"/>
          <p:cNvSpPr>
            <a:spLocks noChangeArrowheads="1"/>
          </p:cNvSpPr>
          <p:nvPr/>
        </p:nvSpPr>
        <p:spPr bwMode="auto">
          <a:xfrm>
            <a:off x="6072198" y="2285992"/>
            <a:ext cx="2173287" cy="955675"/>
          </a:xfrm>
          <a:prstGeom prst="rect">
            <a:avLst/>
          </a:prstGeom>
          <a:solidFill>
            <a:srgbClr val="00B0F0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Залучення учнів до участі у волонтерському русі</a:t>
            </a:r>
            <a:endParaRPr kumimoji="0" 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99" name="Rectangle 19"/>
          <p:cNvSpPr>
            <a:spLocks noChangeArrowheads="1"/>
          </p:cNvSpPr>
          <p:nvPr/>
        </p:nvSpPr>
        <p:spPr bwMode="auto">
          <a:xfrm>
            <a:off x="3143240" y="3214686"/>
            <a:ext cx="2643206" cy="571500"/>
          </a:xfrm>
          <a:prstGeom prst="rect">
            <a:avLst/>
          </a:prstGeom>
          <a:solidFill>
            <a:srgbClr val="00B0F0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Проведення тренінгів для волонтерів</a:t>
            </a:r>
            <a:endParaRPr kumimoji="0" 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42910" y="4214818"/>
            <a:ext cx="2286016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Розробка проектів</a:t>
            </a:r>
            <a:endParaRPr lang="uk-UA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3071802" y="4071942"/>
            <a:ext cx="2714644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Лекції з питань залучення волонтерів до соціальної роботи</a:t>
            </a:r>
            <a:endParaRPr lang="uk-UA" dirty="0"/>
          </a:p>
        </p:txBody>
      </p:sp>
      <p:sp>
        <p:nvSpPr>
          <p:cNvPr id="29" name="Ромб 28"/>
          <p:cNvSpPr/>
          <p:nvPr/>
        </p:nvSpPr>
        <p:spPr>
          <a:xfrm>
            <a:off x="1785918" y="857232"/>
            <a:ext cx="5500726" cy="91440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Організація роботи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929322" y="4214818"/>
            <a:ext cx="2286016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Проведення акцій, операцій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143108" y="5286388"/>
            <a:ext cx="442915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Конкурс </a:t>
            </a:r>
            <a:r>
              <a:rPr lang="uk-UA" dirty="0" err="1" smtClean="0">
                <a:solidFill>
                  <a:schemeClr val="tx1"/>
                </a:solidFill>
              </a:rPr>
              <a:t>“Волонтер</a:t>
            </a:r>
            <a:r>
              <a:rPr lang="uk-UA" dirty="0" smtClean="0">
                <a:solidFill>
                  <a:schemeClr val="tx1"/>
                </a:solidFill>
              </a:rPr>
              <a:t> </a:t>
            </a:r>
            <a:r>
              <a:rPr lang="uk-UA" dirty="0" err="1" smtClean="0">
                <a:solidFill>
                  <a:schemeClr val="tx1"/>
                </a:solidFill>
              </a:rPr>
              <a:t>року”</a:t>
            </a:r>
            <a:endParaRPr lang="uk-UA" dirty="0"/>
          </a:p>
        </p:txBody>
      </p:sp>
      <p:sp>
        <p:nvSpPr>
          <p:cNvPr id="20515" name="Line 35"/>
          <p:cNvSpPr>
            <a:spLocks noChangeShapeType="1"/>
          </p:cNvSpPr>
          <p:nvPr/>
        </p:nvSpPr>
        <p:spPr bwMode="auto">
          <a:xfrm>
            <a:off x="4572000" y="1785926"/>
            <a:ext cx="1943100" cy="4587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6" name="Line 35"/>
          <p:cNvSpPr>
            <a:spLocks noChangeShapeType="1"/>
          </p:cNvSpPr>
          <p:nvPr/>
        </p:nvSpPr>
        <p:spPr bwMode="auto">
          <a:xfrm flipH="1">
            <a:off x="2357422" y="1785926"/>
            <a:ext cx="2143140" cy="50006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7" name="Line 35"/>
          <p:cNvSpPr>
            <a:spLocks noChangeShapeType="1"/>
          </p:cNvSpPr>
          <p:nvPr/>
        </p:nvSpPr>
        <p:spPr bwMode="auto">
          <a:xfrm flipH="1">
            <a:off x="4500562" y="1785926"/>
            <a:ext cx="9524" cy="28575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9" name="Line 35"/>
          <p:cNvSpPr>
            <a:spLocks noChangeShapeType="1"/>
          </p:cNvSpPr>
          <p:nvPr/>
        </p:nvSpPr>
        <p:spPr bwMode="auto">
          <a:xfrm flipH="1">
            <a:off x="4429124" y="3000372"/>
            <a:ext cx="9524" cy="28575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0" name="Line 35"/>
          <p:cNvSpPr>
            <a:spLocks noChangeShapeType="1"/>
          </p:cNvSpPr>
          <p:nvPr/>
        </p:nvSpPr>
        <p:spPr bwMode="auto">
          <a:xfrm>
            <a:off x="5572132" y="3071810"/>
            <a:ext cx="2643206" cy="114300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1" name="Line 35"/>
          <p:cNvSpPr>
            <a:spLocks noChangeShapeType="1"/>
          </p:cNvSpPr>
          <p:nvPr/>
        </p:nvSpPr>
        <p:spPr bwMode="auto">
          <a:xfrm flipH="1">
            <a:off x="642910" y="3000372"/>
            <a:ext cx="2857520" cy="121444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2" name="Line 35"/>
          <p:cNvSpPr>
            <a:spLocks noChangeShapeType="1"/>
          </p:cNvSpPr>
          <p:nvPr/>
        </p:nvSpPr>
        <p:spPr bwMode="auto">
          <a:xfrm flipH="1">
            <a:off x="4357686" y="3786190"/>
            <a:ext cx="9524" cy="28575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4" name="Line 35"/>
          <p:cNvSpPr>
            <a:spLocks noChangeShapeType="1"/>
          </p:cNvSpPr>
          <p:nvPr/>
        </p:nvSpPr>
        <p:spPr bwMode="auto">
          <a:xfrm flipH="1">
            <a:off x="4357686" y="4786322"/>
            <a:ext cx="9524" cy="50006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5" name="Line 35"/>
          <p:cNvSpPr>
            <a:spLocks noChangeShapeType="1"/>
          </p:cNvSpPr>
          <p:nvPr/>
        </p:nvSpPr>
        <p:spPr bwMode="auto">
          <a:xfrm flipV="1">
            <a:off x="6572264" y="4929198"/>
            <a:ext cx="1643074" cy="35719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6" name="Line 35"/>
          <p:cNvSpPr>
            <a:spLocks noChangeShapeType="1"/>
          </p:cNvSpPr>
          <p:nvPr/>
        </p:nvSpPr>
        <p:spPr bwMode="auto">
          <a:xfrm>
            <a:off x="642910" y="4929198"/>
            <a:ext cx="1500198" cy="35719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Результат пошуку зображень за запитом &quot;Шаблони для презентації&quot;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214414" y="1285860"/>
            <a:ext cx="6643734" cy="442915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uk-UA" sz="3600" b="1" dirty="0" smtClean="0">
              <a:solidFill>
                <a:srgbClr val="FF0000"/>
              </a:solidFill>
            </a:endParaRPr>
          </a:p>
          <a:p>
            <a:pPr algn="ctr"/>
            <a:endParaRPr lang="uk-UA" sz="3600" b="1" dirty="0">
              <a:solidFill>
                <a:srgbClr val="FF0000"/>
              </a:solidFill>
            </a:endParaRP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2071670" y="1285860"/>
            <a:ext cx="4824412" cy="728663"/>
          </a:xfrm>
          <a:prstGeom prst="roundRect">
            <a:avLst>
              <a:gd name="adj" fmla="val 16667"/>
            </a:avLst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uk-UA" sz="2000" dirty="0">
                <a:solidFill>
                  <a:srgbClr val="3E18CA"/>
                </a:solidFill>
              </a:rPr>
              <a:t>Проект </a:t>
            </a:r>
          </a:p>
          <a:p>
            <a:pPr algn="ctr" eaLnBrk="1" hangingPunct="1"/>
            <a:r>
              <a:rPr lang="uk-UA" sz="2000" dirty="0" err="1">
                <a:solidFill>
                  <a:srgbClr val="3E18CA"/>
                </a:solidFill>
              </a:rPr>
              <a:t>“Творімо</a:t>
            </a:r>
            <a:r>
              <a:rPr lang="uk-UA" sz="2000" dirty="0">
                <a:solidFill>
                  <a:srgbClr val="3E18CA"/>
                </a:solidFill>
              </a:rPr>
              <a:t> милосердя </a:t>
            </a:r>
            <a:r>
              <a:rPr lang="uk-UA" sz="2000" dirty="0" err="1">
                <a:solidFill>
                  <a:srgbClr val="3E18CA"/>
                </a:solidFill>
              </a:rPr>
              <a:t>разом”</a:t>
            </a:r>
            <a:endParaRPr lang="ru-RU" sz="2000" dirty="0">
              <a:solidFill>
                <a:srgbClr val="3E18CA"/>
              </a:solidFill>
            </a:endParaRP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3286116" y="2285992"/>
            <a:ext cx="2519363" cy="401637"/>
          </a:xfrm>
          <a:prstGeom prst="roundRect">
            <a:avLst>
              <a:gd name="adj" fmla="val 16667"/>
            </a:avLst>
          </a:prstGeom>
          <a:solidFill>
            <a:srgbClr val="F6F64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uk-UA">
                <a:solidFill>
                  <a:srgbClr val="000000"/>
                </a:solidFill>
              </a:rPr>
              <a:t>Мета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857224" y="2857496"/>
            <a:ext cx="7489825" cy="1152525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uk-UA" dirty="0">
                <a:solidFill>
                  <a:srgbClr val="000000"/>
                </a:solidFill>
                <a:latin typeface="Times New Roman" pitchFamily="18" charset="0"/>
              </a:rPr>
              <a:t>Формування і розвиток свідомої особистості з громадською </a:t>
            </a:r>
          </a:p>
          <a:p>
            <a:pPr algn="ctr" eaLnBrk="1" hangingPunct="1"/>
            <a:r>
              <a:rPr lang="uk-UA" dirty="0">
                <a:solidFill>
                  <a:srgbClr val="000000"/>
                </a:solidFill>
                <a:latin typeface="Times New Roman" pitchFamily="18" charset="0"/>
              </a:rPr>
              <a:t>позицією, готовою до конкретного вибору свого місця в житті,</a:t>
            </a:r>
          </a:p>
          <a:p>
            <a:pPr algn="ctr" eaLnBrk="1" hangingPunct="1"/>
            <a:r>
              <a:rPr lang="uk-UA" dirty="0">
                <a:solidFill>
                  <a:srgbClr val="000000"/>
                </a:solidFill>
                <a:latin typeface="Times New Roman" pitchFamily="18" charset="0"/>
              </a:rPr>
              <a:t> здатного змінити на краще своє життя, </a:t>
            </a:r>
            <a:r>
              <a:rPr lang="uk-UA" dirty="0" smtClean="0">
                <a:solidFill>
                  <a:srgbClr val="000000"/>
                </a:solidFill>
                <a:latin typeface="Times New Roman" pitchFamily="18" charset="0"/>
              </a:rPr>
              <a:t>  </a:t>
            </a:r>
            <a:r>
              <a:rPr lang="uk-UA" dirty="0" err="1" smtClean="0">
                <a:solidFill>
                  <a:srgbClr val="000000"/>
                </a:solidFill>
                <a:latin typeface="Times New Roman" pitchFamily="18" charset="0"/>
              </a:rPr>
              <a:t>життя</a:t>
            </a:r>
            <a:r>
              <a:rPr lang="uk-UA" dirty="0" smtClean="0">
                <a:solidFill>
                  <a:srgbClr val="000000"/>
                </a:solidFill>
                <a:latin typeface="Times New Roman" pitchFamily="18" charset="0"/>
              </a:rPr>
              <a:t>  інших </a:t>
            </a:r>
            <a:endParaRPr lang="uk-UA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1" hangingPunct="1"/>
            <a:r>
              <a:rPr lang="uk-UA" dirty="0">
                <a:solidFill>
                  <a:srgbClr val="000000"/>
                </a:solidFill>
                <a:latin typeface="Times New Roman" pitchFamily="18" charset="0"/>
              </a:rPr>
              <a:t>та життя своєї країни</a:t>
            </a:r>
            <a:r>
              <a:rPr lang="uk-UA" dirty="0">
                <a:latin typeface="Times New Roman" pitchFamily="18" charset="0"/>
              </a:rPr>
              <a:t>.</a:t>
            </a:r>
            <a:endParaRPr lang="ru-RU" dirty="0">
              <a:latin typeface="Times New Roman" pitchFamily="18" charset="0"/>
            </a:endParaRPr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auto">
          <a:xfrm>
            <a:off x="3357554" y="4214818"/>
            <a:ext cx="2519363" cy="374650"/>
          </a:xfrm>
          <a:prstGeom prst="roundRect">
            <a:avLst>
              <a:gd name="adj" fmla="val 16667"/>
            </a:avLst>
          </a:prstGeom>
          <a:solidFill>
            <a:srgbClr val="F6F64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uk-UA">
                <a:solidFill>
                  <a:srgbClr val="000000"/>
                </a:solidFill>
              </a:rPr>
              <a:t>Завдання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857224" y="4786322"/>
            <a:ext cx="7416800" cy="1081087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uk-UA" dirty="0">
                <a:solidFill>
                  <a:srgbClr val="000000"/>
                </a:solidFill>
                <a:latin typeface="Times New Roman" pitchFamily="18" charset="0"/>
              </a:rPr>
              <a:t>Сприяння через миротворчу діяльність формуванню та розвитку</a:t>
            </a:r>
          </a:p>
          <a:p>
            <a:pPr algn="ctr" eaLnBrk="1" hangingPunct="1"/>
            <a:r>
              <a:rPr lang="uk-UA" dirty="0">
                <a:solidFill>
                  <a:srgbClr val="000000"/>
                </a:solidFill>
                <a:latin typeface="Times New Roman" pitchFamily="18" charset="0"/>
              </a:rPr>
              <a:t> в учнів особистісних, громадських загальнолюдських цінностей</a:t>
            </a:r>
            <a:r>
              <a:rPr lang="ru-RU" dirty="0">
                <a:solidFill>
                  <a:srgbClr val="00000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Результат пошуку зображень за запитом &quot;Шаблони для презентації&quot;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3357554" y="1714488"/>
            <a:ext cx="2143140" cy="571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АКЦІЇ ТА ОПЕРАЦІЇ</a:t>
            </a: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22530" name="Picture 2" descr="SAM_1153"/>
          <p:cNvPicPr>
            <a:picLocks noChangeAspect="1" noChangeArrowheads="1"/>
          </p:cNvPicPr>
          <p:nvPr/>
        </p:nvPicPr>
        <p:blipFill>
          <a:blip r:embed="rId4" cstate="print"/>
          <a:srcRect l="4256" r="26535" b="12622"/>
          <a:stretch>
            <a:fillRect/>
          </a:stretch>
        </p:blipFill>
        <p:spPr bwMode="auto">
          <a:xfrm>
            <a:off x="714348" y="2143116"/>
            <a:ext cx="2571768" cy="19974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2531" name="Picture 3" descr="DSCF2136"/>
          <p:cNvPicPr>
            <a:picLocks noChangeAspect="1" noChangeArrowheads="1"/>
          </p:cNvPicPr>
          <p:nvPr/>
        </p:nvPicPr>
        <p:blipFill>
          <a:blip r:embed="rId5" cstate="print"/>
          <a:srcRect t="16982"/>
          <a:stretch>
            <a:fillRect/>
          </a:stretch>
        </p:blipFill>
        <p:spPr bwMode="auto">
          <a:xfrm>
            <a:off x="5572132" y="2143116"/>
            <a:ext cx="2643206" cy="19692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2532" name="Picture 4" descr="Фото-0002_2"/>
          <p:cNvPicPr>
            <a:picLocks noChangeAspect="1" noChangeArrowheads="1"/>
          </p:cNvPicPr>
          <p:nvPr/>
        </p:nvPicPr>
        <p:blipFill>
          <a:blip r:embed="rId6" cstate="print"/>
          <a:srcRect t="10364" b="40866"/>
          <a:stretch>
            <a:fillRect/>
          </a:stretch>
        </p:blipFill>
        <p:spPr bwMode="auto">
          <a:xfrm>
            <a:off x="3286116" y="4071942"/>
            <a:ext cx="2457448" cy="17050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2533" name="Picture 5" descr="DSCF7679"/>
          <p:cNvPicPr>
            <a:picLocks noChangeAspect="1" noChangeArrowheads="1"/>
          </p:cNvPicPr>
          <p:nvPr/>
        </p:nvPicPr>
        <p:blipFill>
          <a:blip r:embed="rId7" cstate="print"/>
          <a:srcRect l="5600" t="15266"/>
          <a:stretch>
            <a:fillRect/>
          </a:stretch>
        </p:blipFill>
        <p:spPr bwMode="auto">
          <a:xfrm>
            <a:off x="3500430" y="2428868"/>
            <a:ext cx="1785950" cy="12874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2534" name="Picture 6" descr="Фото-0044"/>
          <p:cNvPicPr>
            <a:picLocks noChangeAspect="1" noChangeArrowheads="1"/>
          </p:cNvPicPr>
          <p:nvPr/>
        </p:nvPicPr>
        <p:blipFill>
          <a:blip r:embed="rId8" cstate="print"/>
          <a:srcRect t="14528" b="32668"/>
          <a:stretch>
            <a:fillRect/>
          </a:stretch>
        </p:blipFill>
        <p:spPr bwMode="auto">
          <a:xfrm>
            <a:off x="6000760" y="4286256"/>
            <a:ext cx="1850140" cy="130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7" descr="SAM_1556"/>
          <p:cNvPicPr>
            <a:picLocks noChangeAspect="1" noChangeArrowheads="1"/>
          </p:cNvPicPr>
          <p:nvPr/>
        </p:nvPicPr>
        <p:blipFill>
          <a:blip r:embed="rId9" cstate="print"/>
          <a:srcRect l="16978" r="15013" b="13416"/>
          <a:stretch>
            <a:fillRect/>
          </a:stretch>
        </p:blipFill>
        <p:spPr bwMode="auto">
          <a:xfrm>
            <a:off x="1214414" y="4286256"/>
            <a:ext cx="1830195" cy="13109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Ромб 11"/>
          <p:cNvSpPr/>
          <p:nvPr/>
        </p:nvSpPr>
        <p:spPr>
          <a:xfrm>
            <a:off x="1214414" y="785794"/>
            <a:ext cx="6643734" cy="857256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Реалізація проекту   </a:t>
            </a:r>
          </a:p>
          <a:p>
            <a:pPr algn="ctr"/>
            <a:r>
              <a:rPr lang="uk-UA" dirty="0" err="1" smtClean="0">
                <a:solidFill>
                  <a:schemeClr val="tx1"/>
                </a:solidFill>
              </a:rPr>
              <a:t>“Творімо</a:t>
            </a:r>
            <a:r>
              <a:rPr lang="uk-UA" dirty="0" smtClean="0">
                <a:solidFill>
                  <a:schemeClr val="tx1"/>
                </a:solidFill>
              </a:rPr>
              <a:t> милосердя </a:t>
            </a:r>
            <a:r>
              <a:rPr lang="uk-UA" dirty="0" err="1" smtClean="0">
                <a:solidFill>
                  <a:schemeClr val="tx1"/>
                </a:solidFill>
              </a:rPr>
              <a:t>разом”</a:t>
            </a:r>
            <a:endParaRPr lang="uk-UA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2068</TotalTime>
  <Words>339</Words>
  <Application>Microsoft Office PowerPoint</Application>
  <PresentationFormat>Экран (4:3)</PresentationFormat>
  <Paragraphs>58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Nata</dc:creator>
  <cp:lastModifiedBy>Nata</cp:lastModifiedBy>
  <cp:revision>3</cp:revision>
  <dcterms:created xsi:type="dcterms:W3CDTF">2018-02-07T07:35:45Z</dcterms:created>
  <dcterms:modified xsi:type="dcterms:W3CDTF">2018-02-11T16:26:19Z</dcterms:modified>
</cp:coreProperties>
</file>