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74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114" y="22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9/11/2019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uk.wikipedia.org/wiki/%D0%90%D0%BA%D0%B2%D0%B0%D0%BF%D0%B0%D1%80%D0%BA" TargetMode="External"/><Relationship Id="rId3" Type="http://schemas.openxmlformats.org/officeDocument/2006/relationships/hyperlink" Target="https://uk.wikipedia.org/wiki/%D0%94%D0%B8%D0%B7%D0%B0%D0%B9%D0%BD" TargetMode="External"/><Relationship Id="rId7" Type="http://schemas.openxmlformats.org/officeDocument/2006/relationships/hyperlink" Target="https://uk.wikipedia.org/wiki/%D0%A4%D0%BE%D1%82%D0%BE%D0%B3%D1%80%D0%B0%D1%84" TargetMode="External"/><Relationship Id="rId2" Type="http://schemas.openxmlformats.org/officeDocument/2006/relationships/hyperlink" Target="https://uk.wikipedia.org/wiki/%D0%86%D0%BD%D1%82%D0%B5%D1%80%27%D1%94%D1%80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uk.wikipedia.org/wiki/%D0%9C%D0%BE%D0%BD%D1%82%D0%B0%D0%B6_(%D0%BA%D1%96%D0%BD%D0%B5%D0%BC%D0%B0%D1%82%D0%BE%D0%B3%D1%80%D0%B0%D1%84)" TargetMode="External"/><Relationship Id="rId5" Type="http://schemas.openxmlformats.org/officeDocument/2006/relationships/hyperlink" Target="https://uk.wikipedia.org/wiki/%D0%90%D1%83%D0%B4%D1%96%D0%BE%D1%81%D1%82%D1%83%D0%B4%D1%96%D1%8F" TargetMode="External"/><Relationship Id="rId4" Type="http://schemas.openxmlformats.org/officeDocument/2006/relationships/hyperlink" Target="https://uk.wikipedia.org/wiki/%D0%9F%D1%80%D0%BE%D0%BC%D0%B8%D1%81%D0%BB%D0%BE%D0%B2%D0%B8%D0%B9_%D0%B4%D0%B8%D0%B7%D0%B0%D0%B9%D0%BD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mauris-design.in.ua/styli-interyeru/#minimalizm" TargetMode="External"/><Relationship Id="rId13" Type="http://schemas.openxmlformats.org/officeDocument/2006/relationships/hyperlink" Target="https://mauris-design.in.ua/styli-interyeru/#skandinavskiy" TargetMode="External"/><Relationship Id="rId18" Type="http://schemas.openxmlformats.org/officeDocument/2006/relationships/hyperlink" Target="https://mauris-design.in.ua/styli-interyeru/#skhidniy" TargetMode="External"/><Relationship Id="rId3" Type="http://schemas.openxmlformats.org/officeDocument/2006/relationships/hyperlink" Target="https://mauris-design.in.ua/styli-interyeru/#ampir" TargetMode="External"/><Relationship Id="rId7" Type="http://schemas.openxmlformats.org/officeDocument/2006/relationships/hyperlink" Target="https://mauris-design.in.ua/styli-interyeru/#art-deko" TargetMode="External"/><Relationship Id="rId12" Type="http://schemas.openxmlformats.org/officeDocument/2006/relationships/hyperlink" Target="https://mauris-design.in.ua/styli-interyeru/#fyuzhn" TargetMode="External"/><Relationship Id="rId17" Type="http://schemas.openxmlformats.org/officeDocument/2006/relationships/hyperlink" Target="https://mauris-design.in.ua/styli-interyeru/#kolonialniy" TargetMode="External"/><Relationship Id="rId2" Type="http://schemas.openxmlformats.org/officeDocument/2006/relationships/hyperlink" Target="https://mauris-design.in.ua/styli-interyeru/#klasitsizm" TargetMode="External"/><Relationship Id="rId16" Type="http://schemas.openxmlformats.org/officeDocument/2006/relationships/hyperlink" Target="https://mauris-design.in.ua/styli-interyeru/#seredzemnomorskiy" TargetMode="Externa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mauris-design.in.ua/styli-interyeru/#suchasna-clasyka" TargetMode="External"/><Relationship Id="rId11" Type="http://schemas.openxmlformats.org/officeDocument/2006/relationships/hyperlink" Target="https://mauris-design.in.ua/styli-interyeru/#funkcionalizm" TargetMode="External"/><Relationship Id="rId5" Type="http://schemas.openxmlformats.org/officeDocument/2006/relationships/hyperlink" Target="https://mauris-design.in.ua/styli-interyeru/#baroko" TargetMode="External"/><Relationship Id="rId15" Type="http://schemas.openxmlformats.org/officeDocument/2006/relationships/hyperlink" Target="https://mauris-design.in.ua/styli-interyeru/#kantri" TargetMode="External"/><Relationship Id="rId10" Type="http://schemas.openxmlformats.org/officeDocument/2006/relationships/hyperlink" Target="https://mauris-design.in.ua/styli-interyeru/#loft" TargetMode="External"/><Relationship Id="rId4" Type="http://schemas.openxmlformats.org/officeDocument/2006/relationships/hyperlink" Target="https://mauris-design.in.ua/styli-interyeru/#romantizm" TargetMode="External"/><Relationship Id="rId9" Type="http://schemas.openxmlformats.org/officeDocument/2006/relationships/hyperlink" Target="https://mauris-design.in.ua/styli-interyeru/#hai-tek" TargetMode="External"/><Relationship Id="rId14" Type="http://schemas.openxmlformats.org/officeDocument/2006/relationships/hyperlink" Target="https://mauris-design.in.ua/styli-interyeru/#provans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9501893" cy="2988461"/>
          </a:xfrm>
        </p:spPr>
        <p:txBody>
          <a:bodyPr>
            <a:noAutofit/>
          </a:bodyPr>
          <a:lstStyle/>
          <a:p>
            <a:r>
              <a:rPr lang="uk-UA" sz="7200" dirty="0" smtClean="0"/>
              <a:t>Поняття про дизайн інтер'єру та стилі</a:t>
            </a:r>
            <a:endParaRPr lang="ru-RU" sz="7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422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1635" y="117693"/>
            <a:ext cx="6096000" cy="67403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b="1" i="1" dirty="0" smtClean="0">
                <a:latin typeface="georgia" panose="02040502050405020303" pitchFamily="18" charset="0"/>
              </a:rPr>
              <a:t>Модерн.</a:t>
            </a:r>
            <a:r>
              <a:rPr lang="uk-UA" b="1" dirty="0" smtClean="0">
                <a:latin typeface="georgia" panose="02040502050405020303" pitchFamily="18" charset="0"/>
              </a:rPr>
              <a:t> Стиль існує під гаслом «назад до природи». Символ стилю - витончена форма квітучого </a:t>
            </a:r>
            <a:r>
              <a:rPr lang="uk-UA" b="1" dirty="0" err="1" smtClean="0">
                <a:latin typeface="georgia" panose="02040502050405020303" pitchFamily="18" charset="0"/>
              </a:rPr>
              <a:t>цикломена</a:t>
            </a:r>
            <a:r>
              <a:rPr lang="uk-UA" b="1" dirty="0" smtClean="0">
                <a:latin typeface="georgia" panose="02040502050405020303" pitchFamily="18" charset="0"/>
              </a:rPr>
              <a:t>, також властиві складні орнаменти, в основі яких стилізовані квіти, рослини, лебеді. Народившись на стику 19 і 20 століть, модерн закликає до імпровізації, до відмови від старих стильових форм. Широко застосовується вільне планування приміщень, різнорівневий підлогу, великі віконні прорізи. Стіни фарбуються в яскраві кольори і часто декоруються плоскими рельєфами з гіпсу. Меблі в стилі модерн прикрашається стилізованим орнаментом, в якому переважає розтягнутість, хвилястість. Модерний стиль в інтер'єрі привносить виразні кольори, фактури, застосовується функціональне зонування приміщень, дизайн і оформлення квартири або будинку стає неймовірно витонченим, різноманітними стають форми вікон, дверей та сходів. В інтер'єрі модернового стилю можуть бути присутніми керамічне облицювання, елементи з кованого заліза, двері і вікна можуть прикрашати флористичні вітражі.</a:t>
            </a:r>
            <a:endParaRPr lang="uk-UA" b="1" dirty="0"/>
          </a:p>
        </p:txBody>
      </p:sp>
      <p:pic>
        <p:nvPicPr>
          <p:cNvPr id="5122" name="Picture 2" descr="Ð ÐµÐ·ÑÐ»ÑÑÐ°Ñ Ð¿Ð¾ÑÑÐºÑ Ð·Ð¾Ð±ÑÐ°Ð¶ÐµÐ½Ñ Ð·Ð° Ð·Ð°Ð¿Ð¸ÑÐ¾Ð¼ &quot;ÐÐ¾Ð´ÐµÑÐ½.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8608" y="673832"/>
            <a:ext cx="5197364" cy="5191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270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4900" y="0"/>
            <a:ext cx="5634825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smtClean="0">
                <a:latin typeface="georgia" panose="02040502050405020303" pitchFamily="18" charset="0"/>
              </a:rPr>
              <a:t>Єгипетське мистецтво, екзотика американських індіанців і примітивізм африканського мистецтва з'єдналися утворивши стиль </a:t>
            </a:r>
            <a:r>
              <a:rPr lang="uk-UA" sz="2800" dirty="0" smtClean="0">
                <a:solidFill>
                  <a:schemeClr val="bg2"/>
                </a:solidFill>
                <a:latin typeface="georgia" panose="02040502050405020303" pitchFamily="18" charset="0"/>
              </a:rPr>
              <a:t>Арт - Деко. </a:t>
            </a:r>
            <a:r>
              <a:rPr lang="uk-UA" sz="2800" dirty="0" smtClean="0">
                <a:latin typeface="georgia" panose="02040502050405020303" pitchFamily="18" charset="0"/>
              </a:rPr>
              <a:t>Зразком даного стилю є розкішні інтер'єри дорогих готелів і океанських лайнерів. У стилі Арт - Деко використовуються насичені коричневі тони, колір слонової кістки, а також відтінки золотого. У меблях цього стилю присутні елементи у вигляді </a:t>
            </a:r>
            <a:r>
              <a:rPr lang="uk-UA" sz="2800" dirty="0" err="1" smtClean="0">
                <a:latin typeface="georgia" panose="02040502050405020303" pitchFamily="18" charset="0"/>
              </a:rPr>
              <a:t>зигзагів</a:t>
            </a:r>
            <a:r>
              <a:rPr lang="uk-UA" sz="2800" dirty="0" smtClean="0">
                <a:latin typeface="georgia" panose="02040502050405020303" pitchFamily="18" charset="0"/>
              </a:rPr>
              <a:t>, трикутників, кіл і сонце.</a:t>
            </a:r>
            <a:endParaRPr lang="uk-UA" sz="2800" dirty="0"/>
          </a:p>
        </p:txBody>
      </p:sp>
      <p:pic>
        <p:nvPicPr>
          <p:cNvPr id="6146" name="Picture 2" descr="Ð ÐµÐ·ÑÐ»ÑÑÐ°Ñ Ð¿Ð¾ÑÑÐºÑ Ð·Ð¾Ð±ÑÐ°Ð¶ÐµÐ½Ñ Ð·Ð° Ð·Ð°Ð¿Ð¸ÑÐ¾Ð¼ &quot;ÑÑÐ¸Ð»Ñ ÐÑÑ - ÐÐµÐºÐ¾.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761" y="1278701"/>
            <a:ext cx="5905500" cy="442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530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9485" y="667378"/>
            <a:ext cx="437851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err="1">
                <a:latin typeface="georgia" panose="02040502050405020303" pitchFamily="18" charset="0"/>
              </a:rPr>
              <a:t>Мінімалізм</a:t>
            </a:r>
            <a:r>
              <a:rPr lang="ru-RU" sz="2800" dirty="0">
                <a:latin typeface="georgia" panose="02040502050405020303" pitchFamily="18" charset="0"/>
              </a:rPr>
              <a:t> славиться </a:t>
            </a:r>
            <a:r>
              <a:rPr lang="ru-RU" sz="2800" dirty="0" err="1">
                <a:latin typeface="georgia" panose="02040502050405020303" pitchFamily="18" charset="0"/>
              </a:rPr>
              <a:t>своєю</a:t>
            </a:r>
            <a:r>
              <a:rPr lang="ru-RU" sz="2800" dirty="0">
                <a:latin typeface="georgia" panose="02040502050405020303" pitchFamily="18" charset="0"/>
              </a:rPr>
              <a:t> </a:t>
            </a:r>
            <a:r>
              <a:rPr lang="ru-RU" sz="2800" dirty="0" err="1">
                <a:latin typeface="georgia" panose="02040502050405020303" pitchFamily="18" charset="0"/>
              </a:rPr>
              <a:t>лаконічністю</a:t>
            </a:r>
            <a:r>
              <a:rPr lang="ru-RU" sz="2800" dirty="0">
                <a:latin typeface="georgia" panose="02040502050405020303" pitchFamily="18" charset="0"/>
              </a:rPr>
              <a:t> і </a:t>
            </a:r>
            <a:r>
              <a:rPr lang="ru-RU" sz="2800" dirty="0" err="1">
                <a:latin typeface="georgia" panose="02040502050405020303" pitchFamily="18" charset="0"/>
              </a:rPr>
              <a:t>простотою</a:t>
            </a:r>
            <a:r>
              <a:rPr lang="ru-RU" sz="2800" dirty="0">
                <a:latin typeface="georgia" panose="02040502050405020303" pitchFamily="18" charset="0"/>
              </a:rPr>
              <a:t> </a:t>
            </a:r>
            <a:r>
              <a:rPr lang="ru-RU" sz="2800" dirty="0" err="1">
                <a:latin typeface="georgia" panose="02040502050405020303" pitchFamily="18" charset="0"/>
              </a:rPr>
              <a:t>геометричних</a:t>
            </a:r>
            <a:r>
              <a:rPr lang="ru-RU" sz="2800" dirty="0">
                <a:latin typeface="georgia" panose="02040502050405020303" pitchFamily="18" charset="0"/>
              </a:rPr>
              <a:t> </a:t>
            </a:r>
            <a:r>
              <a:rPr lang="ru-RU" sz="2800" dirty="0" err="1">
                <a:latin typeface="georgia" panose="02040502050405020303" pitchFamily="18" charset="0"/>
              </a:rPr>
              <a:t>фігур</a:t>
            </a:r>
            <a:r>
              <a:rPr lang="ru-RU" sz="2800" dirty="0">
                <a:latin typeface="georgia" panose="02040502050405020303" pitchFamily="18" charset="0"/>
              </a:rPr>
              <a:t>. Тут </a:t>
            </a:r>
            <a:r>
              <a:rPr lang="ru-RU" sz="2800" dirty="0" err="1">
                <a:latin typeface="georgia" panose="02040502050405020303" pitchFamily="18" charset="0"/>
              </a:rPr>
              <a:t>немає</a:t>
            </a:r>
            <a:r>
              <a:rPr lang="ru-RU" sz="2800" dirty="0">
                <a:latin typeface="georgia" panose="02040502050405020303" pitchFamily="18" charset="0"/>
              </a:rPr>
              <a:t> </a:t>
            </a:r>
            <a:r>
              <a:rPr lang="ru-RU" sz="2800" dirty="0" err="1">
                <a:latin typeface="georgia" panose="02040502050405020303" pitchFamily="18" charset="0"/>
              </a:rPr>
              <a:t>нічого</a:t>
            </a:r>
            <a:r>
              <a:rPr lang="ru-RU" sz="2800" dirty="0">
                <a:latin typeface="georgia" panose="02040502050405020303" pitchFamily="18" charset="0"/>
              </a:rPr>
              <a:t> </a:t>
            </a:r>
            <a:r>
              <a:rPr lang="ru-RU" sz="2800" dirty="0" err="1">
                <a:latin typeface="georgia" panose="02040502050405020303" pitchFamily="18" charset="0"/>
              </a:rPr>
              <a:t>зайвого</a:t>
            </a:r>
            <a:r>
              <a:rPr lang="ru-RU" sz="2800" dirty="0">
                <a:latin typeface="georgia" panose="02040502050405020303" pitchFamily="18" charset="0"/>
              </a:rPr>
              <a:t>, </a:t>
            </a:r>
            <a:r>
              <a:rPr lang="ru-RU" sz="2800" dirty="0" err="1">
                <a:latin typeface="georgia" panose="02040502050405020303" pitchFamily="18" charset="0"/>
              </a:rPr>
              <a:t>елементи</a:t>
            </a:r>
            <a:r>
              <a:rPr lang="ru-RU" sz="2800" dirty="0">
                <a:latin typeface="georgia" panose="02040502050405020303" pitchFamily="18" charset="0"/>
              </a:rPr>
              <a:t> </a:t>
            </a:r>
            <a:r>
              <a:rPr lang="ru-RU" sz="2800" dirty="0" err="1">
                <a:latin typeface="georgia" panose="02040502050405020303" pitchFamily="18" charset="0"/>
              </a:rPr>
              <a:t>побуту</a:t>
            </a:r>
            <a:r>
              <a:rPr lang="ru-RU" sz="2800" dirty="0">
                <a:latin typeface="georgia" panose="02040502050405020303" pitchFamily="18" charset="0"/>
              </a:rPr>
              <a:t> </a:t>
            </a:r>
            <a:r>
              <a:rPr lang="ru-RU" sz="2800" dirty="0" err="1">
                <a:latin typeface="georgia" panose="02040502050405020303" pitchFamily="18" charset="0"/>
              </a:rPr>
              <a:t>приховані</a:t>
            </a:r>
            <a:r>
              <a:rPr lang="ru-RU" sz="2800" dirty="0">
                <a:latin typeface="georgia" panose="02040502050405020303" pitchFamily="18" charset="0"/>
              </a:rPr>
              <a:t>, </a:t>
            </a:r>
            <a:r>
              <a:rPr lang="ru-RU" sz="2800" dirty="0" err="1">
                <a:latin typeface="georgia" panose="02040502050405020303" pitchFamily="18" charset="0"/>
              </a:rPr>
              <a:t>підкреслюється</a:t>
            </a:r>
            <a:r>
              <a:rPr lang="ru-RU" sz="2800" dirty="0">
                <a:latin typeface="georgia" panose="02040502050405020303" pitchFamily="18" charset="0"/>
              </a:rPr>
              <a:t> простота і </a:t>
            </a:r>
            <a:r>
              <a:rPr lang="ru-RU" sz="2800" dirty="0" err="1">
                <a:latin typeface="georgia" panose="02040502050405020303" pitchFamily="18" charset="0"/>
              </a:rPr>
              <a:t>точність</a:t>
            </a:r>
            <a:r>
              <a:rPr lang="ru-RU" sz="2800" dirty="0">
                <a:latin typeface="georgia" panose="02040502050405020303" pitchFamily="18" charset="0"/>
              </a:rPr>
              <a:t> </a:t>
            </a:r>
            <a:r>
              <a:rPr lang="ru-RU" sz="2800" dirty="0" err="1">
                <a:latin typeface="georgia" panose="02040502050405020303" pitchFamily="18" charset="0"/>
              </a:rPr>
              <a:t>інтер'єру</a:t>
            </a:r>
            <a:r>
              <a:rPr lang="ru-RU" sz="2800" dirty="0">
                <a:latin typeface="georgia" panose="02040502050405020303" pitchFamily="18" charset="0"/>
              </a:rPr>
              <a:t>. У </a:t>
            </a:r>
            <a:r>
              <a:rPr lang="ru-RU" sz="2800" dirty="0" err="1">
                <a:latin typeface="georgia" panose="02040502050405020303" pitchFamily="18" charset="0"/>
              </a:rPr>
              <a:t>мінімалізмі</a:t>
            </a:r>
            <a:r>
              <a:rPr lang="ru-RU" sz="2800" dirty="0">
                <a:latin typeface="georgia" panose="02040502050405020303" pitchFamily="18" charset="0"/>
              </a:rPr>
              <a:t> практично </a:t>
            </a:r>
            <a:r>
              <a:rPr lang="ru-RU" sz="2800" dirty="0" err="1">
                <a:latin typeface="georgia" panose="02040502050405020303" pitchFamily="18" charset="0"/>
              </a:rPr>
              <a:t>відсутня</a:t>
            </a:r>
            <a:r>
              <a:rPr lang="ru-RU" sz="2800" dirty="0">
                <a:latin typeface="georgia" panose="02040502050405020303" pitchFamily="18" charset="0"/>
              </a:rPr>
              <a:t> декор, </a:t>
            </a:r>
            <a:r>
              <a:rPr lang="ru-RU" sz="2800" dirty="0" err="1">
                <a:latin typeface="georgia" panose="02040502050405020303" pitchFamily="18" charset="0"/>
              </a:rPr>
              <a:t>орнаменти</a:t>
            </a:r>
            <a:r>
              <a:rPr lang="ru-RU" sz="2800" dirty="0">
                <a:latin typeface="georgia" panose="02040502050405020303" pitchFamily="18" charset="0"/>
              </a:rPr>
              <a:t>, </a:t>
            </a:r>
            <a:r>
              <a:rPr lang="ru-RU" sz="2800" dirty="0" err="1">
                <a:latin typeface="georgia" panose="02040502050405020303" pitchFamily="18" charset="0"/>
              </a:rPr>
              <a:t>присутній</a:t>
            </a:r>
            <a:r>
              <a:rPr lang="ru-RU" sz="2800" dirty="0">
                <a:latin typeface="georgia" panose="02040502050405020303" pitchFamily="18" charset="0"/>
              </a:rPr>
              <a:t> </a:t>
            </a:r>
            <a:r>
              <a:rPr lang="ru-RU" sz="2800" dirty="0" err="1">
                <a:latin typeface="georgia" panose="02040502050405020303" pitchFamily="18" charset="0"/>
              </a:rPr>
              <a:t>ясність</a:t>
            </a:r>
            <a:r>
              <a:rPr lang="ru-RU" sz="2800" dirty="0">
                <a:latin typeface="georgia" panose="02040502050405020303" pitchFamily="18" charset="0"/>
              </a:rPr>
              <a:t> </a:t>
            </a:r>
            <a:r>
              <a:rPr lang="ru-RU" sz="2800" dirty="0" err="1">
                <a:latin typeface="georgia" panose="02040502050405020303" pitchFamily="18" charset="0"/>
              </a:rPr>
              <a:t>композиції</a:t>
            </a:r>
            <a:r>
              <a:rPr lang="ru-RU" sz="2800" dirty="0">
                <a:latin typeface="georgia" panose="02040502050405020303" pitchFamily="18" charset="0"/>
              </a:rPr>
              <a:t>.</a:t>
            </a:r>
            <a:endParaRPr lang="ru-RU" sz="2800" dirty="0"/>
          </a:p>
        </p:txBody>
      </p:sp>
      <p:pic>
        <p:nvPicPr>
          <p:cNvPr id="7170" name="Picture 2" descr="Ð ÐµÐ·ÑÐ»ÑÑÐ°Ñ Ð¿Ð¾ÑÑÐºÑ Ð·Ð¾Ð±ÑÐ°Ð¶ÐµÐ½Ñ Ð·Ð° Ð·Ð°Ð¿Ð¸ÑÐ¾Ð¼ &quot;ÐÑÐ½ÑÐ¼Ð°Ð»ÑÐ·Ð¼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5141" y="1561685"/>
            <a:ext cx="6191250" cy="3905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247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38755" y="175694"/>
            <a:ext cx="5555312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i="1" dirty="0" smtClean="0">
                <a:latin typeface="georgia" panose="02040502050405020303" pitchFamily="18" charset="0"/>
              </a:rPr>
              <a:t>Стиль «Кантрі»</a:t>
            </a:r>
            <a:r>
              <a:rPr lang="uk-UA" sz="2800" dirty="0" smtClean="0">
                <a:latin typeface="georgia" panose="02040502050405020303" pitchFamily="18" charset="0"/>
              </a:rPr>
              <a:t> (у перекладі з </a:t>
            </a:r>
            <a:r>
              <a:rPr lang="uk-UA" sz="2800" dirty="0" err="1" smtClean="0">
                <a:latin typeface="georgia" panose="02040502050405020303" pitchFamily="18" charset="0"/>
              </a:rPr>
              <a:t>англ</a:t>
            </a:r>
            <a:r>
              <a:rPr lang="uk-UA" sz="2800" dirty="0" smtClean="0">
                <a:latin typeface="georgia" panose="02040502050405020303" pitchFamily="18" charset="0"/>
              </a:rPr>
              <a:t>. «Сільський» стиль), характеризується природністю, простотою, відсутністю химерних елементів. В інтер'єрі присутні дерево, цегла, вельми популярні ковбойські мотиви, тканина в клітку або дрібну квіточку. Колірна гамма кантрі стилю стримана, включає відтінки зеленого, бежевого, коричневого, можуть бути присутніми включення червоного і зеленого.</a:t>
            </a:r>
            <a:endParaRPr lang="uk-UA" sz="2800" dirty="0"/>
          </a:p>
        </p:txBody>
      </p:sp>
      <p:pic>
        <p:nvPicPr>
          <p:cNvPr id="8194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858" y="1091818"/>
            <a:ext cx="6035443" cy="4723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2011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5388" y="487825"/>
            <a:ext cx="4505739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smtClean="0">
                <a:latin typeface="georgia" panose="02040502050405020303" pitchFamily="18" charset="0"/>
              </a:rPr>
              <a:t>Мабуть, самий сучасний стиль - </a:t>
            </a:r>
            <a:r>
              <a:rPr lang="uk-UA" sz="2800" b="1" i="1" dirty="0" smtClean="0">
                <a:latin typeface="georgia" panose="02040502050405020303" pitchFamily="18" charset="0"/>
              </a:rPr>
              <a:t>Хай-тек</a:t>
            </a:r>
            <a:r>
              <a:rPr lang="uk-UA" sz="2800" dirty="0" smtClean="0">
                <a:latin typeface="georgia" panose="02040502050405020303" pitchFamily="18" charset="0"/>
              </a:rPr>
              <a:t>, що відрізняється своєю технічністю, строгістю, присутністю скла і металу. Стилістка інтер'єру хай-тека - максимум функціональності і практичності. Основні кольори: срібний, чорний, білий, «</a:t>
            </a:r>
            <a:r>
              <a:rPr lang="uk-UA" sz="2800" dirty="0" err="1" smtClean="0">
                <a:latin typeface="georgia" panose="02040502050405020303" pitchFamily="18" charset="0"/>
              </a:rPr>
              <a:t>металік</a:t>
            </a:r>
            <a:r>
              <a:rPr lang="uk-UA" sz="2800" dirty="0" smtClean="0">
                <a:latin typeface="georgia" panose="02040502050405020303" pitchFamily="18" charset="0"/>
              </a:rPr>
              <a:t>».</a:t>
            </a:r>
            <a:endParaRPr lang="uk-UA" sz="2800" dirty="0"/>
          </a:p>
        </p:txBody>
      </p:sp>
      <p:pic>
        <p:nvPicPr>
          <p:cNvPr id="9218" name="Picture 2" descr="Ð ÐµÐ·ÑÐ»ÑÑÐ°Ñ Ð¿Ð¾ÑÑÐºÑ Ð·Ð¾Ð±ÑÐ°Ð¶ÐµÐ½Ñ Ð·Ð° Ð·Ð°Ð¿Ð¸ÑÐ¾Ð¼ &quot;Ð¥Ð°Ð¹-ÑÐµÐº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049" y="1097280"/>
            <a:ext cx="7382786" cy="4921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927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Практична </a:t>
            </a:r>
            <a:r>
              <a:rPr lang="uk-UA" dirty="0" err="1" smtClean="0"/>
              <a:t>робоата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Визначення стилів </a:t>
            </a:r>
            <a:r>
              <a:rPr lang="uk-UA" dirty="0" err="1" smtClean="0"/>
              <a:t>інтерєру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962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1" y="1419227"/>
            <a:ext cx="9906000" cy="592454"/>
          </a:xfrm>
        </p:spPr>
        <p:txBody>
          <a:bodyPr/>
          <a:lstStyle/>
          <a:p>
            <a:r>
              <a:rPr lang="uk-UA" dirty="0" smtClean="0"/>
              <a:t>Хід роботи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41411" y="2790908"/>
            <a:ext cx="9906000" cy="3008229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uk-UA" dirty="0" smtClean="0"/>
              <a:t>Ознайомитись з різними стилями.</a:t>
            </a:r>
          </a:p>
          <a:p>
            <a:pPr marL="342900" indent="-342900">
              <a:buAutoNum type="arabicPeriod"/>
            </a:pPr>
            <a:r>
              <a:rPr lang="uk-UA" dirty="0" smtClean="0"/>
              <a:t>Обрати три стилі, які не зазначались в темі уроку. </a:t>
            </a:r>
            <a:endParaRPr lang="uk-UA" dirty="0"/>
          </a:p>
          <a:p>
            <a:pPr marL="342900" indent="-342900">
              <a:buAutoNum type="arabicPeriod"/>
            </a:pPr>
            <a:r>
              <a:rPr lang="uk-UA" dirty="0" smtClean="0"/>
              <a:t>Дати коротку характеристику цим стилям.</a:t>
            </a:r>
          </a:p>
          <a:p>
            <a:pPr marL="342900" indent="-342900">
              <a:buAutoNum type="arabicPeriod"/>
            </a:pPr>
            <a:r>
              <a:rPr lang="uk-UA" dirty="0" smtClean="0"/>
              <a:t>Зробити малюнок або фото одного з опрацьованих інтер'єрів ( в зошиті)</a:t>
            </a:r>
          </a:p>
          <a:p>
            <a:pPr marL="342900" indent="-342900">
              <a:buAutoNum type="arabicPeriod"/>
            </a:pPr>
            <a:r>
              <a:rPr lang="uk-UA" dirty="0" smtClean="0"/>
              <a:t>Висновок по роботі</a:t>
            </a:r>
          </a:p>
          <a:p>
            <a:pPr marL="342900" indent="-342900">
              <a:buAutoNum type="arabicPeriod"/>
            </a:pPr>
            <a:endParaRPr lang="uk-UA" dirty="0" smtClean="0"/>
          </a:p>
          <a:p>
            <a:pPr marL="342900" indent="-342900">
              <a:buAutoNum type="arabicPeriod"/>
            </a:pPr>
            <a:endParaRPr lang="uk-UA" dirty="0" smtClean="0"/>
          </a:p>
          <a:p>
            <a:pPr marL="342900" indent="-34290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471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8490" y="803082"/>
            <a:ext cx="6905308" cy="2504661"/>
          </a:xfrm>
        </p:spPr>
        <p:txBody>
          <a:bodyPr>
            <a:normAutofit/>
          </a:bodyPr>
          <a:lstStyle/>
          <a:p>
            <a:pPr algn="ctr"/>
            <a:r>
              <a:rPr lang="uk-UA" dirty="0" smtClean="0"/>
              <a:t>Вдалого </a:t>
            </a:r>
            <a:r>
              <a:rPr lang="uk-UA" smtClean="0"/>
              <a:t>дня !</a:t>
            </a: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dirty="0" smtClean="0"/>
              <a:t>Успіхів в роботі!</a:t>
            </a:r>
            <a:endParaRPr lang="uk-UA" sz="3600" dirty="0"/>
          </a:p>
        </p:txBody>
      </p:sp>
      <p:pic>
        <p:nvPicPr>
          <p:cNvPr id="10242" name="Picture 2" descr="Ð ÐµÐ·ÑÐ»ÑÑÐ°Ñ Ð¿Ð¾ÑÑÐºÑ Ð·Ð¾Ð±ÑÐ°Ð¶ÐµÐ½Ñ Ð·Ð° Ð·Ð°Ð¿Ð¸ÑÐ¾Ð¼ &quot;ÑÐ¼Ð¾Ð´Ð·Ð¸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1565" y="4824481"/>
            <a:ext cx="2571750" cy="178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Ð ÐµÐ·ÑÐ»ÑÑÐ°Ñ Ð¿Ð¾ÑÑÐºÑ Ð·Ð¾Ð±ÑÐ°Ð¶ÐµÐ½Ñ Ð·Ð° Ð·Ð°Ð¿Ð¸ÑÐ¾Ð¼ &quot;ÑÐ¼Ð¾Ð´Ð·Ð¸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3910" y="1294405"/>
            <a:ext cx="2562225" cy="179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149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6936" y="628154"/>
            <a:ext cx="1104436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</a:rPr>
              <a:t>	</a:t>
            </a:r>
            <a:r>
              <a:rPr lang="uk-UA" sz="2800" b="1" dirty="0" smtClean="0">
                <a:latin typeface="Arial" panose="020B0604020202020204" pitchFamily="34" charset="0"/>
              </a:rPr>
              <a:t>Дизайн </a:t>
            </a:r>
            <a:r>
              <a:rPr lang="uk-UA" sz="2800" b="1" dirty="0" smtClean="0">
                <a:latin typeface="Arial" panose="020B0604020202020204" pitchFamily="34" charset="0"/>
                <a:hlinkClick r:id="rId2" tooltip="Інтер'єр"/>
              </a:rPr>
              <a:t>інтер'єру</a:t>
            </a:r>
            <a:r>
              <a:rPr lang="uk-UA" sz="2800" dirty="0" smtClean="0">
                <a:latin typeface="Arial" panose="020B0604020202020204" pitchFamily="34" charset="0"/>
              </a:rPr>
              <a:t> (</a:t>
            </a:r>
            <a:r>
              <a:rPr lang="uk-UA" sz="2800" b="1" dirty="0" err="1" smtClean="0">
                <a:latin typeface="Arial" panose="020B0604020202020204" pitchFamily="34" charset="0"/>
              </a:rPr>
              <a:t>інтер'єрний</a:t>
            </a:r>
            <a:r>
              <a:rPr lang="uk-UA" sz="2800" b="1" dirty="0" smtClean="0">
                <a:latin typeface="Arial" panose="020B0604020202020204" pitchFamily="34" charset="0"/>
              </a:rPr>
              <a:t> дизайн</a:t>
            </a:r>
            <a:r>
              <a:rPr lang="uk-UA" sz="2800" dirty="0" smtClean="0">
                <a:latin typeface="Arial" panose="020B0604020202020204" pitchFamily="34" charset="0"/>
              </a:rPr>
              <a:t>) — галузь </a:t>
            </a:r>
            <a:r>
              <a:rPr lang="uk-UA" sz="2800" dirty="0" smtClean="0">
                <a:latin typeface="Arial" panose="020B0604020202020204" pitchFamily="34" charset="0"/>
                <a:hlinkClick r:id="rId3" tooltip="Дизайн"/>
              </a:rPr>
              <a:t>дизайну</a:t>
            </a:r>
            <a:r>
              <a:rPr lang="uk-UA" sz="2800" dirty="0" smtClean="0">
                <a:latin typeface="Arial" panose="020B0604020202020204" pitchFamily="34" charset="0"/>
              </a:rPr>
              <a:t>, спрямована на інтер'єр приміщень з метою забезпечити зручність і естетично приємну взаємодію середовища з людьми.</a:t>
            </a:r>
          </a:p>
          <a:p>
            <a:r>
              <a:rPr lang="uk-UA" sz="2800" dirty="0" smtClean="0">
                <a:latin typeface="Arial" panose="020B0604020202020204" pitchFamily="34" charset="0"/>
              </a:rPr>
              <a:t>	 </a:t>
            </a:r>
            <a:r>
              <a:rPr lang="uk-UA" sz="2800" dirty="0" err="1" smtClean="0">
                <a:latin typeface="Arial" panose="020B0604020202020204" pitchFamily="34" charset="0"/>
              </a:rPr>
              <a:t>Інтер'єрний</a:t>
            </a:r>
            <a:r>
              <a:rPr lang="uk-UA" sz="2800" dirty="0" smtClean="0">
                <a:latin typeface="Arial" panose="020B0604020202020204" pitchFamily="34" charset="0"/>
              </a:rPr>
              <a:t> дизайн поєднує в собі художній та </a:t>
            </a:r>
            <a:r>
              <a:rPr lang="uk-UA" sz="2800" dirty="0" smtClean="0">
                <a:latin typeface="Arial" panose="020B0604020202020204" pitchFamily="34" charset="0"/>
                <a:hlinkClick r:id="rId4" tooltip="Промисловий дизайн"/>
              </a:rPr>
              <a:t>промисловий дизайн</a:t>
            </a:r>
            <a:r>
              <a:rPr lang="uk-UA" sz="2800" dirty="0" smtClean="0">
                <a:latin typeface="Arial" panose="020B0604020202020204" pitchFamily="34" charset="0"/>
              </a:rPr>
              <a:t>. Дизайнер виконує оптимізацію праці в приміщенні, покращує навігацію у великих приміщеннях, розробляє оформлення спеціалізованих приміщень (наприклад, </a:t>
            </a:r>
            <a:r>
              <a:rPr lang="uk-UA" sz="2800" dirty="0" smtClean="0">
                <a:latin typeface="Arial" panose="020B0604020202020204" pitchFamily="34" charset="0"/>
                <a:hlinkClick r:id="rId5" tooltip="Аудіостудія"/>
              </a:rPr>
              <a:t>студій звукозапису</a:t>
            </a:r>
            <a:r>
              <a:rPr lang="uk-UA" sz="2800" dirty="0" smtClean="0">
                <a:latin typeface="Arial" panose="020B0604020202020204" pitchFamily="34" charset="0"/>
              </a:rPr>
              <a:t>, </a:t>
            </a:r>
            <a:r>
              <a:rPr lang="uk-UA" sz="2800" dirty="0" smtClean="0">
                <a:latin typeface="Arial" panose="020B0604020202020204" pitchFamily="34" charset="0"/>
                <a:hlinkClick r:id="rId6" tooltip="Монтаж (кінематограф)"/>
              </a:rPr>
              <a:t>кіномонтажу</a:t>
            </a:r>
            <a:r>
              <a:rPr lang="uk-UA" sz="2800" dirty="0" smtClean="0">
                <a:latin typeface="Arial" panose="020B0604020202020204" pitchFamily="34" charset="0"/>
              </a:rPr>
              <a:t>, </a:t>
            </a:r>
            <a:r>
              <a:rPr lang="uk-UA" sz="2800" dirty="0" smtClean="0">
                <a:latin typeface="Arial" panose="020B0604020202020204" pitchFamily="34" charset="0"/>
                <a:hlinkClick r:id="rId7" tooltip="Фотограф"/>
              </a:rPr>
              <a:t>фотографії</a:t>
            </a:r>
            <a:r>
              <a:rPr lang="uk-UA" sz="2800" dirty="0" smtClean="0">
                <a:latin typeface="Arial" panose="020B0604020202020204" pitchFamily="34" charset="0"/>
              </a:rPr>
              <a:t>; </a:t>
            </a:r>
            <a:r>
              <a:rPr lang="uk-UA" sz="2800" dirty="0" smtClean="0">
                <a:latin typeface="Arial" panose="020B0604020202020204" pitchFamily="34" charset="0"/>
                <a:hlinkClick r:id="rId8" tooltip="Аквапарк"/>
              </a:rPr>
              <a:t>аквапарків</a:t>
            </a:r>
            <a:r>
              <a:rPr lang="uk-UA" sz="2800" dirty="0" smtClean="0">
                <a:latin typeface="Arial" panose="020B0604020202020204" pitchFamily="34" charset="0"/>
              </a:rPr>
              <a:t>) відповідно до вимог клієнтів. Дизайнер управляє всім процесом оформлення інтер'єру, починаючи плануванням приміщення, освітлення, систем вентиляції, акустикою; обробкою стін, і закінчуючи розміщенням меблів і установкою навігаційних знаків.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423765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1419" y="985962"/>
            <a:ext cx="1112387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err="1" smtClean="0">
                <a:latin typeface="Arial" panose="020B0604020202020204" pitchFamily="34" charset="0"/>
              </a:rPr>
              <a:t>Історія</a:t>
            </a:r>
            <a:endParaRPr lang="ru-RU" sz="4000" b="1" dirty="0" smtClean="0">
              <a:latin typeface="Arial" panose="020B0604020202020204" pitchFamily="34" charset="0"/>
            </a:endParaRPr>
          </a:p>
          <a:p>
            <a:pPr algn="ctr"/>
            <a:endParaRPr lang="uk-UA" sz="4000" dirty="0" smtClean="0">
              <a:latin typeface="Arial" panose="020B0604020202020204" pitchFamily="34" charset="0"/>
            </a:endParaRPr>
          </a:p>
          <a:p>
            <a:pPr algn="ctr"/>
            <a:r>
              <a:rPr lang="uk-UA" sz="4000" dirty="0" smtClean="0">
                <a:latin typeface="Arial" panose="020B0604020202020204" pitchFamily="34" charset="0"/>
              </a:rPr>
              <a:t>Історія дизайну інтер’єрів визначається розвитком художніх стилів й оснащенням будинку. Цей розвиток формувався під впливом культур та звичаїв, клімату та наявних матеріалів, наукових винаходів і торгівлі, від подій в економіці, політиці й соціальному житті.</a:t>
            </a:r>
            <a:endParaRPr lang="uk-UA" sz="4000" b="0" i="0" dirty="0"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68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81377" y="339908"/>
            <a:ext cx="10392355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georgia" panose="02040502050405020303" pitchFamily="18" charset="0"/>
              </a:rPr>
              <a:t>Дизайн та </a:t>
            </a:r>
            <a:r>
              <a:rPr lang="ru-RU" sz="2800" dirty="0" err="1">
                <a:latin typeface="georgia" panose="02040502050405020303" pitchFamily="18" charset="0"/>
              </a:rPr>
              <a:t>оформлення</a:t>
            </a:r>
            <a:r>
              <a:rPr lang="ru-RU" sz="2800" dirty="0">
                <a:latin typeface="georgia" panose="02040502050405020303" pitchFamily="18" charset="0"/>
              </a:rPr>
              <a:t> </a:t>
            </a:r>
            <a:r>
              <a:rPr lang="ru-RU" sz="2800" dirty="0" err="1">
                <a:latin typeface="georgia" panose="02040502050405020303" pitchFamily="18" charset="0"/>
              </a:rPr>
              <a:t>будинку</a:t>
            </a:r>
            <a:r>
              <a:rPr lang="ru-RU" sz="2800" dirty="0">
                <a:latin typeface="georgia" panose="02040502050405020303" pitchFamily="18" charset="0"/>
              </a:rPr>
              <a:t> </a:t>
            </a:r>
            <a:r>
              <a:rPr lang="ru-RU" sz="2800" dirty="0" err="1">
                <a:latin typeface="georgia" panose="02040502050405020303" pitchFamily="18" charset="0"/>
              </a:rPr>
              <a:t>або</a:t>
            </a:r>
            <a:r>
              <a:rPr lang="ru-RU" sz="2800" dirty="0">
                <a:latin typeface="georgia" panose="02040502050405020303" pitchFamily="18" charset="0"/>
              </a:rPr>
              <a:t> </a:t>
            </a:r>
            <a:r>
              <a:rPr lang="ru-RU" sz="2800" dirty="0" err="1">
                <a:latin typeface="georgia" panose="02040502050405020303" pitchFamily="18" charset="0"/>
              </a:rPr>
              <a:t>квартири</a:t>
            </a:r>
            <a:r>
              <a:rPr lang="ru-RU" sz="2800" dirty="0">
                <a:latin typeface="georgia" panose="02040502050405020303" pitchFamily="18" charset="0"/>
              </a:rPr>
              <a:t> </a:t>
            </a:r>
            <a:r>
              <a:rPr lang="ru-RU" sz="2800" dirty="0" err="1">
                <a:latin typeface="georgia" panose="02040502050405020303" pitchFamily="18" charset="0"/>
              </a:rPr>
              <a:t>увазі</a:t>
            </a:r>
            <a:r>
              <a:rPr lang="ru-RU" sz="2800" dirty="0">
                <a:latin typeface="georgia" panose="02040502050405020303" pitchFamily="18" charset="0"/>
              </a:rPr>
              <a:t> </a:t>
            </a:r>
            <a:r>
              <a:rPr lang="ru-RU" sz="2800" dirty="0" err="1">
                <a:latin typeface="georgia" panose="02040502050405020303" pitchFamily="18" charset="0"/>
              </a:rPr>
              <a:t>створення</a:t>
            </a:r>
            <a:r>
              <a:rPr lang="ru-RU" sz="2800" dirty="0">
                <a:latin typeface="georgia" panose="02040502050405020303" pitchFamily="18" charset="0"/>
              </a:rPr>
              <a:t> </a:t>
            </a:r>
            <a:r>
              <a:rPr lang="ru-RU" sz="2800" dirty="0" err="1">
                <a:latin typeface="georgia" panose="02040502050405020303" pitchFamily="18" charset="0"/>
              </a:rPr>
              <a:t>інтер'єру</a:t>
            </a:r>
            <a:r>
              <a:rPr lang="ru-RU" sz="2800" dirty="0">
                <a:latin typeface="georgia" panose="02040502050405020303" pitchFamily="18" charset="0"/>
              </a:rPr>
              <a:t> в </a:t>
            </a:r>
            <a:r>
              <a:rPr lang="ru-RU" sz="2800" dirty="0" err="1">
                <a:latin typeface="georgia" panose="02040502050405020303" pitchFamily="18" charset="0"/>
              </a:rPr>
              <a:t>певному</a:t>
            </a:r>
            <a:r>
              <a:rPr lang="ru-RU" sz="2800" dirty="0">
                <a:latin typeface="georgia" panose="02040502050405020303" pitchFamily="18" charset="0"/>
              </a:rPr>
              <a:t> </a:t>
            </a:r>
            <a:r>
              <a:rPr lang="ru-RU" sz="2800" dirty="0" err="1">
                <a:latin typeface="georgia" panose="02040502050405020303" pitchFamily="18" charset="0"/>
              </a:rPr>
              <a:t>стилі</a:t>
            </a:r>
            <a:r>
              <a:rPr lang="ru-RU" sz="2800" dirty="0">
                <a:latin typeface="georgia" panose="02040502050405020303" pitchFamily="18" charset="0"/>
              </a:rPr>
              <a:t>. </a:t>
            </a:r>
            <a:r>
              <a:rPr lang="ru-RU" sz="2800" dirty="0" err="1">
                <a:latin typeface="georgia" panose="02040502050405020303" pitchFamily="18" charset="0"/>
              </a:rPr>
              <a:t>Однак</a:t>
            </a:r>
            <a:r>
              <a:rPr lang="ru-RU" sz="2800" dirty="0">
                <a:latin typeface="georgia" panose="02040502050405020303" pitchFamily="18" charset="0"/>
              </a:rPr>
              <a:t> </a:t>
            </a:r>
            <a:r>
              <a:rPr lang="ru-RU" sz="2800" dirty="0" err="1">
                <a:latin typeface="georgia" panose="02040502050405020303" pitchFamily="18" charset="0"/>
              </a:rPr>
              <a:t>найчастіше</a:t>
            </a:r>
            <a:r>
              <a:rPr lang="ru-RU" sz="2800" dirty="0">
                <a:latin typeface="georgia" panose="02040502050405020303" pitchFamily="18" charset="0"/>
              </a:rPr>
              <a:t> для </a:t>
            </a:r>
            <a:r>
              <a:rPr lang="ru-RU" sz="2800" dirty="0" err="1">
                <a:latin typeface="georgia" panose="02040502050405020303" pitchFamily="18" charset="0"/>
              </a:rPr>
              <a:t>замовника</a:t>
            </a:r>
            <a:r>
              <a:rPr lang="ru-RU" sz="2800" dirty="0">
                <a:latin typeface="georgia" panose="02040502050405020303" pitchFamily="18" charset="0"/>
              </a:rPr>
              <a:t> </a:t>
            </a:r>
            <a:r>
              <a:rPr lang="ru-RU" sz="2800" dirty="0" err="1">
                <a:latin typeface="georgia" panose="02040502050405020303" pitchFamily="18" charset="0"/>
              </a:rPr>
              <a:t>поняття</a:t>
            </a:r>
            <a:r>
              <a:rPr lang="ru-RU" sz="2800" dirty="0">
                <a:latin typeface="georgia" panose="02040502050405020303" pitchFamily="18" charset="0"/>
              </a:rPr>
              <a:t> «</a:t>
            </a:r>
            <a:r>
              <a:rPr lang="ru-RU" sz="2800" dirty="0" err="1">
                <a:latin typeface="georgia" panose="02040502050405020303" pitchFamily="18" charset="0"/>
              </a:rPr>
              <a:t>стилі</a:t>
            </a:r>
            <a:r>
              <a:rPr lang="ru-RU" sz="2800" dirty="0">
                <a:latin typeface="georgia" panose="02040502050405020303" pitchFamily="18" charset="0"/>
              </a:rPr>
              <a:t> дизайну», «</a:t>
            </a:r>
            <a:r>
              <a:rPr lang="ru-RU" sz="2800" dirty="0" err="1">
                <a:latin typeface="georgia" panose="02040502050405020303" pitchFamily="18" charset="0"/>
              </a:rPr>
              <a:t>стилістика</a:t>
            </a:r>
            <a:r>
              <a:rPr lang="ru-RU" sz="2800" dirty="0">
                <a:latin typeface="georgia" panose="02040502050405020303" pitchFamily="18" charset="0"/>
              </a:rPr>
              <a:t> </a:t>
            </a:r>
            <a:r>
              <a:rPr lang="ru-RU" sz="2800" dirty="0" err="1">
                <a:latin typeface="georgia" panose="02040502050405020303" pitchFamily="18" charset="0"/>
              </a:rPr>
              <a:t>інтер'єру</a:t>
            </a:r>
            <a:r>
              <a:rPr lang="ru-RU" sz="2800" dirty="0">
                <a:latin typeface="georgia" panose="02040502050405020303" pitchFamily="18" charset="0"/>
              </a:rPr>
              <a:t>», «</a:t>
            </a:r>
            <a:r>
              <a:rPr lang="ru-RU" sz="2800" dirty="0" err="1">
                <a:latin typeface="georgia" panose="02040502050405020303" pitchFamily="18" charset="0"/>
              </a:rPr>
              <a:t>стилізація</a:t>
            </a:r>
            <a:r>
              <a:rPr lang="ru-RU" sz="2800" dirty="0">
                <a:latin typeface="georgia" panose="02040502050405020303" pitchFamily="18" charset="0"/>
              </a:rPr>
              <a:t>» </a:t>
            </a:r>
            <a:r>
              <a:rPr lang="ru-RU" sz="2800" dirty="0" err="1">
                <a:latin typeface="georgia" panose="02040502050405020303" pitchFamily="18" charset="0"/>
              </a:rPr>
              <a:t>туманні</a:t>
            </a:r>
            <a:r>
              <a:rPr lang="ru-RU" sz="2800" dirty="0">
                <a:latin typeface="georgia" panose="02040502050405020303" pitchFamily="18" charset="0"/>
              </a:rPr>
              <a:t> і до </a:t>
            </a:r>
            <a:r>
              <a:rPr lang="ru-RU" sz="2800" dirty="0" err="1">
                <a:latin typeface="georgia" panose="02040502050405020303" pitchFamily="18" charset="0"/>
              </a:rPr>
              <a:t>кінця</a:t>
            </a:r>
            <a:r>
              <a:rPr lang="ru-RU" sz="2800" dirty="0">
                <a:latin typeface="georgia" panose="02040502050405020303" pitchFamily="18" charset="0"/>
              </a:rPr>
              <a:t> не </a:t>
            </a:r>
            <a:r>
              <a:rPr lang="ru-RU" sz="2800" dirty="0" err="1">
                <a:latin typeface="georgia" panose="02040502050405020303" pitchFamily="18" charset="0"/>
              </a:rPr>
              <a:t>ясні</a:t>
            </a:r>
            <a:r>
              <a:rPr lang="ru-RU" sz="2800" dirty="0">
                <a:latin typeface="georgia" panose="02040502050405020303" pitchFamily="18" charset="0"/>
              </a:rPr>
              <a:t>. </a:t>
            </a:r>
            <a:r>
              <a:rPr lang="ru-RU" sz="2800" dirty="0" err="1">
                <a:latin typeface="georgia" panose="02040502050405020303" pitchFamily="18" charset="0"/>
              </a:rPr>
              <a:t>Багато</a:t>
            </a:r>
            <a:r>
              <a:rPr lang="ru-RU" sz="2800" dirty="0">
                <a:latin typeface="georgia" panose="02040502050405020303" pitchFamily="18" charset="0"/>
              </a:rPr>
              <a:t> </a:t>
            </a:r>
            <a:r>
              <a:rPr lang="ru-RU" sz="2800" dirty="0" err="1">
                <a:latin typeface="georgia" panose="02040502050405020303" pitchFamily="18" charset="0"/>
              </a:rPr>
              <a:t>хто</a:t>
            </a:r>
            <a:r>
              <a:rPr lang="ru-RU" sz="2800" dirty="0">
                <a:latin typeface="georgia" panose="02040502050405020303" pitchFamily="18" charset="0"/>
              </a:rPr>
              <a:t> </a:t>
            </a:r>
            <a:r>
              <a:rPr lang="ru-RU" sz="2800" dirty="0" err="1">
                <a:latin typeface="georgia" panose="02040502050405020303" pitchFamily="18" charset="0"/>
              </a:rPr>
              <a:t>вважає</a:t>
            </a:r>
            <a:r>
              <a:rPr lang="ru-RU" sz="2800" dirty="0">
                <a:latin typeface="georgia" panose="02040502050405020303" pitchFamily="18" charset="0"/>
              </a:rPr>
              <a:t>, </a:t>
            </a:r>
            <a:r>
              <a:rPr lang="ru-RU" sz="2800" dirty="0" err="1">
                <a:latin typeface="georgia" panose="02040502050405020303" pitchFamily="18" charset="0"/>
              </a:rPr>
              <a:t>що</a:t>
            </a:r>
            <a:r>
              <a:rPr lang="ru-RU" sz="2800" dirty="0">
                <a:latin typeface="georgia" panose="02040502050405020303" pitchFamily="18" charset="0"/>
              </a:rPr>
              <a:t> </a:t>
            </a:r>
            <a:r>
              <a:rPr lang="ru-RU" sz="2800" dirty="0" err="1">
                <a:latin typeface="georgia" panose="02040502050405020303" pitchFamily="18" charset="0"/>
              </a:rPr>
              <a:t>стилі</a:t>
            </a:r>
            <a:r>
              <a:rPr lang="ru-RU" sz="2800" dirty="0">
                <a:latin typeface="georgia" panose="02040502050405020303" pitchFamily="18" charset="0"/>
              </a:rPr>
              <a:t> </a:t>
            </a:r>
            <a:r>
              <a:rPr lang="ru-RU" sz="2800" dirty="0" err="1">
                <a:latin typeface="georgia" panose="02040502050405020303" pitchFamily="18" charset="0"/>
              </a:rPr>
              <a:t>інтер'єру</a:t>
            </a:r>
            <a:r>
              <a:rPr lang="ru-RU" sz="2800" dirty="0">
                <a:latin typeface="georgia" panose="02040502050405020303" pitchFamily="18" charset="0"/>
              </a:rPr>
              <a:t> </a:t>
            </a:r>
            <a:r>
              <a:rPr lang="ru-RU" sz="2800" dirty="0" err="1">
                <a:latin typeface="georgia" panose="02040502050405020303" pitchFamily="18" charset="0"/>
              </a:rPr>
              <a:t>бувають</a:t>
            </a:r>
            <a:r>
              <a:rPr lang="ru-RU" sz="2800" dirty="0">
                <a:latin typeface="georgia" panose="02040502050405020303" pitchFamily="18" charset="0"/>
              </a:rPr>
              <a:t> </a:t>
            </a:r>
            <a:r>
              <a:rPr lang="ru-RU" sz="2800" dirty="0" err="1">
                <a:latin typeface="georgia" panose="02040502050405020303" pitchFamily="18" charset="0"/>
              </a:rPr>
              <a:t>всього</a:t>
            </a:r>
            <a:r>
              <a:rPr lang="ru-RU" sz="2800" dirty="0">
                <a:latin typeface="georgia" panose="02040502050405020303" pitchFamily="18" charset="0"/>
              </a:rPr>
              <a:t> </a:t>
            </a:r>
            <a:r>
              <a:rPr lang="ru-RU" sz="2800" dirty="0" err="1">
                <a:latin typeface="georgia" panose="02040502050405020303" pitchFamily="18" charset="0"/>
              </a:rPr>
              <a:t>двох</a:t>
            </a:r>
            <a:r>
              <a:rPr lang="ru-RU" sz="2800" dirty="0">
                <a:latin typeface="georgia" panose="02040502050405020303" pitchFamily="18" charset="0"/>
              </a:rPr>
              <a:t> </a:t>
            </a:r>
            <a:r>
              <a:rPr lang="ru-RU" sz="2800" dirty="0" err="1">
                <a:latin typeface="georgia" panose="02040502050405020303" pitchFamily="18" charset="0"/>
              </a:rPr>
              <a:t>типів</a:t>
            </a:r>
            <a:r>
              <a:rPr lang="ru-RU" sz="2800" dirty="0">
                <a:latin typeface="georgia" panose="02040502050405020303" pitchFamily="18" charset="0"/>
              </a:rPr>
              <a:t>: </a:t>
            </a:r>
            <a:r>
              <a:rPr lang="ru-RU" sz="2800" dirty="0" err="1">
                <a:latin typeface="georgia" panose="02040502050405020303" pitchFamily="18" charset="0"/>
              </a:rPr>
              <a:t>класичний</a:t>
            </a:r>
            <a:r>
              <a:rPr lang="ru-RU" sz="2800" dirty="0">
                <a:latin typeface="georgia" panose="02040502050405020303" pitchFamily="18" charset="0"/>
              </a:rPr>
              <a:t> і </a:t>
            </a:r>
            <a:r>
              <a:rPr lang="ru-RU" sz="2800" dirty="0" err="1">
                <a:latin typeface="georgia" panose="02040502050405020303" pitchFamily="18" charset="0"/>
              </a:rPr>
              <a:t>сучасний</a:t>
            </a:r>
            <a:r>
              <a:rPr lang="ru-RU" sz="2800" dirty="0">
                <a:latin typeface="georgia" panose="02040502050405020303" pitchFamily="18" charset="0"/>
              </a:rPr>
              <a:t> (модерн). Є, </a:t>
            </a:r>
            <a:r>
              <a:rPr lang="ru-RU" sz="2800" dirty="0" err="1">
                <a:latin typeface="georgia" panose="02040502050405020303" pitchFamily="18" charset="0"/>
              </a:rPr>
              <a:t>звичайно</a:t>
            </a:r>
            <a:r>
              <a:rPr lang="ru-RU" sz="2800" dirty="0">
                <a:latin typeface="georgia" panose="02040502050405020303" pitchFamily="18" charset="0"/>
              </a:rPr>
              <a:t>, й </a:t>
            </a:r>
            <a:r>
              <a:rPr lang="ru-RU" sz="2800" dirty="0" err="1">
                <a:latin typeface="georgia" panose="02040502050405020303" pitchFamily="18" charset="0"/>
              </a:rPr>
              <a:t>інша</a:t>
            </a:r>
            <a:r>
              <a:rPr lang="ru-RU" sz="2800" dirty="0">
                <a:latin typeface="georgia" panose="02040502050405020303" pitchFamily="18" charset="0"/>
              </a:rPr>
              <a:t> </a:t>
            </a:r>
            <a:r>
              <a:rPr lang="ru-RU" sz="2800" dirty="0" err="1">
                <a:latin typeface="georgia" panose="02040502050405020303" pitchFamily="18" charset="0"/>
              </a:rPr>
              <a:t>крайність</a:t>
            </a:r>
            <a:r>
              <a:rPr lang="ru-RU" sz="2800" dirty="0">
                <a:latin typeface="georgia" panose="02040502050405020303" pitchFamily="18" charset="0"/>
              </a:rPr>
              <a:t>, коли </a:t>
            </a:r>
            <a:r>
              <a:rPr lang="ru-RU" sz="2800" dirty="0" err="1">
                <a:latin typeface="georgia" panose="02040502050405020303" pitchFamily="18" charset="0"/>
              </a:rPr>
              <a:t>замовник</a:t>
            </a:r>
            <a:r>
              <a:rPr lang="ru-RU" sz="2800" dirty="0">
                <a:latin typeface="georgia" panose="02040502050405020303" pitchFamily="18" charset="0"/>
              </a:rPr>
              <a:t> </a:t>
            </a:r>
            <a:r>
              <a:rPr lang="ru-RU" sz="2800" dirty="0" err="1">
                <a:latin typeface="georgia" panose="02040502050405020303" pitchFamily="18" charset="0"/>
              </a:rPr>
              <a:t>починає</a:t>
            </a:r>
            <a:r>
              <a:rPr lang="ru-RU" sz="2800" dirty="0">
                <a:latin typeface="georgia" panose="02040502050405020303" pitchFamily="18" charset="0"/>
              </a:rPr>
              <a:t> </a:t>
            </a:r>
            <a:r>
              <a:rPr lang="ru-RU" sz="2800" dirty="0" err="1">
                <a:latin typeface="georgia" panose="02040502050405020303" pitchFamily="18" charset="0"/>
              </a:rPr>
              <a:t>диктувати</a:t>
            </a:r>
            <a:r>
              <a:rPr lang="ru-RU" sz="2800" dirty="0">
                <a:latin typeface="georgia" panose="02040502050405020303" pitchFamily="18" charset="0"/>
              </a:rPr>
              <a:t>, </a:t>
            </a:r>
            <a:r>
              <a:rPr lang="ru-RU" sz="2800" dirty="0" err="1">
                <a:latin typeface="georgia" panose="02040502050405020303" pitchFamily="18" charset="0"/>
              </a:rPr>
              <a:t>якою</a:t>
            </a:r>
            <a:r>
              <a:rPr lang="ru-RU" sz="2800" dirty="0">
                <a:latin typeface="georgia" panose="02040502050405020303" pitchFamily="18" charset="0"/>
              </a:rPr>
              <a:t> </a:t>
            </a:r>
            <a:r>
              <a:rPr lang="ru-RU" sz="2800" dirty="0" err="1">
                <a:latin typeface="georgia" panose="02040502050405020303" pitchFamily="18" charset="0"/>
              </a:rPr>
              <a:t>має</a:t>
            </a:r>
            <a:r>
              <a:rPr lang="ru-RU" sz="2800" dirty="0">
                <a:latin typeface="georgia" panose="02040502050405020303" pitchFamily="18" charset="0"/>
              </a:rPr>
              <a:t> бути </a:t>
            </a:r>
            <a:r>
              <a:rPr lang="ru-RU" sz="2800" dirty="0" err="1">
                <a:latin typeface="georgia" panose="02040502050405020303" pitchFamily="18" charset="0"/>
              </a:rPr>
              <a:t>стилістика</a:t>
            </a:r>
            <a:r>
              <a:rPr lang="ru-RU" sz="2800" dirty="0">
                <a:latin typeface="georgia" panose="02040502050405020303" pitchFamily="18" charset="0"/>
              </a:rPr>
              <a:t> </a:t>
            </a:r>
            <a:r>
              <a:rPr lang="ru-RU" sz="2800" dirty="0" err="1">
                <a:latin typeface="georgia" panose="02040502050405020303" pitchFamily="18" charset="0"/>
              </a:rPr>
              <a:t>інтер'єру</a:t>
            </a:r>
            <a:r>
              <a:rPr lang="ru-RU" sz="2800" dirty="0">
                <a:latin typeface="georgia" panose="02040502050405020303" pitchFamily="18" charset="0"/>
              </a:rPr>
              <a:t>, </a:t>
            </a:r>
            <a:r>
              <a:rPr lang="ru-RU" sz="2800" dirty="0" err="1">
                <a:latin typeface="georgia" panose="02040502050405020303" pitchFamily="18" charset="0"/>
              </a:rPr>
              <a:t>вимагаючи</a:t>
            </a:r>
            <a:r>
              <a:rPr lang="ru-RU" sz="2800" dirty="0">
                <a:latin typeface="georgia" panose="02040502050405020303" pitchFamily="18" charset="0"/>
              </a:rPr>
              <a:t> </a:t>
            </a:r>
            <a:r>
              <a:rPr lang="ru-RU" sz="2800" dirty="0" err="1">
                <a:latin typeface="georgia" panose="02040502050405020303" pitchFamily="18" charset="0"/>
              </a:rPr>
              <a:t>зробити</a:t>
            </a:r>
            <a:r>
              <a:rPr lang="ru-RU" sz="2800" dirty="0">
                <a:latin typeface="georgia" panose="02040502050405020303" pitchFamily="18" charset="0"/>
              </a:rPr>
              <a:t> «</a:t>
            </a:r>
            <a:r>
              <a:rPr lang="ru-RU" sz="2800" dirty="0" err="1">
                <a:latin typeface="georgia" panose="02040502050405020303" pitchFamily="18" charset="0"/>
              </a:rPr>
              <a:t>готичний</a:t>
            </a:r>
            <a:r>
              <a:rPr lang="ru-RU" sz="2800" dirty="0">
                <a:latin typeface="georgia" panose="02040502050405020303" pitchFamily="18" charset="0"/>
              </a:rPr>
              <a:t> стиль, </a:t>
            </a:r>
            <a:r>
              <a:rPr lang="ru-RU" sz="2800" dirty="0" err="1">
                <a:latin typeface="georgia" panose="02040502050405020303" pitchFamily="18" charset="0"/>
              </a:rPr>
              <a:t>розбавлений</a:t>
            </a:r>
            <a:r>
              <a:rPr lang="ru-RU" sz="2800" dirty="0">
                <a:latin typeface="georgia" panose="02040502050405020303" pitchFamily="18" charset="0"/>
              </a:rPr>
              <a:t> </a:t>
            </a:r>
            <a:r>
              <a:rPr lang="ru-RU" sz="2800" dirty="0" err="1">
                <a:latin typeface="georgia" panose="02040502050405020303" pitchFamily="18" charset="0"/>
              </a:rPr>
              <a:t>еклектикою</a:t>
            </a:r>
            <a:r>
              <a:rPr lang="ru-RU" sz="2800" dirty="0">
                <a:latin typeface="georgia" panose="02040502050405020303" pitchFamily="18" charset="0"/>
              </a:rPr>
              <a:t>». </a:t>
            </a:r>
            <a:r>
              <a:rPr lang="ru-RU" sz="2800" dirty="0" err="1">
                <a:latin typeface="georgia" panose="02040502050405020303" pitchFamily="18" charset="0"/>
              </a:rPr>
              <a:t>Звичайно</a:t>
            </a:r>
            <a:r>
              <a:rPr lang="ru-RU" sz="2800" dirty="0">
                <a:latin typeface="georgia" panose="02040502050405020303" pitchFamily="18" charset="0"/>
              </a:rPr>
              <a:t>, </a:t>
            </a:r>
            <a:r>
              <a:rPr lang="ru-RU" sz="2800" dirty="0" err="1">
                <a:latin typeface="georgia" panose="02040502050405020303" pitchFamily="18" charset="0"/>
              </a:rPr>
              <a:t>побажання</a:t>
            </a:r>
            <a:r>
              <a:rPr lang="ru-RU" sz="2800" dirty="0">
                <a:latin typeface="georgia" panose="02040502050405020303" pitchFamily="18" charset="0"/>
              </a:rPr>
              <a:t> </a:t>
            </a:r>
            <a:r>
              <a:rPr lang="ru-RU" sz="2800" dirty="0" err="1">
                <a:latin typeface="georgia" panose="02040502050405020303" pitchFamily="18" charset="0"/>
              </a:rPr>
              <a:t>замовника</a:t>
            </a:r>
            <a:r>
              <a:rPr lang="ru-RU" sz="2800" dirty="0">
                <a:latin typeface="georgia" panose="02040502050405020303" pitchFamily="18" charset="0"/>
              </a:rPr>
              <a:t> </a:t>
            </a:r>
            <a:r>
              <a:rPr lang="ru-RU" sz="2800" dirty="0" err="1">
                <a:latin typeface="georgia" panose="02040502050405020303" pitchFamily="18" charset="0"/>
              </a:rPr>
              <a:t>важливі</a:t>
            </a:r>
            <a:r>
              <a:rPr lang="ru-RU" sz="2800" dirty="0">
                <a:latin typeface="georgia" panose="02040502050405020303" pitchFamily="18" charset="0"/>
              </a:rPr>
              <a:t> при </a:t>
            </a:r>
            <a:r>
              <a:rPr lang="ru-RU" sz="2800" dirty="0" err="1">
                <a:latin typeface="georgia" panose="02040502050405020303" pitchFamily="18" charset="0"/>
              </a:rPr>
              <a:t>складанні</a:t>
            </a:r>
            <a:r>
              <a:rPr lang="ru-RU" sz="2800" dirty="0">
                <a:latin typeface="georgia" panose="02040502050405020303" pitchFamily="18" charset="0"/>
              </a:rPr>
              <a:t> дизайн-проекту, але вони </a:t>
            </a:r>
            <a:r>
              <a:rPr lang="ru-RU" sz="2800" dirty="0" err="1">
                <a:latin typeface="georgia" panose="02040502050405020303" pitchFamily="18" charset="0"/>
              </a:rPr>
              <a:t>повинні</a:t>
            </a:r>
            <a:r>
              <a:rPr lang="ru-RU" sz="2800" dirty="0">
                <a:latin typeface="georgia" panose="02040502050405020303" pitchFamily="18" charset="0"/>
              </a:rPr>
              <a:t> бути базою, </a:t>
            </a:r>
            <a:r>
              <a:rPr lang="ru-RU" sz="2800" dirty="0" err="1">
                <a:latin typeface="georgia" panose="02040502050405020303" pitchFamily="18" charset="0"/>
              </a:rPr>
              <a:t>від</a:t>
            </a:r>
            <a:r>
              <a:rPr lang="ru-RU" sz="2800" dirty="0">
                <a:latin typeface="georgia" panose="02040502050405020303" pitchFamily="18" charset="0"/>
              </a:rPr>
              <a:t> </a:t>
            </a:r>
            <a:r>
              <a:rPr lang="ru-RU" sz="2800" dirty="0" err="1">
                <a:latin typeface="georgia" panose="02040502050405020303" pitchFamily="18" charset="0"/>
              </a:rPr>
              <a:t>якої</a:t>
            </a:r>
            <a:r>
              <a:rPr lang="ru-RU" sz="2800" dirty="0">
                <a:latin typeface="georgia" panose="02040502050405020303" pitchFamily="18" charset="0"/>
              </a:rPr>
              <a:t> і буде </a:t>
            </a:r>
            <a:r>
              <a:rPr lang="ru-RU" sz="2800" dirty="0" err="1">
                <a:latin typeface="georgia" panose="02040502050405020303" pitchFamily="18" charset="0"/>
              </a:rPr>
              <a:t>відштовхуватися</a:t>
            </a:r>
            <a:r>
              <a:rPr lang="ru-RU" sz="2800" dirty="0">
                <a:latin typeface="georgia" panose="02040502050405020303" pitchFamily="18" charset="0"/>
              </a:rPr>
              <a:t> дизайнер, </a:t>
            </a:r>
            <a:r>
              <a:rPr lang="ru-RU" sz="2800" dirty="0" err="1">
                <a:latin typeface="georgia" panose="02040502050405020303" pitchFamily="18" charset="0"/>
              </a:rPr>
              <a:t>здійснюючи</a:t>
            </a:r>
            <a:r>
              <a:rPr lang="ru-RU" sz="2800" dirty="0">
                <a:latin typeface="georgia" panose="02040502050405020303" pitchFamily="18" charset="0"/>
              </a:rPr>
              <a:t> дизайн та </a:t>
            </a:r>
            <a:r>
              <a:rPr lang="ru-RU" sz="2800" dirty="0" err="1">
                <a:latin typeface="georgia" panose="02040502050405020303" pitchFamily="18" charset="0"/>
              </a:rPr>
              <a:t>оформлення</a:t>
            </a:r>
            <a:r>
              <a:rPr lang="ru-RU" sz="2800" dirty="0">
                <a:latin typeface="georgia" panose="02040502050405020303" pitchFamily="18" charset="0"/>
              </a:rPr>
              <a:t> </a:t>
            </a:r>
            <a:r>
              <a:rPr lang="ru-RU" sz="2800" dirty="0" err="1">
                <a:latin typeface="georgia" panose="02040502050405020303" pitchFamily="18" charset="0"/>
              </a:rPr>
              <a:t>квартири</a:t>
            </a:r>
            <a:r>
              <a:rPr lang="ru-RU" sz="2800" dirty="0">
                <a:latin typeface="georgia" panose="02040502050405020303" pitchFamily="18" charset="0"/>
              </a:rPr>
              <a:t> </a:t>
            </a:r>
            <a:r>
              <a:rPr lang="ru-RU" sz="2800" dirty="0" err="1">
                <a:latin typeface="georgia" panose="02040502050405020303" pitchFamily="18" charset="0"/>
              </a:rPr>
              <a:t>або</a:t>
            </a:r>
            <a:r>
              <a:rPr lang="ru-RU" sz="2800" dirty="0">
                <a:latin typeface="georgia" panose="02040502050405020303" pitchFamily="18" charset="0"/>
              </a:rPr>
              <a:t> </a:t>
            </a:r>
            <a:r>
              <a:rPr lang="ru-RU" sz="2800" dirty="0" err="1">
                <a:latin typeface="georgia" panose="02040502050405020303" pitchFamily="18" charset="0"/>
              </a:rPr>
              <a:t>будинку</a:t>
            </a:r>
            <a:r>
              <a:rPr lang="ru-RU" sz="2800" dirty="0">
                <a:latin typeface="georgia" panose="02040502050405020303" pitchFamily="18" charset="0"/>
              </a:rPr>
              <a:t>. Для того </a:t>
            </a:r>
            <a:r>
              <a:rPr lang="ru-RU" sz="2800" dirty="0" err="1">
                <a:latin typeface="georgia" panose="02040502050405020303" pitchFamily="18" charset="0"/>
              </a:rPr>
              <a:t>щоб</a:t>
            </a:r>
            <a:r>
              <a:rPr lang="ru-RU" sz="2800" dirty="0">
                <a:latin typeface="georgia" panose="02040502050405020303" pitchFamily="18" charset="0"/>
              </a:rPr>
              <a:t> внести </a:t>
            </a:r>
            <a:r>
              <a:rPr lang="ru-RU" sz="2800" dirty="0" err="1">
                <a:latin typeface="georgia" panose="02040502050405020303" pitchFamily="18" charset="0"/>
              </a:rPr>
              <a:t>ясність</a:t>
            </a:r>
            <a:r>
              <a:rPr lang="ru-RU" sz="2800" dirty="0">
                <a:latin typeface="georgia" panose="02040502050405020303" pitchFamily="18" charset="0"/>
              </a:rPr>
              <a:t> у </a:t>
            </a:r>
            <a:r>
              <a:rPr lang="ru-RU" sz="2800" dirty="0" err="1">
                <a:latin typeface="georgia" panose="02040502050405020303" pitchFamily="18" charset="0"/>
              </a:rPr>
              <a:t>питання</a:t>
            </a:r>
            <a:r>
              <a:rPr lang="ru-RU" sz="2800" dirty="0">
                <a:latin typeface="georgia" panose="02040502050405020303" pitchFamily="18" charset="0"/>
              </a:rPr>
              <a:t> </a:t>
            </a:r>
            <a:r>
              <a:rPr lang="ru-RU" sz="2800" dirty="0" err="1">
                <a:latin typeface="georgia" panose="02040502050405020303" pitchFamily="18" charset="0"/>
              </a:rPr>
              <a:t>визначення</a:t>
            </a:r>
            <a:r>
              <a:rPr lang="ru-RU" sz="2800" dirty="0">
                <a:latin typeface="georgia" panose="02040502050405020303" pitchFamily="18" charset="0"/>
              </a:rPr>
              <a:t> стилю, </a:t>
            </a:r>
            <a:r>
              <a:rPr lang="ru-RU" sz="2800" dirty="0" err="1">
                <a:latin typeface="georgia" panose="02040502050405020303" pitchFamily="18" charset="0"/>
              </a:rPr>
              <a:t>розглянемо</a:t>
            </a:r>
            <a:r>
              <a:rPr lang="ru-RU" sz="2800" dirty="0">
                <a:latin typeface="georgia" panose="02040502050405020303" pitchFamily="18" charset="0"/>
              </a:rPr>
              <a:t> </a:t>
            </a:r>
            <a:r>
              <a:rPr lang="ru-RU" sz="2800" dirty="0" err="1">
                <a:latin typeface="georgia" panose="02040502050405020303" pitchFamily="18" charset="0"/>
              </a:rPr>
              <a:t>які</a:t>
            </a:r>
            <a:r>
              <a:rPr lang="ru-RU" sz="2800" dirty="0">
                <a:latin typeface="georgia" panose="02040502050405020303" pitchFamily="18" charset="0"/>
              </a:rPr>
              <a:t> </a:t>
            </a:r>
            <a:r>
              <a:rPr lang="ru-RU" sz="2800" dirty="0" err="1">
                <a:latin typeface="georgia" panose="02040502050405020303" pitchFamily="18" charset="0"/>
              </a:rPr>
              <a:t>існують</a:t>
            </a:r>
            <a:r>
              <a:rPr lang="ru-RU" sz="2800" dirty="0">
                <a:latin typeface="georgia" panose="02040502050405020303" pitchFamily="18" charset="0"/>
              </a:rPr>
              <a:t> </a:t>
            </a:r>
            <a:r>
              <a:rPr lang="ru-RU" sz="2800" dirty="0" err="1">
                <a:latin typeface="georgia" panose="02040502050405020303" pitchFamily="18" charset="0"/>
              </a:rPr>
              <a:t>основні</a:t>
            </a:r>
            <a:r>
              <a:rPr lang="ru-RU" sz="2800" dirty="0">
                <a:latin typeface="georgia" panose="02040502050405020303" pitchFamily="18" charset="0"/>
              </a:rPr>
              <a:t> </a:t>
            </a:r>
            <a:r>
              <a:rPr lang="ru-RU" sz="2800" dirty="0" err="1">
                <a:latin typeface="georgia" panose="02040502050405020303" pitchFamily="18" charset="0"/>
              </a:rPr>
              <a:t>стилі</a:t>
            </a:r>
            <a:r>
              <a:rPr lang="ru-RU" sz="2800" dirty="0">
                <a:latin typeface="georgia" panose="02040502050405020303" pitchFamily="18" charset="0"/>
              </a:rPr>
              <a:t> </a:t>
            </a:r>
            <a:r>
              <a:rPr lang="ru-RU" sz="2800" dirty="0" err="1">
                <a:latin typeface="georgia" panose="02040502050405020303" pitchFamily="18" charset="0"/>
              </a:rPr>
              <a:t>інтер'єру</a:t>
            </a:r>
            <a:r>
              <a:rPr lang="ru-RU" sz="2800" dirty="0">
                <a:latin typeface="georgia" panose="02040502050405020303" pitchFamily="18" charset="0"/>
              </a:rPr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58556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05559" y="609600"/>
            <a:ext cx="3528126" cy="1905000"/>
          </a:xfrm>
        </p:spPr>
        <p:txBody>
          <a:bodyPr>
            <a:normAutofit/>
          </a:bodyPr>
          <a:lstStyle/>
          <a:p>
            <a:r>
              <a:rPr lang="uk-UA" sz="7200" dirty="0" smtClean="0"/>
              <a:t>Стилі:</a:t>
            </a:r>
            <a:endParaRPr lang="ru-RU" sz="72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15"/>
          </p:nvPr>
        </p:nvSpPr>
        <p:spPr>
          <a:xfrm>
            <a:off x="307498" y="2788900"/>
            <a:ext cx="3698062" cy="3365409"/>
          </a:xfrm>
        </p:spPr>
        <p:txBody>
          <a:bodyPr>
            <a:noAutofit/>
          </a:bodyPr>
          <a:lstStyle/>
          <a:p>
            <a:r>
              <a:rPr lang="uk-UA" sz="4000" dirty="0" smtClean="0"/>
              <a:t>Класичний</a:t>
            </a:r>
            <a:r>
              <a:rPr lang="uk-UA" sz="7200" dirty="0" smtClean="0"/>
              <a:t> </a:t>
            </a:r>
          </a:p>
          <a:p>
            <a:r>
              <a:rPr lang="ru-RU" dirty="0" err="1" smtClean="0">
                <a:hlinkClick r:id="rId2"/>
              </a:rPr>
              <a:t>Класицизм</a:t>
            </a:r>
            <a:endParaRPr lang="ru-RU" dirty="0"/>
          </a:p>
          <a:p>
            <a:r>
              <a:rPr lang="ru-RU" dirty="0" err="1">
                <a:hlinkClick r:id="rId3"/>
              </a:rPr>
              <a:t>Ампір</a:t>
            </a:r>
            <a:endParaRPr lang="ru-RU" dirty="0"/>
          </a:p>
          <a:p>
            <a:r>
              <a:rPr lang="ru-RU" dirty="0">
                <a:hlinkClick r:id="rId4"/>
              </a:rPr>
              <a:t>Романтизм</a:t>
            </a:r>
            <a:endParaRPr lang="ru-RU" dirty="0"/>
          </a:p>
          <a:p>
            <a:r>
              <a:rPr lang="ru-RU" dirty="0" err="1">
                <a:hlinkClick r:id="rId5"/>
              </a:rPr>
              <a:t>Бароко</a:t>
            </a:r>
            <a:endParaRPr lang="ru-RU" dirty="0"/>
          </a:p>
          <a:p>
            <a:endParaRPr lang="ru-RU" sz="72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 flipV="1">
            <a:off x="4514766" y="2031101"/>
            <a:ext cx="3184385" cy="64653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half" idx="16"/>
          </p:nvPr>
        </p:nvSpPr>
        <p:spPr>
          <a:xfrm>
            <a:off x="4158532" y="2403335"/>
            <a:ext cx="3541511" cy="3391036"/>
          </a:xfrm>
        </p:spPr>
        <p:txBody>
          <a:bodyPr>
            <a:normAutofit fontScale="25000" lnSpcReduction="20000"/>
          </a:bodyPr>
          <a:lstStyle/>
          <a:p>
            <a:endParaRPr lang="uk-UA" sz="6000" dirty="0" smtClean="0"/>
          </a:p>
          <a:p>
            <a:r>
              <a:rPr lang="uk-UA" sz="14400" dirty="0" smtClean="0"/>
              <a:t>Сучасний</a:t>
            </a:r>
          </a:p>
          <a:p>
            <a:r>
              <a:rPr lang="uk-UA" sz="8000" dirty="0" smtClean="0"/>
              <a:t> </a:t>
            </a:r>
            <a:r>
              <a:rPr lang="ru-RU" sz="8000" dirty="0" err="1">
                <a:hlinkClick r:id="rId6"/>
              </a:rPr>
              <a:t>Сучасна</a:t>
            </a:r>
            <a:r>
              <a:rPr lang="ru-RU" sz="8000" dirty="0">
                <a:hlinkClick r:id="rId6"/>
              </a:rPr>
              <a:t> </a:t>
            </a:r>
            <a:r>
              <a:rPr lang="ru-RU" sz="8000" dirty="0" err="1">
                <a:hlinkClick r:id="rId6"/>
              </a:rPr>
              <a:t>класика</a:t>
            </a:r>
            <a:endParaRPr lang="ru-RU" sz="8000" dirty="0"/>
          </a:p>
          <a:p>
            <a:r>
              <a:rPr lang="ru-RU" sz="8000" dirty="0">
                <a:hlinkClick r:id="rId7"/>
              </a:rPr>
              <a:t>Арт-</a:t>
            </a:r>
            <a:r>
              <a:rPr lang="ru-RU" sz="8000" dirty="0" err="1">
                <a:hlinkClick r:id="rId7"/>
              </a:rPr>
              <a:t>Деко</a:t>
            </a:r>
            <a:endParaRPr lang="ru-RU" sz="8000" dirty="0"/>
          </a:p>
          <a:p>
            <a:r>
              <a:rPr lang="ru-RU" sz="8000" dirty="0" err="1">
                <a:hlinkClick r:id="rId8"/>
              </a:rPr>
              <a:t>Мінімалізм</a:t>
            </a:r>
            <a:endParaRPr lang="ru-RU" sz="8000" dirty="0"/>
          </a:p>
          <a:p>
            <a:r>
              <a:rPr lang="ru-RU" sz="8000" dirty="0">
                <a:hlinkClick r:id="rId9"/>
              </a:rPr>
              <a:t>Хай-Тек</a:t>
            </a:r>
            <a:endParaRPr lang="ru-RU" sz="8000" dirty="0"/>
          </a:p>
          <a:p>
            <a:r>
              <a:rPr lang="ru-RU" sz="8000" dirty="0" err="1">
                <a:hlinkClick r:id="rId10"/>
              </a:rPr>
              <a:t>Лофт</a:t>
            </a:r>
            <a:endParaRPr lang="ru-RU" sz="8000" dirty="0"/>
          </a:p>
          <a:p>
            <a:r>
              <a:rPr lang="ru-RU" sz="8000" dirty="0" err="1">
                <a:hlinkClick r:id="rId11"/>
              </a:rPr>
              <a:t>Функціоналізм</a:t>
            </a:r>
            <a:endParaRPr lang="ru-RU" sz="8000" dirty="0"/>
          </a:p>
          <a:p>
            <a:r>
              <a:rPr lang="ru-RU" sz="8000" dirty="0" err="1">
                <a:hlinkClick r:id="rId12"/>
              </a:rPr>
              <a:t>Ф'южн</a:t>
            </a:r>
            <a:endParaRPr lang="ru-RU" sz="8000" dirty="0"/>
          </a:p>
          <a:p>
            <a:endParaRPr lang="ru-RU" sz="6000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Текст 9"/>
          <p:cNvSpPr>
            <a:spLocks noGrp="1"/>
          </p:cNvSpPr>
          <p:nvPr>
            <p:ph type="body" sz="half" idx="17"/>
          </p:nvPr>
        </p:nvSpPr>
        <p:spPr>
          <a:xfrm>
            <a:off x="7852442" y="3360262"/>
            <a:ext cx="2586284" cy="3048629"/>
          </a:xfrm>
        </p:spPr>
        <p:txBody>
          <a:bodyPr>
            <a:normAutofit fontScale="25000" lnSpcReduction="20000"/>
          </a:bodyPr>
          <a:lstStyle/>
          <a:p>
            <a:r>
              <a:rPr lang="uk-UA" sz="16000" dirty="0" smtClean="0"/>
              <a:t>Етнічний</a:t>
            </a:r>
          </a:p>
          <a:p>
            <a:r>
              <a:rPr lang="ru-RU" sz="7200" dirty="0" err="1" smtClean="0">
                <a:hlinkClick r:id="rId13"/>
              </a:rPr>
              <a:t>Скандинавський</a:t>
            </a:r>
            <a:endParaRPr lang="ru-RU" sz="7200" dirty="0"/>
          </a:p>
          <a:p>
            <a:r>
              <a:rPr lang="ru-RU" sz="7200" dirty="0">
                <a:hlinkClick r:id="rId14"/>
              </a:rPr>
              <a:t>Прованс</a:t>
            </a:r>
            <a:endParaRPr lang="ru-RU" sz="7200" dirty="0"/>
          </a:p>
          <a:p>
            <a:r>
              <a:rPr lang="ru-RU" sz="7200" dirty="0" err="1">
                <a:hlinkClick r:id="rId15"/>
              </a:rPr>
              <a:t>Кантрі</a:t>
            </a:r>
            <a:endParaRPr lang="ru-RU" sz="7200" dirty="0"/>
          </a:p>
          <a:p>
            <a:r>
              <a:rPr lang="ru-RU" sz="7200" dirty="0" err="1">
                <a:hlinkClick r:id="rId16"/>
              </a:rPr>
              <a:t>Середземноморський</a:t>
            </a:r>
            <a:endParaRPr lang="ru-RU" sz="7200" dirty="0"/>
          </a:p>
          <a:p>
            <a:r>
              <a:rPr lang="ru-RU" sz="7200" dirty="0" err="1">
                <a:hlinkClick r:id="rId17"/>
              </a:rPr>
              <a:t>Колоніальний</a:t>
            </a:r>
            <a:endParaRPr lang="ru-RU" sz="7200" dirty="0"/>
          </a:p>
          <a:p>
            <a:r>
              <a:rPr lang="ru-RU" sz="7200" dirty="0" err="1">
                <a:hlinkClick r:id="rId18"/>
              </a:rPr>
              <a:t>Східний</a:t>
            </a:r>
            <a:endParaRPr lang="ru-RU" sz="7200" dirty="0"/>
          </a:p>
          <a:p>
            <a:r>
              <a:rPr lang="uk-UA" sz="7200" dirty="0" smtClean="0"/>
              <a:t> 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226176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7438" y="170333"/>
            <a:ext cx="4529592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err="1">
                <a:latin typeface="georgia" panose="02040502050405020303" pitchFamily="18" charset="0"/>
              </a:rPr>
              <a:t>Античний</a:t>
            </a:r>
            <a:r>
              <a:rPr lang="ru-RU" sz="2800" b="1" i="1" dirty="0">
                <a:latin typeface="georgia" panose="02040502050405020303" pitchFamily="18" charset="0"/>
              </a:rPr>
              <a:t> стиль</a:t>
            </a:r>
            <a:r>
              <a:rPr lang="ru-RU" sz="2800" dirty="0">
                <a:latin typeface="georgia" panose="02040502050405020303" pitchFamily="18" charset="0"/>
              </a:rPr>
              <a:t> - добре </a:t>
            </a:r>
            <a:r>
              <a:rPr lang="ru-RU" sz="2800" dirty="0" err="1">
                <a:latin typeface="georgia" panose="02040502050405020303" pitchFamily="18" charset="0"/>
              </a:rPr>
              <a:t>відомий</a:t>
            </a:r>
            <a:r>
              <a:rPr lang="ru-RU" sz="2800" dirty="0">
                <a:latin typeface="georgia" panose="02040502050405020303" pitchFamily="18" charset="0"/>
              </a:rPr>
              <a:t> </a:t>
            </a:r>
            <a:r>
              <a:rPr lang="ru-RU" sz="2800" dirty="0" err="1">
                <a:latin typeface="georgia" panose="02040502050405020303" pitchFamily="18" charset="0"/>
              </a:rPr>
              <a:t>пам'ятниками</a:t>
            </a:r>
            <a:r>
              <a:rPr lang="ru-RU" sz="2800" dirty="0">
                <a:latin typeface="georgia" panose="02040502050405020303" pitchFamily="18" charset="0"/>
              </a:rPr>
              <a:t> </a:t>
            </a:r>
            <a:r>
              <a:rPr lang="ru-RU" sz="2800" dirty="0" err="1">
                <a:latin typeface="georgia" panose="02040502050405020303" pitchFamily="18" charset="0"/>
              </a:rPr>
              <a:t>скульптури</a:t>
            </a:r>
            <a:r>
              <a:rPr lang="ru-RU" sz="2800" dirty="0">
                <a:latin typeface="georgia" panose="02040502050405020303" pitchFamily="18" charset="0"/>
              </a:rPr>
              <a:t> та </a:t>
            </a:r>
            <a:r>
              <a:rPr lang="ru-RU" sz="2800" dirty="0" err="1">
                <a:latin typeface="georgia" panose="02040502050405020303" pitchFamily="18" charset="0"/>
              </a:rPr>
              <a:t>архітектури</a:t>
            </a:r>
            <a:r>
              <a:rPr lang="ru-RU" sz="2800" dirty="0">
                <a:latin typeface="georgia" panose="02040502050405020303" pitchFamily="18" charset="0"/>
              </a:rPr>
              <a:t> </a:t>
            </a:r>
            <a:r>
              <a:rPr lang="ru-RU" sz="2800" dirty="0" err="1">
                <a:latin typeface="georgia" panose="02040502050405020303" pitchFamily="18" charset="0"/>
              </a:rPr>
              <a:t>часів</a:t>
            </a:r>
            <a:r>
              <a:rPr lang="ru-RU" sz="2800" dirty="0">
                <a:latin typeface="georgia" panose="02040502050405020303" pitchFamily="18" charset="0"/>
              </a:rPr>
              <a:t> </a:t>
            </a:r>
            <a:r>
              <a:rPr lang="ru-RU" sz="2800" dirty="0" err="1">
                <a:latin typeface="georgia" panose="02040502050405020303" pitchFamily="18" charset="0"/>
              </a:rPr>
              <a:t>Стародавньої</a:t>
            </a:r>
            <a:r>
              <a:rPr lang="ru-RU" sz="2800" dirty="0">
                <a:latin typeface="georgia" panose="02040502050405020303" pitchFamily="18" charset="0"/>
              </a:rPr>
              <a:t> </a:t>
            </a:r>
            <a:r>
              <a:rPr lang="ru-RU" sz="2800" dirty="0" err="1">
                <a:latin typeface="georgia" panose="02040502050405020303" pitchFamily="18" charset="0"/>
              </a:rPr>
              <a:t>Греції</a:t>
            </a:r>
            <a:r>
              <a:rPr lang="ru-RU" sz="2800" dirty="0">
                <a:latin typeface="georgia" panose="02040502050405020303" pitchFamily="18" charset="0"/>
              </a:rPr>
              <a:t> та Риму. </a:t>
            </a:r>
            <a:r>
              <a:rPr lang="ru-RU" sz="2800" dirty="0" err="1">
                <a:latin typeface="georgia" panose="02040502050405020303" pitchFamily="18" charset="0"/>
              </a:rPr>
              <a:t>Характерні</a:t>
            </a:r>
            <a:r>
              <a:rPr lang="ru-RU" sz="2800" dirty="0">
                <a:latin typeface="georgia" panose="02040502050405020303" pitchFamily="18" charset="0"/>
              </a:rPr>
              <a:t> </a:t>
            </a:r>
            <a:r>
              <a:rPr lang="ru-RU" sz="2800" dirty="0" err="1">
                <a:latin typeface="georgia" panose="02040502050405020303" pitchFamily="18" charset="0"/>
              </a:rPr>
              <a:t>риси</a:t>
            </a:r>
            <a:r>
              <a:rPr lang="ru-RU" sz="2800" dirty="0">
                <a:latin typeface="georgia" panose="02040502050405020303" pitchFamily="18" charset="0"/>
              </a:rPr>
              <a:t> античного стилю: арки, колони, </a:t>
            </a:r>
            <a:r>
              <a:rPr lang="ru-RU" sz="2800" dirty="0" err="1">
                <a:latin typeface="georgia" panose="02040502050405020303" pitchFamily="18" charset="0"/>
              </a:rPr>
              <a:t>циліндричні</a:t>
            </a:r>
            <a:r>
              <a:rPr lang="ru-RU" sz="2800" dirty="0">
                <a:latin typeface="georgia" panose="02040502050405020303" pitchFamily="18" charset="0"/>
              </a:rPr>
              <a:t> </a:t>
            </a:r>
            <a:r>
              <a:rPr lang="ru-RU" sz="2800" dirty="0" err="1">
                <a:latin typeface="georgia" panose="02040502050405020303" pitchFamily="18" charset="0"/>
              </a:rPr>
              <a:t>склепіння</a:t>
            </a:r>
            <a:r>
              <a:rPr lang="ru-RU" sz="2800" dirty="0">
                <a:latin typeface="georgia" panose="02040502050405020303" pitchFamily="18" charset="0"/>
              </a:rPr>
              <a:t>, </a:t>
            </a:r>
            <a:r>
              <a:rPr lang="ru-RU" sz="2800" dirty="0" err="1">
                <a:latin typeface="georgia" panose="02040502050405020303" pitchFamily="18" charset="0"/>
              </a:rPr>
              <a:t>скульптури</a:t>
            </a:r>
            <a:r>
              <a:rPr lang="ru-RU" sz="2800" dirty="0">
                <a:latin typeface="georgia" panose="02040502050405020303" pitchFamily="18" charset="0"/>
              </a:rPr>
              <a:t> </a:t>
            </a:r>
            <a:r>
              <a:rPr lang="ru-RU" sz="2800" dirty="0" err="1">
                <a:latin typeface="georgia" panose="02040502050405020303" pitchFamily="18" charset="0"/>
              </a:rPr>
              <a:t>богів</a:t>
            </a:r>
            <a:r>
              <a:rPr lang="ru-RU" sz="2800" dirty="0">
                <a:latin typeface="georgia" panose="02040502050405020303" pitchFamily="18" charset="0"/>
              </a:rPr>
              <a:t>, богинь, </a:t>
            </a:r>
            <a:r>
              <a:rPr lang="ru-RU" sz="2800" dirty="0" err="1">
                <a:latin typeface="georgia" panose="02040502050405020303" pitchFamily="18" charset="0"/>
              </a:rPr>
              <a:t>художній</a:t>
            </a:r>
            <a:r>
              <a:rPr lang="ru-RU" sz="2800" dirty="0">
                <a:latin typeface="georgia" panose="02040502050405020303" pitchFamily="18" charset="0"/>
              </a:rPr>
              <a:t> </a:t>
            </a:r>
            <a:r>
              <a:rPr lang="ru-RU" sz="2800" dirty="0" err="1">
                <a:latin typeface="georgia" panose="02040502050405020303" pitchFamily="18" charset="0"/>
              </a:rPr>
              <a:t>розпис</a:t>
            </a:r>
            <a:r>
              <a:rPr lang="ru-RU" sz="2800" dirty="0">
                <a:latin typeface="georgia" panose="02040502050405020303" pitchFamily="18" charset="0"/>
              </a:rPr>
              <a:t>. </a:t>
            </a:r>
            <a:r>
              <a:rPr lang="ru-RU" sz="2800" dirty="0" err="1">
                <a:latin typeface="georgia" panose="02040502050405020303" pitchFamily="18" charset="0"/>
              </a:rPr>
              <a:t>Всі</a:t>
            </a:r>
            <a:r>
              <a:rPr lang="ru-RU" sz="2800" dirty="0">
                <a:latin typeface="georgia" panose="02040502050405020303" pitchFamily="18" charset="0"/>
              </a:rPr>
              <a:t> </a:t>
            </a:r>
            <a:r>
              <a:rPr lang="ru-RU" sz="2800" dirty="0" err="1">
                <a:latin typeface="georgia" panose="02040502050405020303" pitchFamily="18" charset="0"/>
              </a:rPr>
              <a:t>ці</a:t>
            </a:r>
            <a:r>
              <a:rPr lang="ru-RU" sz="2800" dirty="0">
                <a:latin typeface="georgia" panose="02040502050405020303" pitchFamily="18" charset="0"/>
              </a:rPr>
              <a:t> </a:t>
            </a:r>
            <a:r>
              <a:rPr lang="ru-RU" sz="2800" dirty="0" err="1">
                <a:latin typeface="georgia" panose="02040502050405020303" pitchFamily="18" charset="0"/>
              </a:rPr>
              <a:t>елементи</a:t>
            </a:r>
            <a:r>
              <a:rPr lang="ru-RU" sz="2800" dirty="0">
                <a:latin typeface="georgia" panose="02040502050405020303" pitchFamily="18" charset="0"/>
              </a:rPr>
              <a:t> </a:t>
            </a:r>
            <a:r>
              <a:rPr lang="ru-RU" sz="2800" dirty="0" err="1">
                <a:latin typeface="georgia" panose="02040502050405020303" pitchFamily="18" charset="0"/>
              </a:rPr>
              <a:t>приваблюють</a:t>
            </a:r>
            <a:r>
              <a:rPr lang="ru-RU" sz="2800" dirty="0">
                <a:latin typeface="georgia" panose="02040502050405020303" pitchFamily="18" charset="0"/>
              </a:rPr>
              <a:t> </a:t>
            </a:r>
            <a:r>
              <a:rPr lang="ru-RU" sz="2800" dirty="0" err="1">
                <a:latin typeface="georgia" panose="02040502050405020303" pitchFamily="18" charset="0"/>
              </a:rPr>
              <a:t>своєю</a:t>
            </a:r>
            <a:r>
              <a:rPr lang="ru-RU" sz="2800" dirty="0">
                <a:latin typeface="georgia" panose="02040502050405020303" pitchFamily="18" charset="0"/>
              </a:rPr>
              <a:t> </a:t>
            </a:r>
            <a:r>
              <a:rPr lang="ru-RU" sz="2800" dirty="0" err="1">
                <a:latin typeface="georgia" panose="02040502050405020303" pitchFamily="18" charset="0"/>
              </a:rPr>
              <a:t>гармонійністю</a:t>
            </a:r>
            <a:r>
              <a:rPr lang="ru-RU" sz="2800" dirty="0">
                <a:latin typeface="georgia" panose="02040502050405020303" pitchFamily="18" charset="0"/>
              </a:rPr>
              <a:t>, </a:t>
            </a:r>
            <a:r>
              <a:rPr lang="ru-RU" sz="2800" dirty="0" err="1">
                <a:latin typeface="georgia" panose="02040502050405020303" pitchFamily="18" charset="0"/>
              </a:rPr>
              <a:t>пишністю</a:t>
            </a:r>
            <a:r>
              <a:rPr lang="ru-RU" sz="2800" dirty="0">
                <a:latin typeface="georgia" panose="02040502050405020303" pitchFamily="18" charset="0"/>
              </a:rPr>
              <a:t>, </a:t>
            </a:r>
            <a:r>
              <a:rPr lang="ru-RU" sz="2800" dirty="0" err="1">
                <a:latin typeface="georgia" panose="02040502050405020303" pitchFamily="18" charset="0"/>
              </a:rPr>
              <a:t>неповторною</a:t>
            </a:r>
            <a:r>
              <a:rPr lang="ru-RU" sz="2800" dirty="0">
                <a:latin typeface="georgia" panose="02040502050405020303" pitchFamily="18" charset="0"/>
              </a:rPr>
              <a:t> і </a:t>
            </a:r>
            <a:r>
              <a:rPr lang="ru-RU" sz="2800" dirty="0" err="1">
                <a:latin typeface="georgia" panose="02040502050405020303" pitchFamily="18" charset="0"/>
              </a:rPr>
              <a:t>закінченою</a:t>
            </a:r>
            <a:r>
              <a:rPr lang="ru-RU" sz="2800" dirty="0">
                <a:latin typeface="georgia" panose="02040502050405020303" pitchFamily="18" charset="0"/>
              </a:rPr>
              <a:t> красою.</a:t>
            </a:r>
            <a:endParaRPr lang="ru-RU" sz="2800" dirty="0"/>
          </a:p>
        </p:txBody>
      </p:sp>
      <p:pic>
        <p:nvPicPr>
          <p:cNvPr id="1026" name="Picture 2" descr="Ð ÐµÐ·ÑÐ»ÑÑÐ°Ñ Ð¿Ð¾ÑÑÐºÑ Ð·Ð¾Ð±ÑÐ°Ð¶ÐµÐ½Ñ Ð·Ð° Ð·Ð°Ð¿Ð¸ÑÐ¾Ð¼ &quot;ÐÐ½ÑÐ¸ÑÐ½Ð¸Ð¹ ÑÑÐ¸Ð»Ñ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689" y="1209290"/>
            <a:ext cx="6964188" cy="4666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943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5144" y="247256"/>
            <a:ext cx="4219493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i="1" dirty="0" smtClean="0">
                <a:latin typeface="georgia" panose="02040502050405020303" pitchFamily="18" charset="0"/>
              </a:rPr>
              <a:t>Готичний стиль</a:t>
            </a:r>
            <a:r>
              <a:rPr lang="uk-UA" sz="2400" dirty="0" smtClean="0">
                <a:latin typeface="georgia" panose="02040502050405020303" pitchFamily="18" charset="0"/>
              </a:rPr>
              <a:t>. Характерними рисами цього стилю є кольорові вітражі на вікнах, позолота на рамах дзеркал і картин, гобелени, килими, задрапіровані тканиною стіни. Будівлі, збудовані в стилі готики, спрямовуються вгору своїми довгими шпилями, відрізняються великими вікнами у вигляді стрілчастих арок. Готичний стиль відрізняється вишуканістю, витонченістю.</a:t>
            </a:r>
            <a:endParaRPr lang="uk-UA" sz="2400" dirty="0"/>
          </a:p>
        </p:txBody>
      </p:sp>
      <p:pic>
        <p:nvPicPr>
          <p:cNvPr id="2050" name="Picture 2" descr="Ð ÐµÐ·ÑÐ»ÑÑÐ°Ñ Ð¿Ð¾ÑÑÐºÑ Ð·Ð¾Ð±ÑÐ°Ð¶ÐµÐ½Ñ Ð·Ð° Ð·Ð°Ð¿Ð¸ÑÐ¾Ð¼ &quot;ÐÐ¾ÑÐ¸ÑÐ½Ð¸Ð¹ ÑÑÐ¸Ð»Ñ.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004" y="514614"/>
            <a:ext cx="7044855" cy="5836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285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43056" y="341906"/>
            <a:ext cx="4378518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i="1" dirty="0" smtClean="0">
                <a:latin typeface="georgia" panose="02040502050405020303" pitchFamily="18" charset="0"/>
              </a:rPr>
              <a:t>Бароко.</a:t>
            </a:r>
            <a:r>
              <a:rPr lang="uk-UA" sz="2400" dirty="0" smtClean="0">
                <a:latin typeface="georgia" panose="02040502050405020303" pitchFamily="18" charset="0"/>
              </a:rPr>
              <a:t> Стилістика інтер'єру відрізняється динамічністю стін, які втрачають свою монументальність, стають пластичними. Характерними рисами цього стилю є ліпнина, безліч дзеркал, закруглені кути. Бароко притаманна пишність, велич і пишність. Фасади будівлі, збудовані в цьому стилі, прикрашені масивними складними барельєфами, скульптурними групами, вазами і ін. елементами.</a:t>
            </a:r>
            <a:endParaRPr lang="uk-UA" sz="2400" dirty="0"/>
          </a:p>
        </p:txBody>
      </p:sp>
      <p:pic>
        <p:nvPicPr>
          <p:cNvPr id="3074" name="Picture 2" descr="Ð ÐµÐ·ÑÐ»ÑÑÐ°Ñ Ð¿Ð¾ÑÑÐºÑ Ð·Ð¾Ð±ÑÐ°Ð¶ÐµÐ½Ñ Ð·Ð° Ð·Ð°Ð¿Ð¸ÑÐ¾Ð¼ &quot;ÐÐ°ÑÐ¾ÐºÐ¾.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890" y="1326147"/>
            <a:ext cx="6284181" cy="4029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914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6463" y="355247"/>
            <a:ext cx="445458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i="1" dirty="0" smtClean="0">
                <a:latin typeface="georgia" panose="02040502050405020303" pitchFamily="18" charset="0"/>
              </a:rPr>
              <a:t>Класицизм.</a:t>
            </a:r>
            <a:r>
              <a:rPr lang="uk-UA" sz="2400" dirty="0" smtClean="0">
                <a:latin typeface="georgia" panose="02040502050405020303" pitchFamily="18" charset="0"/>
              </a:rPr>
              <a:t> Основні ознаки стилю - симетрія і простота. Поверхня стін гладка, межі та обсяги чіткі, які не приховують структури. Кольори, які використовують при оформленні - м'який блакитний та білий. Класицизм сприймається як якийсь еталон, ідеальний зразок, йому властиві красиві геометричні форми, стриманість декору, дорожнеча матеріалів. Нерідко класицизм доповнюють скульптурами і ліпними елементами.</a:t>
            </a:r>
            <a:endParaRPr lang="uk-UA" sz="2400" dirty="0"/>
          </a:p>
        </p:txBody>
      </p:sp>
      <p:pic>
        <p:nvPicPr>
          <p:cNvPr id="4098" name="Picture 2" descr="Ð ÐµÐ·ÑÐ»ÑÑÐ°Ñ Ð¿Ð¾ÑÑÐºÑ Ð·Ð¾Ð±ÑÐ°Ð¶ÐµÐ½Ñ Ð·Ð° Ð·Ð°Ð¿Ð¸ÑÐ¾Ð¼ &quot;ÐÐ»Ð°ÑÐ¸ÑÐ¸Ð·Ð¼.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118" y="755374"/>
            <a:ext cx="6667500" cy="5315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8430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62</TotalTime>
  <Words>391</Words>
  <Application>Microsoft Office PowerPoint</Application>
  <PresentationFormat>Широкоэкранный</PresentationFormat>
  <Paragraphs>50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georgia</vt:lpstr>
      <vt:lpstr>Trebuchet MS</vt:lpstr>
      <vt:lpstr>Tw Cen MT</vt:lpstr>
      <vt:lpstr>Контур</vt:lpstr>
      <vt:lpstr>Поняття про дизайн інтер'єру та стилі</vt:lpstr>
      <vt:lpstr>Презентация PowerPoint</vt:lpstr>
      <vt:lpstr>Презентация PowerPoint</vt:lpstr>
      <vt:lpstr>Презентация PowerPoint</vt:lpstr>
      <vt:lpstr>Стилі: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Практична робоата</vt:lpstr>
      <vt:lpstr>Хід роботи</vt:lpstr>
      <vt:lpstr>Вдалого дня ! 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vlad100225@gmail.com</dc:creator>
  <cp:lastModifiedBy>vlad100225@gmail.com</cp:lastModifiedBy>
  <cp:revision>8</cp:revision>
  <dcterms:created xsi:type="dcterms:W3CDTF">2019-09-11T13:42:24Z</dcterms:created>
  <dcterms:modified xsi:type="dcterms:W3CDTF">2019-09-11T14:45:19Z</dcterms:modified>
</cp:coreProperties>
</file>