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showGuides="1">
      <p:cViewPr varScale="1">
        <p:scale>
          <a:sx n="114" d="100"/>
          <a:sy n="11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a:t>Зображення на складальному кресленні пру­жин, рухомих частин. Умовності та спро­щення на зображеннях складальних одиниць.</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15022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err="1"/>
              <a:t>Креслення</a:t>
            </a:r>
            <a:r>
              <a:rPr lang="ru-RU" i="1" dirty="0"/>
              <a:t> </a:t>
            </a:r>
            <a:r>
              <a:rPr lang="ru-RU" i="1" dirty="0" err="1"/>
              <a:t>загального</a:t>
            </a:r>
            <a:r>
              <a:rPr lang="ru-RU" i="1" dirty="0"/>
              <a:t> виду</a:t>
            </a:r>
            <a:r>
              <a:rPr lang="ru-RU" dirty="0"/>
              <a:t> - </a:t>
            </a:r>
            <a:r>
              <a:rPr lang="ru-RU" dirty="0" err="1"/>
              <a:t>це</a:t>
            </a:r>
            <a:r>
              <a:rPr lang="ru-RU" dirty="0"/>
              <a:t> документ, </a:t>
            </a:r>
            <a:r>
              <a:rPr lang="ru-RU" dirty="0" err="1"/>
              <a:t>що</a:t>
            </a:r>
            <a:r>
              <a:rPr lang="ru-RU" dirty="0"/>
              <a:t> </a:t>
            </a:r>
            <a:r>
              <a:rPr lang="ru-RU" dirty="0" err="1"/>
              <a:t>визначає</a:t>
            </a:r>
            <a:r>
              <a:rPr lang="ru-RU" dirty="0"/>
              <a:t> </a:t>
            </a:r>
            <a:r>
              <a:rPr lang="ru-RU" dirty="0" err="1"/>
              <a:t>конструкцію</a:t>
            </a:r>
            <a:r>
              <a:rPr lang="ru-RU" dirty="0"/>
              <a:t> </a:t>
            </a:r>
            <a:r>
              <a:rPr lang="ru-RU" dirty="0" err="1"/>
              <a:t>виробу</a:t>
            </a:r>
            <a:r>
              <a:rPr lang="ru-RU" dirty="0"/>
              <a:t>, </a:t>
            </a:r>
            <a:r>
              <a:rPr lang="ru-RU" dirty="0" err="1"/>
              <a:t>взаємодію</a:t>
            </a:r>
            <a:r>
              <a:rPr lang="ru-RU" dirty="0"/>
              <a:t> </a:t>
            </a:r>
            <a:r>
              <a:rPr lang="ru-RU" dirty="0" err="1"/>
              <a:t>його</a:t>
            </a:r>
            <a:r>
              <a:rPr lang="ru-RU" dirty="0"/>
              <a:t> </a:t>
            </a:r>
            <a:r>
              <a:rPr lang="ru-RU" dirty="0" err="1"/>
              <a:t>основних</a:t>
            </a:r>
            <a:r>
              <a:rPr lang="ru-RU" dirty="0"/>
              <a:t> </a:t>
            </a:r>
            <a:r>
              <a:rPr lang="ru-RU" dirty="0" err="1"/>
              <a:t>частин</a:t>
            </a:r>
            <a:r>
              <a:rPr lang="ru-RU" dirty="0"/>
              <a:t> і </a:t>
            </a:r>
            <a:r>
              <a:rPr lang="ru-RU" dirty="0" err="1"/>
              <a:t>пояснювальний</a:t>
            </a:r>
            <a:r>
              <a:rPr lang="ru-RU" dirty="0"/>
              <a:t> принцип </a:t>
            </a:r>
            <a:r>
              <a:rPr lang="ru-RU" dirty="0" err="1"/>
              <a:t>роботи</a:t>
            </a:r>
            <a:r>
              <a:rPr lang="ru-RU" dirty="0"/>
              <a:t> </a:t>
            </a:r>
            <a:r>
              <a:rPr lang="ru-RU" dirty="0" err="1"/>
              <a:t>виробу</a:t>
            </a:r>
            <a:r>
              <a:rPr lang="ru-RU" dirty="0" smtClean="0"/>
              <a:t>.</a:t>
            </a:r>
            <a:br>
              <a:rPr lang="ru-RU" dirty="0" smtClean="0"/>
            </a:br>
            <a:r>
              <a:rPr lang="ru-RU" dirty="0"/>
              <a:t/>
            </a:r>
            <a:br>
              <a:rPr lang="ru-RU" dirty="0"/>
            </a:br>
            <a:endParaRPr lang="ru-RU" dirty="0"/>
          </a:p>
        </p:txBody>
      </p:sp>
      <p:sp>
        <p:nvSpPr>
          <p:cNvPr id="3" name="Прямоугольник 2"/>
          <p:cNvSpPr/>
          <p:nvPr/>
        </p:nvSpPr>
        <p:spPr>
          <a:xfrm>
            <a:off x="704675" y="2967334"/>
            <a:ext cx="10981189" cy="2554545"/>
          </a:xfrm>
          <a:prstGeom prst="rect">
            <a:avLst/>
          </a:prstGeom>
        </p:spPr>
        <p:txBody>
          <a:bodyPr wrap="square">
            <a:spAutoFit/>
          </a:bodyPr>
          <a:lstStyle/>
          <a:p>
            <a:r>
              <a:rPr lang="ru-RU" sz="4000" i="1" dirty="0" err="1">
                <a:solidFill>
                  <a:srgbClr val="646464"/>
                </a:solidFill>
                <a:latin typeface="Roboto"/>
              </a:rPr>
              <a:t>Складальним</a:t>
            </a:r>
            <a:r>
              <a:rPr lang="ru-RU" sz="4000" i="1" dirty="0">
                <a:solidFill>
                  <a:srgbClr val="646464"/>
                </a:solidFill>
                <a:latin typeface="Roboto"/>
              </a:rPr>
              <a:t> </a:t>
            </a:r>
            <a:r>
              <a:rPr lang="ru-RU" sz="4000" i="1" dirty="0" err="1">
                <a:solidFill>
                  <a:srgbClr val="646464"/>
                </a:solidFill>
                <a:latin typeface="Roboto"/>
              </a:rPr>
              <a:t>кресленням</a:t>
            </a:r>
            <a:r>
              <a:rPr lang="ru-RU" sz="4000" dirty="0">
                <a:solidFill>
                  <a:srgbClr val="646464"/>
                </a:solidFill>
                <a:latin typeface="Roboto"/>
              </a:rPr>
              <a:t> </a:t>
            </a:r>
            <a:r>
              <a:rPr lang="ru-RU" sz="4000" dirty="0" err="1">
                <a:solidFill>
                  <a:srgbClr val="646464"/>
                </a:solidFill>
                <a:latin typeface="Roboto"/>
              </a:rPr>
              <a:t>називають</a:t>
            </a:r>
            <a:r>
              <a:rPr lang="ru-RU" sz="4000" dirty="0">
                <a:solidFill>
                  <a:srgbClr val="646464"/>
                </a:solidFill>
                <a:latin typeface="Roboto"/>
              </a:rPr>
              <a:t> документ, </a:t>
            </a:r>
            <a:r>
              <a:rPr lang="ru-RU" sz="4000" dirty="0" err="1">
                <a:solidFill>
                  <a:srgbClr val="646464"/>
                </a:solidFill>
                <a:latin typeface="Roboto"/>
              </a:rPr>
              <a:t>що</a:t>
            </a:r>
            <a:r>
              <a:rPr lang="ru-RU" sz="4000" dirty="0">
                <a:solidFill>
                  <a:srgbClr val="646464"/>
                </a:solidFill>
                <a:latin typeface="Roboto"/>
              </a:rPr>
              <a:t> </a:t>
            </a:r>
            <a:r>
              <a:rPr lang="ru-RU" sz="4000" dirty="0" err="1">
                <a:solidFill>
                  <a:srgbClr val="646464"/>
                </a:solidFill>
                <a:latin typeface="Roboto"/>
              </a:rPr>
              <a:t>містить</a:t>
            </a:r>
            <a:r>
              <a:rPr lang="ru-RU" sz="4000" dirty="0">
                <a:solidFill>
                  <a:srgbClr val="646464"/>
                </a:solidFill>
                <a:latin typeface="Roboto"/>
              </a:rPr>
              <a:t> </a:t>
            </a:r>
            <a:r>
              <a:rPr lang="ru-RU" sz="4000" dirty="0" err="1">
                <a:solidFill>
                  <a:srgbClr val="646464"/>
                </a:solidFill>
                <a:latin typeface="Roboto"/>
              </a:rPr>
              <a:t>зображення</a:t>
            </a:r>
            <a:r>
              <a:rPr lang="ru-RU" sz="4000" dirty="0">
                <a:solidFill>
                  <a:srgbClr val="646464"/>
                </a:solidFill>
                <a:latin typeface="Roboto"/>
              </a:rPr>
              <a:t> </a:t>
            </a:r>
            <a:r>
              <a:rPr lang="ru-RU" sz="4000" dirty="0" err="1">
                <a:solidFill>
                  <a:srgbClr val="646464"/>
                </a:solidFill>
                <a:latin typeface="Roboto"/>
              </a:rPr>
              <a:t>виробу</a:t>
            </a:r>
            <a:r>
              <a:rPr lang="ru-RU" sz="4000" dirty="0">
                <a:solidFill>
                  <a:srgbClr val="646464"/>
                </a:solidFill>
                <a:latin typeface="Roboto"/>
              </a:rPr>
              <a:t> та </a:t>
            </a:r>
            <a:r>
              <a:rPr lang="ru-RU" sz="4000" dirty="0" err="1">
                <a:solidFill>
                  <a:srgbClr val="646464"/>
                </a:solidFill>
                <a:latin typeface="Roboto"/>
              </a:rPr>
              <a:t>інші</a:t>
            </a:r>
            <a:r>
              <a:rPr lang="ru-RU" sz="4000" dirty="0">
                <a:solidFill>
                  <a:srgbClr val="646464"/>
                </a:solidFill>
                <a:latin typeface="Roboto"/>
              </a:rPr>
              <a:t> </a:t>
            </a:r>
            <a:r>
              <a:rPr lang="ru-RU" sz="4000" dirty="0" err="1">
                <a:solidFill>
                  <a:srgbClr val="646464"/>
                </a:solidFill>
                <a:latin typeface="Roboto"/>
              </a:rPr>
              <a:t>дані</a:t>
            </a:r>
            <a:r>
              <a:rPr lang="ru-RU" sz="4000" dirty="0">
                <a:solidFill>
                  <a:srgbClr val="646464"/>
                </a:solidFill>
                <a:latin typeface="Roboto"/>
              </a:rPr>
              <a:t>, </a:t>
            </a:r>
            <a:r>
              <a:rPr lang="ru-RU" sz="4000" dirty="0" err="1">
                <a:solidFill>
                  <a:srgbClr val="646464"/>
                </a:solidFill>
                <a:latin typeface="Roboto"/>
              </a:rPr>
              <a:t>необхідні</a:t>
            </a:r>
            <a:r>
              <a:rPr lang="ru-RU" sz="4000" dirty="0">
                <a:solidFill>
                  <a:srgbClr val="646464"/>
                </a:solidFill>
                <a:latin typeface="Roboto"/>
              </a:rPr>
              <a:t> для </a:t>
            </a:r>
            <a:r>
              <a:rPr lang="ru-RU" sz="4000" dirty="0" err="1">
                <a:solidFill>
                  <a:srgbClr val="646464"/>
                </a:solidFill>
                <a:latin typeface="Roboto"/>
              </a:rPr>
              <a:t>його</a:t>
            </a:r>
            <a:r>
              <a:rPr lang="ru-RU" sz="4000" dirty="0">
                <a:solidFill>
                  <a:srgbClr val="646464"/>
                </a:solidFill>
                <a:latin typeface="Roboto"/>
              </a:rPr>
              <a:t> </a:t>
            </a:r>
            <a:r>
              <a:rPr lang="ru-RU" sz="4000" dirty="0" err="1">
                <a:solidFill>
                  <a:srgbClr val="646464"/>
                </a:solidFill>
                <a:latin typeface="Roboto"/>
              </a:rPr>
              <a:t>складання</a:t>
            </a:r>
            <a:r>
              <a:rPr lang="ru-RU" sz="4000" dirty="0">
                <a:solidFill>
                  <a:srgbClr val="646464"/>
                </a:solidFill>
                <a:latin typeface="Roboto"/>
              </a:rPr>
              <a:t> (</a:t>
            </a:r>
            <a:r>
              <a:rPr lang="ru-RU" sz="4000" dirty="0" err="1">
                <a:solidFill>
                  <a:srgbClr val="646464"/>
                </a:solidFill>
                <a:latin typeface="Roboto"/>
              </a:rPr>
              <a:t>виготовлення</a:t>
            </a:r>
            <a:r>
              <a:rPr lang="ru-RU" sz="4000" dirty="0">
                <a:solidFill>
                  <a:srgbClr val="646464"/>
                </a:solidFill>
                <a:latin typeface="Roboto"/>
              </a:rPr>
              <a:t>) і контролю.</a:t>
            </a:r>
            <a:endParaRPr lang="ru-RU" sz="4000" dirty="0"/>
          </a:p>
        </p:txBody>
      </p:sp>
    </p:spTree>
    <p:extLst>
      <p:ext uri="{BB962C8B-B14F-4D97-AF65-F5344CB8AC3E}">
        <p14:creationId xmlns:p14="http://schemas.microsoft.com/office/powerpoint/2010/main" val="44861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Зображення</a:t>
            </a:r>
            <a:r>
              <a:rPr lang="ru-RU" dirty="0"/>
              <a:t> пружин на </a:t>
            </a:r>
            <a:r>
              <a:rPr lang="ru-RU" dirty="0" err="1"/>
              <a:t>складальних</a:t>
            </a:r>
            <a:r>
              <a:rPr lang="ru-RU" dirty="0"/>
              <a:t> </a:t>
            </a:r>
            <a:r>
              <a:rPr lang="ru-RU" dirty="0" err="1"/>
              <a:t>кресленнях</a:t>
            </a:r>
            <a:r>
              <a:rPr lang="ru-RU" dirty="0"/>
              <a:t/>
            </a:r>
            <a:br>
              <a:rPr lang="ru-RU" dirty="0"/>
            </a:br>
            <a:endParaRPr lang="ru-RU" dirty="0"/>
          </a:p>
        </p:txBody>
      </p:sp>
      <p:sp>
        <p:nvSpPr>
          <p:cNvPr id="4" name="Прямоугольник 3"/>
          <p:cNvSpPr/>
          <p:nvPr/>
        </p:nvSpPr>
        <p:spPr>
          <a:xfrm>
            <a:off x="454685" y="1611279"/>
            <a:ext cx="8472881" cy="2031325"/>
          </a:xfrm>
          <a:prstGeom prst="rect">
            <a:avLst/>
          </a:prstGeom>
        </p:spPr>
        <p:txBody>
          <a:bodyPr wrap="square">
            <a:spAutoFit/>
          </a:bodyPr>
          <a:lstStyle/>
          <a:p>
            <a:r>
              <a:rPr lang="ru-RU" dirty="0" err="1">
                <a:solidFill>
                  <a:srgbClr val="646464"/>
                </a:solidFill>
                <a:latin typeface="Roboto"/>
              </a:rPr>
              <a:t>Крім</a:t>
            </a:r>
            <a:r>
              <a:rPr lang="ru-RU" dirty="0">
                <a:solidFill>
                  <a:srgbClr val="646464"/>
                </a:solidFill>
                <a:latin typeface="Roboto"/>
              </a:rPr>
              <a:t> правил </a:t>
            </a:r>
            <a:r>
              <a:rPr lang="ru-RU" dirty="0" err="1">
                <a:solidFill>
                  <a:srgbClr val="646464"/>
                </a:solidFill>
                <a:latin typeface="Roboto"/>
              </a:rPr>
              <a:t>зображення</a:t>
            </a:r>
            <a:r>
              <a:rPr lang="ru-RU" dirty="0">
                <a:solidFill>
                  <a:srgbClr val="646464"/>
                </a:solidFill>
                <a:latin typeface="Roboto"/>
              </a:rPr>
              <a:t> пружин на </a:t>
            </a:r>
            <a:r>
              <a:rPr lang="ru-RU" dirty="0" err="1">
                <a:solidFill>
                  <a:srgbClr val="646464"/>
                </a:solidFill>
                <a:latin typeface="Roboto"/>
              </a:rPr>
              <a:t>кресленнях</a:t>
            </a:r>
            <a:r>
              <a:rPr lang="ru-RU" dirty="0">
                <a:solidFill>
                  <a:srgbClr val="646464"/>
                </a:solidFill>
                <a:latin typeface="Roboto"/>
              </a:rPr>
              <a:t> ГОСТ 2.401-68 </a:t>
            </a:r>
            <a:r>
              <a:rPr lang="ru-RU" dirty="0" err="1">
                <a:solidFill>
                  <a:srgbClr val="646464"/>
                </a:solidFill>
                <a:latin typeface="Roboto"/>
              </a:rPr>
              <a:t>встановив</a:t>
            </a:r>
            <a:r>
              <a:rPr lang="ru-RU" dirty="0">
                <a:solidFill>
                  <a:srgbClr val="646464"/>
                </a:solidFill>
                <a:latin typeface="Roboto"/>
              </a:rPr>
              <a:t> для </a:t>
            </a:r>
            <a:r>
              <a:rPr lang="ru-RU" dirty="0" err="1">
                <a:solidFill>
                  <a:srgbClr val="646464"/>
                </a:solidFill>
                <a:latin typeface="Roboto"/>
              </a:rPr>
              <a:t>креслень</a:t>
            </a:r>
            <a:r>
              <a:rPr lang="ru-RU" dirty="0">
                <a:solidFill>
                  <a:srgbClr val="646464"/>
                </a:solidFill>
                <a:latin typeface="Roboto"/>
              </a:rPr>
              <a:t> </a:t>
            </a:r>
            <a:r>
              <a:rPr lang="ru-RU" dirty="0" err="1">
                <a:solidFill>
                  <a:srgbClr val="646464"/>
                </a:solidFill>
                <a:latin typeface="Roboto"/>
              </a:rPr>
              <a:t>загальних</a:t>
            </a:r>
            <a:r>
              <a:rPr lang="ru-RU" dirty="0">
                <a:solidFill>
                  <a:srgbClr val="646464"/>
                </a:solidFill>
                <a:latin typeface="Roboto"/>
              </a:rPr>
              <a:t> </a:t>
            </a:r>
            <a:r>
              <a:rPr lang="ru-RU" dirty="0" err="1">
                <a:solidFill>
                  <a:srgbClr val="646464"/>
                </a:solidFill>
                <a:latin typeface="Roboto"/>
              </a:rPr>
              <a:t>видів</a:t>
            </a:r>
            <a:r>
              <a:rPr lang="ru-RU" dirty="0">
                <a:solidFill>
                  <a:srgbClr val="646464"/>
                </a:solidFill>
                <a:latin typeface="Roboto"/>
              </a:rPr>
              <a:t> і </a:t>
            </a:r>
            <a:r>
              <a:rPr lang="ru-RU" dirty="0" err="1">
                <a:solidFill>
                  <a:srgbClr val="646464"/>
                </a:solidFill>
                <a:latin typeface="Roboto"/>
              </a:rPr>
              <a:t>складальних</a:t>
            </a:r>
            <a:r>
              <a:rPr lang="ru-RU" dirty="0">
                <a:solidFill>
                  <a:srgbClr val="646464"/>
                </a:solidFill>
                <a:latin typeface="Roboto"/>
              </a:rPr>
              <a:t> </a:t>
            </a:r>
            <a:r>
              <a:rPr lang="ru-RU" dirty="0" err="1">
                <a:solidFill>
                  <a:srgbClr val="646464"/>
                </a:solidFill>
                <a:latin typeface="Roboto"/>
              </a:rPr>
              <a:t>наступні</a:t>
            </a:r>
            <a:r>
              <a:rPr lang="ru-RU" dirty="0">
                <a:solidFill>
                  <a:srgbClr val="646464"/>
                </a:solidFill>
                <a:latin typeface="Roboto"/>
              </a:rPr>
              <a:t> </a:t>
            </a:r>
            <a:r>
              <a:rPr lang="ru-RU" dirty="0" err="1">
                <a:solidFill>
                  <a:srgbClr val="646464"/>
                </a:solidFill>
                <a:latin typeface="Roboto"/>
              </a:rPr>
              <a:t>положення</a:t>
            </a:r>
            <a:r>
              <a:rPr lang="ru-RU" dirty="0">
                <a:solidFill>
                  <a:srgbClr val="646464"/>
                </a:solidFill>
                <a:latin typeface="Roboto"/>
              </a:rPr>
              <a:t>:</a:t>
            </a:r>
          </a:p>
          <a:p>
            <a:r>
              <a:rPr lang="ru-RU" dirty="0">
                <a:solidFill>
                  <a:srgbClr val="646464"/>
                </a:solidFill>
                <a:latin typeface="Roboto"/>
              </a:rPr>
              <a:t>1) при </a:t>
            </a:r>
            <a:r>
              <a:rPr lang="ru-RU" dirty="0" err="1">
                <a:solidFill>
                  <a:srgbClr val="646464"/>
                </a:solidFill>
                <a:latin typeface="Roboto"/>
              </a:rPr>
              <a:t>кресленні</a:t>
            </a:r>
            <a:r>
              <a:rPr lang="ru-RU" dirty="0">
                <a:solidFill>
                  <a:srgbClr val="646464"/>
                </a:solidFill>
                <a:latin typeface="Roboto"/>
              </a:rPr>
              <a:t> виду з </a:t>
            </a:r>
            <a:r>
              <a:rPr lang="ru-RU" dirty="0" err="1">
                <a:solidFill>
                  <a:srgbClr val="646464"/>
                </a:solidFill>
                <a:latin typeface="Roboto"/>
              </a:rPr>
              <a:t>розривом</a:t>
            </a:r>
            <a:r>
              <a:rPr lang="ru-RU" dirty="0">
                <a:solidFill>
                  <a:srgbClr val="646464"/>
                </a:solidFill>
                <a:latin typeface="Roboto"/>
              </a:rPr>
              <a:t> </a:t>
            </a:r>
            <a:r>
              <a:rPr lang="ru-RU" dirty="0" err="1">
                <a:solidFill>
                  <a:srgbClr val="646464"/>
                </a:solidFill>
                <a:latin typeface="Roboto"/>
              </a:rPr>
              <a:t>крайні</a:t>
            </a:r>
            <a:r>
              <a:rPr lang="ru-RU" dirty="0">
                <a:solidFill>
                  <a:srgbClr val="646464"/>
                </a:solidFill>
                <a:latin typeface="Roboto"/>
              </a:rPr>
              <a:t> </a:t>
            </a:r>
            <a:r>
              <a:rPr lang="ru-RU" dirty="0" err="1">
                <a:solidFill>
                  <a:srgbClr val="646464"/>
                </a:solidFill>
                <a:latin typeface="Roboto"/>
              </a:rPr>
              <a:t>робочі</a:t>
            </a:r>
            <a:r>
              <a:rPr lang="ru-RU" dirty="0">
                <a:solidFill>
                  <a:srgbClr val="646464"/>
                </a:solidFill>
                <a:latin typeface="Roboto"/>
              </a:rPr>
              <a:t> витки </a:t>
            </a:r>
            <a:r>
              <a:rPr lang="ru-RU" dirty="0" err="1">
                <a:solidFill>
                  <a:srgbClr val="646464"/>
                </a:solidFill>
                <a:latin typeface="Roboto"/>
              </a:rPr>
              <a:t>зображують</a:t>
            </a:r>
            <a:r>
              <a:rPr lang="ru-RU" dirty="0">
                <a:solidFill>
                  <a:srgbClr val="646464"/>
                </a:solidFill>
                <a:latin typeface="Roboto"/>
              </a:rPr>
              <a:t> </a:t>
            </a:r>
            <a:r>
              <a:rPr lang="ru-RU" dirty="0" err="1">
                <a:solidFill>
                  <a:srgbClr val="646464"/>
                </a:solidFill>
                <a:latin typeface="Roboto"/>
              </a:rPr>
              <a:t>інакше</a:t>
            </a:r>
            <a:r>
              <a:rPr lang="ru-RU" dirty="0">
                <a:solidFill>
                  <a:srgbClr val="646464"/>
                </a:solidFill>
                <a:latin typeface="Roboto"/>
              </a:rPr>
              <a:t>, </a:t>
            </a:r>
            <a:r>
              <a:rPr lang="ru-RU" dirty="0" err="1">
                <a:solidFill>
                  <a:srgbClr val="646464"/>
                </a:solidFill>
                <a:latin typeface="Roboto"/>
              </a:rPr>
              <a:t>ніж</a:t>
            </a:r>
            <a:r>
              <a:rPr lang="ru-RU" dirty="0">
                <a:solidFill>
                  <a:srgbClr val="646464"/>
                </a:solidFill>
                <a:latin typeface="Roboto"/>
              </a:rPr>
              <a:t> на </a:t>
            </a:r>
            <a:r>
              <a:rPr lang="ru-RU" dirty="0" err="1">
                <a:solidFill>
                  <a:srgbClr val="646464"/>
                </a:solidFill>
                <a:latin typeface="Roboto"/>
              </a:rPr>
              <a:t>робочих</a:t>
            </a:r>
            <a:r>
              <a:rPr lang="ru-RU" dirty="0">
                <a:solidFill>
                  <a:srgbClr val="646464"/>
                </a:solidFill>
                <a:latin typeface="Roboto"/>
              </a:rPr>
              <a:t> </a:t>
            </a:r>
            <a:r>
              <a:rPr lang="ru-RU" dirty="0" err="1">
                <a:solidFill>
                  <a:srgbClr val="646464"/>
                </a:solidFill>
                <a:latin typeface="Roboto"/>
              </a:rPr>
              <a:t>кресленнях</a:t>
            </a:r>
            <a:r>
              <a:rPr lang="ru-RU" dirty="0">
                <a:solidFill>
                  <a:srgbClr val="646464"/>
                </a:solidFill>
                <a:latin typeface="Roboto"/>
              </a:rPr>
              <a:t> пружин, </a:t>
            </a:r>
            <a:r>
              <a:rPr lang="ru-RU" dirty="0" err="1">
                <a:solidFill>
                  <a:srgbClr val="646464"/>
                </a:solidFill>
                <a:latin typeface="Roboto"/>
              </a:rPr>
              <a:t>тобто</a:t>
            </a:r>
            <a:r>
              <a:rPr lang="ru-RU" dirty="0">
                <a:solidFill>
                  <a:srgbClr val="646464"/>
                </a:solidFill>
                <a:latin typeface="Roboto"/>
              </a:rPr>
              <a:t> так, як показано на рис. 9.27, </a:t>
            </a:r>
            <a:r>
              <a:rPr lang="ru-RU" i="1" dirty="0">
                <a:solidFill>
                  <a:srgbClr val="646464"/>
                </a:solidFill>
                <a:latin typeface="Roboto"/>
              </a:rPr>
              <a:t>а.</a:t>
            </a:r>
            <a:r>
              <a:rPr lang="ru-RU" dirty="0">
                <a:solidFill>
                  <a:srgbClr val="646464"/>
                </a:solidFill>
                <a:latin typeface="Roboto"/>
              </a:rPr>
              <a:t> Пружина </a:t>
            </a:r>
            <a:r>
              <a:rPr lang="ru-RU" dirty="0" err="1">
                <a:solidFill>
                  <a:srgbClr val="646464"/>
                </a:solidFill>
                <a:latin typeface="Roboto"/>
              </a:rPr>
              <a:t>може</a:t>
            </a:r>
            <a:r>
              <a:rPr lang="ru-RU" dirty="0">
                <a:solidFill>
                  <a:srgbClr val="646464"/>
                </a:solidFill>
                <a:latin typeface="Roboto"/>
              </a:rPr>
              <a:t> бути показана в </a:t>
            </a:r>
            <a:r>
              <a:rPr lang="ru-RU" dirty="0" err="1">
                <a:solidFill>
                  <a:srgbClr val="646464"/>
                </a:solidFill>
                <a:latin typeface="Roboto"/>
              </a:rPr>
              <a:t>розрізі</a:t>
            </a:r>
            <a:r>
              <a:rPr lang="ru-RU" dirty="0">
                <a:solidFill>
                  <a:srgbClr val="646464"/>
                </a:solidFill>
                <a:latin typeface="Roboto"/>
              </a:rPr>
              <a:t> (рис. 9.27, б);</a:t>
            </a:r>
          </a:p>
          <a:p>
            <a:r>
              <a:rPr lang="ru-RU" dirty="0"/>
              <a:t/>
            </a:r>
            <a:br>
              <a:rPr lang="ru-RU" dirty="0"/>
            </a:br>
            <a:endParaRPr lang="ru-RU" dirty="0"/>
          </a:p>
        </p:txBody>
      </p:sp>
      <p:pic>
        <p:nvPicPr>
          <p:cNvPr id="1028" name="Picture 4" descr="Зображення пружи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7" y="3626389"/>
            <a:ext cx="3038321" cy="169223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94721" y="5473048"/>
            <a:ext cx="4196405" cy="369332"/>
          </a:xfrm>
          <a:prstGeom prst="rect">
            <a:avLst/>
          </a:prstGeom>
        </p:spPr>
        <p:txBody>
          <a:bodyPr wrap="none">
            <a:spAutoFit/>
          </a:bodyPr>
          <a:lstStyle/>
          <a:p>
            <a:r>
              <a:rPr lang="ru-RU" i="1" dirty="0">
                <a:solidFill>
                  <a:srgbClr val="646464"/>
                </a:solidFill>
                <a:latin typeface="Roboto"/>
              </a:rPr>
              <a:t>а</a:t>
            </a:r>
            <a:r>
              <a:rPr lang="ru-RU" dirty="0">
                <a:solidFill>
                  <a:srgbClr val="646464"/>
                </a:solidFill>
                <a:latin typeface="Roboto"/>
              </a:rPr>
              <a:t> - на </a:t>
            </a:r>
            <a:r>
              <a:rPr lang="ru-RU" dirty="0" err="1">
                <a:solidFill>
                  <a:srgbClr val="646464"/>
                </a:solidFill>
                <a:latin typeface="Roboto"/>
              </a:rPr>
              <a:t>вигляді</a:t>
            </a:r>
            <a:r>
              <a:rPr lang="ru-RU" dirty="0">
                <a:solidFill>
                  <a:srgbClr val="646464"/>
                </a:solidFill>
                <a:latin typeface="Roboto"/>
              </a:rPr>
              <a:t>; </a:t>
            </a:r>
            <a:r>
              <a:rPr lang="ru-RU" i="1" dirty="0">
                <a:solidFill>
                  <a:srgbClr val="646464"/>
                </a:solidFill>
                <a:latin typeface="Roboto"/>
              </a:rPr>
              <a:t>б -</a:t>
            </a:r>
            <a:r>
              <a:rPr lang="ru-RU" dirty="0">
                <a:solidFill>
                  <a:srgbClr val="646464"/>
                </a:solidFill>
                <a:latin typeface="Roboto"/>
              </a:rPr>
              <a:t> в </a:t>
            </a:r>
            <a:r>
              <a:rPr lang="ru-RU" dirty="0" err="1">
                <a:solidFill>
                  <a:srgbClr val="646464"/>
                </a:solidFill>
                <a:latin typeface="Roboto"/>
              </a:rPr>
              <a:t>розрізі</a:t>
            </a:r>
            <a:r>
              <a:rPr lang="ru-RU" dirty="0">
                <a:solidFill>
                  <a:srgbClr val="646464"/>
                </a:solidFill>
                <a:latin typeface="Roboto"/>
              </a:rPr>
              <a:t>; </a:t>
            </a:r>
            <a:r>
              <a:rPr lang="ru-RU" i="1" dirty="0">
                <a:solidFill>
                  <a:srgbClr val="646464"/>
                </a:solidFill>
                <a:latin typeface="Roboto"/>
              </a:rPr>
              <a:t>в</a:t>
            </a:r>
            <a:r>
              <a:rPr lang="ru-RU" dirty="0">
                <a:solidFill>
                  <a:srgbClr val="646464"/>
                </a:solidFill>
                <a:latin typeface="Roboto"/>
              </a:rPr>
              <a:t> - </a:t>
            </a:r>
            <a:r>
              <a:rPr lang="ru-RU" dirty="0" err="1">
                <a:solidFill>
                  <a:srgbClr val="646464"/>
                </a:solidFill>
                <a:latin typeface="Roboto"/>
              </a:rPr>
              <a:t>умовне</a:t>
            </a:r>
            <a:endParaRPr lang="ru-RU" dirty="0"/>
          </a:p>
        </p:txBody>
      </p:sp>
      <p:sp>
        <p:nvSpPr>
          <p:cNvPr id="6" name="Прямоугольник 5"/>
          <p:cNvSpPr/>
          <p:nvPr/>
        </p:nvSpPr>
        <p:spPr>
          <a:xfrm>
            <a:off x="5234729" y="3548543"/>
            <a:ext cx="6065241" cy="1200329"/>
          </a:xfrm>
          <a:prstGeom prst="rect">
            <a:avLst/>
          </a:prstGeom>
        </p:spPr>
        <p:txBody>
          <a:bodyPr wrap="square">
            <a:spAutoFit/>
          </a:bodyPr>
          <a:lstStyle/>
          <a:p>
            <a:r>
              <a:rPr lang="ru-RU" dirty="0">
                <a:solidFill>
                  <a:srgbClr val="646464"/>
                </a:solidFill>
                <a:latin typeface="Roboto"/>
              </a:rPr>
              <a:t>2) коли </a:t>
            </a:r>
            <a:r>
              <a:rPr lang="ru-RU" dirty="0" err="1">
                <a:solidFill>
                  <a:srgbClr val="646464"/>
                </a:solidFill>
                <a:latin typeface="Roboto"/>
              </a:rPr>
              <a:t>діаметр</a:t>
            </a:r>
            <a:r>
              <a:rPr lang="ru-RU" dirty="0">
                <a:solidFill>
                  <a:srgbClr val="646464"/>
                </a:solidFill>
                <a:latin typeface="Roboto"/>
              </a:rPr>
              <a:t> дроту </a:t>
            </a:r>
            <a:r>
              <a:rPr lang="ru-RU" dirty="0" err="1">
                <a:solidFill>
                  <a:srgbClr val="646464"/>
                </a:solidFill>
                <a:latin typeface="Roboto"/>
              </a:rPr>
              <a:t>або</a:t>
            </a:r>
            <a:r>
              <a:rPr lang="ru-RU" dirty="0">
                <a:solidFill>
                  <a:srgbClr val="646464"/>
                </a:solidFill>
                <a:latin typeface="Roboto"/>
              </a:rPr>
              <a:t> </a:t>
            </a:r>
            <a:r>
              <a:rPr lang="ru-RU" dirty="0" err="1">
                <a:solidFill>
                  <a:srgbClr val="646464"/>
                </a:solidFill>
                <a:latin typeface="Roboto"/>
              </a:rPr>
              <a:t>перетин</a:t>
            </a:r>
            <a:r>
              <a:rPr lang="ru-RU" dirty="0">
                <a:solidFill>
                  <a:srgbClr val="646464"/>
                </a:solidFill>
                <a:latin typeface="Roboto"/>
              </a:rPr>
              <a:t> </a:t>
            </a:r>
            <a:r>
              <a:rPr lang="ru-RU" dirty="0" err="1">
                <a:solidFill>
                  <a:srgbClr val="646464"/>
                </a:solidFill>
                <a:latin typeface="Roboto"/>
              </a:rPr>
              <a:t>матеріалу</a:t>
            </a:r>
            <a:r>
              <a:rPr lang="ru-RU" dirty="0">
                <a:solidFill>
                  <a:srgbClr val="646464"/>
                </a:solidFill>
                <a:latin typeface="Roboto"/>
              </a:rPr>
              <a:t> на </a:t>
            </a:r>
            <a:r>
              <a:rPr lang="ru-RU" dirty="0" err="1">
                <a:solidFill>
                  <a:srgbClr val="646464"/>
                </a:solidFill>
                <a:latin typeface="Roboto"/>
              </a:rPr>
              <a:t>кресленні</a:t>
            </a:r>
            <a:r>
              <a:rPr lang="ru-RU" dirty="0">
                <a:solidFill>
                  <a:srgbClr val="646464"/>
                </a:solidFill>
                <a:latin typeface="Roboto"/>
              </a:rPr>
              <a:t> </a:t>
            </a:r>
            <a:r>
              <a:rPr lang="ru-RU" dirty="0" err="1">
                <a:solidFill>
                  <a:srgbClr val="646464"/>
                </a:solidFill>
                <a:latin typeface="Roboto"/>
              </a:rPr>
              <a:t>дорівнює</a:t>
            </a:r>
            <a:r>
              <a:rPr lang="ru-RU" dirty="0">
                <a:solidFill>
                  <a:srgbClr val="646464"/>
                </a:solidFill>
                <a:latin typeface="Roboto"/>
              </a:rPr>
              <a:t> </a:t>
            </a:r>
            <a:r>
              <a:rPr lang="ru-RU" dirty="0" err="1">
                <a:solidFill>
                  <a:srgbClr val="646464"/>
                </a:solidFill>
                <a:latin typeface="Roboto"/>
              </a:rPr>
              <a:t>або</a:t>
            </a:r>
            <a:r>
              <a:rPr lang="ru-RU" dirty="0">
                <a:solidFill>
                  <a:srgbClr val="646464"/>
                </a:solidFill>
                <a:latin typeface="Roboto"/>
              </a:rPr>
              <a:t> </a:t>
            </a:r>
            <a:r>
              <a:rPr lang="ru-RU" dirty="0" err="1">
                <a:solidFill>
                  <a:srgbClr val="646464"/>
                </a:solidFill>
                <a:latin typeface="Roboto"/>
              </a:rPr>
              <a:t>менше</a:t>
            </a:r>
            <a:r>
              <a:rPr lang="ru-RU" dirty="0">
                <a:solidFill>
                  <a:srgbClr val="646464"/>
                </a:solidFill>
                <a:latin typeface="Roboto"/>
              </a:rPr>
              <a:t> 2 мм, </a:t>
            </a:r>
            <a:r>
              <a:rPr lang="ru-RU" dirty="0" err="1">
                <a:solidFill>
                  <a:srgbClr val="646464"/>
                </a:solidFill>
                <a:latin typeface="Roboto"/>
              </a:rPr>
              <a:t>пружини</a:t>
            </a:r>
            <a:r>
              <a:rPr lang="ru-RU" dirty="0">
                <a:solidFill>
                  <a:srgbClr val="646464"/>
                </a:solidFill>
                <a:latin typeface="Roboto"/>
              </a:rPr>
              <a:t> </a:t>
            </a:r>
            <a:r>
              <a:rPr lang="ru-RU" dirty="0" err="1">
                <a:solidFill>
                  <a:srgbClr val="646464"/>
                </a:solidFill>
                <a:latin typeface="Roboto"/>
              </a:rPr>
              <a:t>зображують</a:t>
            </a:r>
            <a:r>
              <a:rPr lang="ru-RU" dirty="0">
                <a:solidFill>
                  <a:srgbClr val="646464"/>
                </a:solidFill>
                <a:latin typeface="Roboto"/>
              </a:rPr>
              <a:t> </a:t>
            </a:r>
            <a:r>
              <a:rPr lang="ru-RU" dirty="0" err="1">
                <a:solidFill>
                  <a:srgbClr val="646464"/>
                </a:solidFill>
                <a:latin typeface="Roboto"/>
              </a:rPr>
              <a:t>умовно</a:t>
            </a:r>
            <a:r>
              <a:rPr lang="ru-RU" dirty="0">
                <a:solidFill>
                  <a:srgbClr val="646464"/>
                </a:solidFill>
                <a:latin typeface="Roboto"/>
              </a:rPr>
              <a:t> </a:t>
            </a:r>
            <a:r>
              <a:rPr lang="ru-RU" dirty="0" err="1">
                <a:solidFill>
                  <a:srgbClr val="646464"/>
                </a:solidFill>
                <a:latin typeface="Roboto"/>
              </a:rPr>
              <a:t>лінією</a:t>
            </a:r>
            <a:r>
              <a:rPr lang="ru-RU" dirty="0">
                <a:solidFill>
                  <a:srgbClr val="646464"/>
                </a:solidFill>
                <a:latin typeface="Roboto"/>
              </a:rPr>
              <a:t> </a:t>
            </a:r>
            <a:r>
              <a:rPr lang="ru-RU" dirty="0" err="1">
                <a:solidFill>
                  <a:srgbClr val="646464"/>
                </a:solidFill>
                <a:latin typeface="Roboto"/>
              </a:rPr>
              <a:t>товщиною</a:t>
            </a:r>
            <a:r>
              <a:rPr lang="ru-RU" dirty="0">
                <a:solidFill>
                  <a:srgbClr val="646464"/>
                </a:solidFill>
                <a:latin typeface="Roboto"/>
              </a:rPr>
              <a:t> 0,5-1,4 мм (рис. 9.27, в).</a:t>
            </a:r>
            <a:endParaRPr lang="ru-RU" dirty="0"/>
          </a:p>
        </p:txBody>
      </p:sp>
    </p:spTree>
    <p:extLst>
      <p:ext uri="{BB962C8B-B14F-4D97-AF65-F5344CB8AC3E}">
        <p14:creationId xmlns:p14="http://schemas.microsoft.com/office/powerpoint/2010/main" val="344189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75127" y="1114601"/>
            <a:ext cx="10581822" cy="1938992"/>
          </a:xfrm>
          <a:prstGeom prst="rect">
            <a:avLst/>
          </a:prstGeom>
        </p:spPr>
        <p:txBody>
          <a:bodyPr wrap="square">
            <a:spAutoFit/>
          </a:bodyPr>
          <a:lstStyle/>
          <a:p>
            <a:r>
              <a:rPr lang="ru-RU" sz="2400" dirty="0" err="1">
                <a:solidFill>
                  <a:srgbClr val="646464"/>
                </a:solidFill>
                <a:latin typeface="Roboto"/>
              </a:rPr>
              <a:t>Згідно</a:t>
            </a:r>
            <a:r>
              <a:rPr lang="ru-RU" sz="2400" dirty="0">
                <a:solidFill>
                  <a:srgbClr val="646464"/>
                </a:solidFill>
                <a:latin typeface="Roboto"/>
              </a:rPr>
              <a:t> ГОСТ 2.109-73 </a:t>
            </a:r>
            <a:r>
              <a:rPr lang="ru-RU" sz="2400" dirty="0" err="1">
                <a:solidFill>
                  <a:srgbClr val="646464"/>
                </a:solidFill>
                <a:latin typeface="Roboto"/>
              </a:rPr>
              <a:t>гвинтова</a:t>
            </a:r>
            <a:r>
              <a:rPr lang="ru-RU" sz="2400" dirty="0">
                <a:solidFill>
                  <a:srgbClr val="646464"/>
                </a:solidFill>
                <a:latin typeface="Roboto"/>
              </a:rPr>
              <a:t> пружина, показана в </a:t>
            </a:r>
            <a:r>
              <a:rPr lang="ru-RU" sz="2400" dirty="0" err="1">
                <a:solidFill>
                  <a:srgbClr val="646464"/>
                </a:solidFill>
                <a:latin typeface="Roboto"/>
              </a:rPr>
              <a:t>розрізі</a:t>
            </a:r>
            <a:r>
              <a:rPr lang="ru-RU" sz="2400" dirty="0">
                <a:solidFill>
                  <a:srgbClr val="646464"/>
                </a:solidFill>
                <a:latin typeface="Roboto"/>
              </a:rPr>
              <a:t> </a:t>
            </a:r>
            <a:r>
              <a:rPr lang="ru-RU" sz="2400" dirty="0" err="1">
                <a:solidFill>
                  <a:srgbClr val="646464"/>
                </a:solidFill>
                <a:latin typeface="Roboto"/>
              </a:rPr>
              <a:t>лише</a:t>
            </a:r>
            <a:r>
              <a:rPr lang="ru-RU" sz="2400" dirty="0">
                <a:solidFill>
                  <a:srgbClr val="646464"/>
                </a:solidFill>
                <a:latin typeface="Roboto"/>
              </a:rPr>
              <a:t> </a:t>
            </a:r>
            <a:r>
              <a:rPr lang="ru-RU" sz="2400" dirty="0" err="1">
                <a:solidFill>
                  <a:srgbClr val="646464"/>
                </a:solidFill>
                <a:latin typeface="Roboto"/>
              </a:rPr>
              <a:t>зображеннями</a:t>
            </a:r>
            <a:r>
              <a:rPr lang="ru-RU" sz="2400" dirty="0">
                <a:solidFill>
                  <a:srgbClr val="646464"/>
                </a:solidFill>
                <a:latin typeface="Roboto"/>
              </a:rPr>
              <a:t> </a:t>
            </a:r>
            <a:r>
              <a:rPr lang="ru-RU" sz="2400" dirty="0" err="1">
                <a:solidFill>
                  <a:srgbClr val="646464"/>
                </a:solidFill>
                <a:latin typeface="Roboto"/>
              </a:rPr>
              <a:t>перетинів</a:t>
            </a:r>
            <a:r>
              <a:rPr lang="ru-RU" sz="2400" dirty="0">
                <a:solidFill>
                  <a:srgbClr val="646464"/>
                </a:solidFill>
                <a:latin typeface="Roboto"/>
              </a:rPr>
              <a:t> </a:t>
            </a:r>
            <a:r>
              <a:rPr lang="ru-RU" sz="2400" dirty="0" err="1">
                <a:solidFill>
                  <a:srgbClr val="646464"/>
                </a:solidFill>
                <a:latin typeface="Roboto"/>
              </a:rPr>
              <a:t>витків</a:t>
            </a:r>
            <a:r>
              <a:rPr lang="ru-RU" sz="2400" dirty="0">
                <a:solidFill>
                  <a:srgbClr val="646464"/>
                </a:solidFill>
                <a:latin typeface="Roboto"/>
              </a:rPr>
              <a:t>, </a:t>
            </a:r>
            <a:r>
              <a:rPr lang="ru-RU" sz="2400" dirty="0" err="1">
                <a:solidFill>
                  <a:srgbClr val="646464"/>
                </a:solidFill>
                <a:latin typeface="Roboto"/>
              </a:rPr>
              <a:t>умовно</a:t>
            </a:r>
            <a:r>
              <a:rPr lang="ru-RU" sz="2400" dirty="0">
                <a:solidFill>
                  <a:srgbClr val="646464"/>
                </a:solidFill>
                <a:latin typeface="Roboto"/>
              </a:rPr>
              <a:t> </a:t>
            </a:r>
            <a:r>
              <a:rPr lang="ru-RU" sz="2400" dirty="0" err="1">
                <a:solidFill>
                  <a:srgbClr val="646464"/>
                </a:solidFill>
                <a:latin typeface="Roboto"/>
              </a:rPr>
              <a:t>вважається</a:t>
            </a:r>
            <a:r>
              <a:rPr lang="ru-RU" sz="2400" dirty="0">
                <a:solidFill>
                  <a:srgbClr val="646464"/>
                </a:solidFill>
                <a:latin typeface="Roboto"/>
              </a:rPr>
              <a:t> </a:t>
            </a:r>
            <a:r>
              <a:rPr lang="ru-RU" sz="2400" dirty="0" err="1">
                <a:solidFill>
                  <a:srgbClr val="646464"/>
                </a:solidFill>
                <a:latin typeface="Roboto"/>
              </a:rPr>
              <a:t>непрозорою</a:t>
            </a:r>
            <a:r>
              <a:rPr lang="ru-RU" sz="2400" dirty="0">
                <a:solidFill>
                  <a:srgbClr val="646464"/>
                </a:solidFill>
                <a:latin typeface="Roboto"/>
              </a:rPr>
              <a:t> в межах </a:t>
            </a:r>
            <a:r>
              <a:rPr lang="ru-RU" sz="2400" dirty="0" err="1">
                <a:solidFill>
                  <a:srgbClr val="646464"/>
                </a:solidFill>
                <a:latin typeface="Roboto"/>
              </a:rPr>
              <a:t>зони</a:t>
            </a:r>
            <a:r>
              <a:rPr lang="ru-RU" sz="2400" dirty="0">
                <a:solidFill>
                  <a:srgbClr val="646464"/>
                </a:solidFill>
                <a:latin typeface="Roboto"/>
              </a:rPr>
              <a:t> </a:t>
            </a:r>
            <a:r>
              <a:rPr lang="ru-RU" sz="2400" dirty="0" err="1">
                <a:solidFill>
                  <a:srgbClr val="646464"/>
                </a:solidFill>
                <a:latin typeface="Roboto"/>
              </a:rPr>
              <a:t>між</a:t>
            </a:r>
            <a:r>
              <a:rPr lang="ru-RU" sz="2400" dirty="0">
                <a:solidFill>
                  <a:srgbClr val="646464"/>
                </a:solidFill>
                <a:latin typeface="Roboto"/>
              </a:rPr>
              <a:t> </a:t>
            </a:r>
            <a:r>
              <a:rPr lang="ru-RU" sz="2400" dirty="0" err="1">
                <a:solidFill>
                  <a:srgbClr val="646464"/>
                </a:solidFill>
                <a:latin typeface="Roboto"/>
              </a:rPr>
              <a:t>штрихпунктирними</a:t>
            </a:r>
            <a:r>
              <a:rPr lang="ru-RU" sz="2400" dirty="0">
                <a:solidFill>
                  <a:srgbClr val="646464"/>
                </a:solidFill>
                <a:latin typeface="Roboto"/>
              </a:rPr>
              <a:t> </a:t>
            </a:r>
            <a:r>
              <a:rPr lang="ru-RU" sz="2400" dirty="0" err="1">
                <a:solidFill>
                  <a:srgbClr val="646464"/>
                </a:solidFill>
                <a:latin typeface="Roboto"/>
              </a:rPr>
              <a:t>лініями</a:t>
            </a:r>
            <a:r>
              <a:rPr lang="ru-RU" sz="2400" dirty="0">
                <a:solidFill>
                  <a:srgbClr val="646464"/>
                </a:solidFill>
                <a:latin typeface="Roboto"/>
              </a:rPr>
              <a:t>, </a:t>
            </a:r>
            <a:r>
              <a:rPr lang="ru-RU" sz="2400" dirty="0" err="1">
                <a:solidFill>
                  <a:srgbClr val="646464"/>
                </a:solidFill>
                <a:latin typeface="Roboto"/>
              </a:rPr>
              <a:t>проведеними</a:t>
            </a:r>
            <a:r>
              <a:rPr lang="ru-RU" sz="2400" dirty="0">
                <a:solidFill>
                  <a:srgbClr val="646464"/>
                </a:solidFill>
                <a:latin typeface="Roboto"/>
              </a:rPr>
              <a:t> через </a:t>
            </a:r>
            <a:r>
              <a:rPr lang="ru-RU" sz="2400" dirty="0" err="1">
                <a:solidFill>
                  <a:srgbClr val="646464"/>
                </a:solidFill>
                <a:latin typeface="Roboto"/>
              </a:rPr>
              <a:t>перетину</a:t>
            </a:r>
            <a:r>
              <a:rPr lang="ru-RU" sz="2400" dirty="0">
                <a:solidFill>
                  <a:srgbClr val="646464"/>
                </a:solidFill>
                <a:latin typeface="Roboto"/>
              </a:rPr>
              <a:t> </a:t>
            </a:r>
            <a:r>
              <a:rPr lang="ru-RU" sz="2400" dirty="0" err="1">
                <a:solidFill>
                  <a:srgbClr val="646464"/>
                </a:solidFill>
                <a:latin typeface="Roboto"/>
              </a:rPr>
              <a:t>витків</a:t>
            </a:r>
            <a:r>
              <a:rPr lang="ru-RU" sz="2400" dirty="0">
                <a:solidFill>
                  <a:srgbClr val="646464"/>
                </a:solidFill>
                <a:latin typeface="Roboto"/>
              </a:rPr>
              <a:t>. </a:t>
            </a:r>
            <a:r>
              <a:rPr lang="ru-RU" sz="2400" dirty="0" err="1">
                <a:solidFill>
                  <a:srgbClr val="646464"/>
                </a:solidFill>
                <a:latin typeface="Roboto"/>
              </a:rPr>
              <a:t>Лінії</a:t>
            </a:r>
            <a:r>
              <a:rPr lang="ru-RU" sz="2400" dirty="0">
                <a:solidFill>
                  <a:srgbClr val="646464"/>
                </a:solidFill>
                <a:latin typeface="Roboto"/>
              </a:rPr>
              <a:t> </a:t>
            </a:r>
            <a:r>
              <a:rPr lang="ru-RU" sz="2400" dirty="0" err="1">
                <a:solidFill>
                  <a:srgbClr val="646464"/>
                </a:solidFill>
                <a:latin typeface="Roboto"/>
              </a:rPr>
              <a:t>зображуваних</a:t>
            </a:r>
            <a:r>
              <a:rPr lang="ru-RU" sz="2400" dirty="0">
                <a:solidFill>
                  <a:srgbClr val="646464"/>
                </a:solidFill>
                <a:latin typeface="Roboto"/>
              </a:rPr>
              <a:t> деталей, </a:t>
            </a:r>
            <a:r>
              <a:rPr lang="ru-RU" sz="2400" dirty="0" err="1">
                <a:solidFill>
                  <a:srgbClr val="646464"/>
                </a:solidFill>
                <a:latin typeface="Roboto"/>
              </a:rPr>
              <a:t>розташованих</a:t>
            </a:r>
            <a:r>
              <a:rPr lang="ru-RU" sz="2400" dirty="0">
                <a:solidFill>
                  <a:srgbClr val="646464"/>
                </a:solidFill>
                <a:latin typeface="Roboto"/>
              </a:rPr>
              <a:t> за пружиною, </a:t>
            </a:r>
            <a:r>
              <a:rPr lang="ru-RU" sz="2400" dirty="0" err="1">
                <a:solidFill>
                  <a:srgbClr val="646464"/>
                </a:solidFill>
                <a:latin typeface="Roboto"/>
              </a:rPr>
              <a:t>доводять</a:t>
            </a:r>
            <a:r>
              <a:rPr lang="ru-RU" sz="2400" dirty="0">
                <a:solidFill>
                  <a:srgbClr val="646464"/>
                </a:solidFill>
                <a:latin typeface="Roboto"/>
              </a:rPr>
              <a:t> </a:t>
            </a:r>
            <a:r>
              <a:rPr lang="ru-RU" sz="2400" dirty="0" err="1">
                <a:solidFill>
                  <a:srgbClr val="646464"/>
                </a:solidFill>
                <a:latin typeface="Roboto"/>
              </a:rPr>
              <a:t>тільки</a:t>
            </a:r>
            <a:r>
              <a:rPr lang="ru-RU" sz="2400" dirty="0">
                <a:solidFill>
                  <a:srgbClr val="646464"/>
                </a:solidFill>
                <a:latin typeface="Roboto"/>
              </a:rPr>
              <a:t> до </a:t>
            </a:r>
            <a:r>
              <a:rPr lang="ru-RU" sz="2400" dirty="0" err="1">
                <a:solidFill>
                  <a:srgbClr val="646464"/>
                </a:solidFill>
                <a:latin typeface="Roboto"/>
              </a:rPr>
              <a:t>Штріхпунктірная</a:t>
            </a:r>
            <a:r>
              <a:rPr lang="ru-RU" sz="2400" dirty="0">
                <a:solidFill>
                  <a:srgbClr val="646464"/>
                </a:solidFill>
                <a:latin typeface="Roboto"/>
              </a:rPr>
              <a:t> </a:t>
            </a:r>
            <a:r>
              <a:rPr lang="ru-RU" sz="2400" dirty="0" err="1">
                <a:solidFill>
                  <a:srgbClr val="646464"/>
                </a:solidFill>
                <a:latin typeface="Roboto"/>
              </a:rPr>
              <a:t>ліній</a:t>
            </a:r>
            <a:r>
              <a:rPr lang="ru-RU" sz="2400" dirty="0">
                <a:solidFill>
                  <a:srgbClr val="646464"/>
                </a:solidFill>
                <a:latin typeface="Roboto"/>
              </a:rPr>
              <a:t> (рис. 9.28).</a:t>
            </a:r>
            <a:endParaRPr lang="ru-RU" sz="2400" dirty="0"/>
          </a:p>
        </p:txBody>
      </p:sp>
      <p:pic>
        <p:nvPicPr>
          <p:cNvPr id="2053" name="Picture 5" descr="Складальне креслення, що містить зображення пружин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10" y="3296873"/>
            <a:ext cx="3095123" cy="328270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632433" y="3508506"/>
            <a:ext cx="4530055" cy="646331"/>
          </a:xfrm>
          <a:prstGeom prst="rect">
            <a:avLst/>
          </a:prstGeom>
        </p:spPr>
        <p:txBody>
          <a:bodyPr wrap="square">
            <a:spAutoFit/>
          </a:bodyPr>
          <a:lstStyle/>
          <a:p>
            <a:r>
              <a:rPr lang="ru-RU" i="1" dirty="0">
                <a:solidFill>
                  <a:srgbClr val="646464"/>
                </a:solidFill>
                <a:latin typeface="Roboto"/>
              </a:rPr>
              <a:t>Рис. 9.28. </a:t>
            </a:r>
            <a:r>
              <a:rPr lang="ru-RU" b="1" dirty="0" err="1" smtClean="0">
                <a:solidFill>
                  <a:srgbClr val="646464"/>
                </a:solidFill>
                <a:latin typeface="Roboto"/>
              </a:rPr>
              <a:t>Складальні</a:t>
            </a:r>
            <a:r>
              <a:rPr lang="ru-RU" b="1" dirty="0" smtClean="0">
                <a:solidFill>
                  <a:srgbClr val="646464"/>
                </a:solidFill>
                <a:latin typeface="Roboto"/>
              </a:rPr>
              <a:t> </a:t>
            </a:r>
            <a:r>
              <a:rPr lang="ru-RU" b="1" dirty="0" err="1">
                <a:solidFill>
                  <a:srgbClr val="646464"/>
                </a:solidFill>
                <a:latin typeface="Roboto"/>
              </a:rPr>
              <a:t>креслення</a:t>
            </a:r>
            <a:r>
              <a:rPr lang="ru-RU" b="1" dirty="0">
                <a:solidFill>
                  <a:srgbClr val="646464"/>
                </a:solidFill>
                <a:latin typeface="Roboto"/>
              </a:rPr>
              <a:t>, </a:t>
            </a:r>
            <a:r>
              <a:rPr lang="ru-RU" b="1" dirty="0" err="1">
                <a:solidFill>
                  <a:srgbClr val="646464"/>
                </a:solidFill>
                <a:latin typeface="Roboto"/>
              </a:rPr>
              <a:t>що</a:t>
            </a:r>
            <a:r>
              <a:rPr lang="ru-RU" b="1" dirty="0">
                <a:solidFill>
                  <a:srgbClr val="646464"/>
                </a:solidFill>
                <a:latin typeface="Roboto"/>
              </a:rPr>
              <a:t> </a:t>
            </a:r>
            <a:r>
              <a:rPr lang="ru-RU" b="1" dirty="0" err="1">
                <a:solidFill>
                  <a:srgbClr val="646464"/>
                </a:solidFill>
                <a:latin typeface="Roboto"/>
              </a:rPr>
              <a:t>містить</a:t>
            </a:r>
            <a:r>
              <a:rPr lang="ru-RU" b="1" dirty="0">
                <a:solidFill>
                  <a:srgbClr val="646464"/>
                </a:solidFill>
                <a:latin typeface="Roboto"/>
              </a:rPr>
              <a:t> </a:t>
            </a:r>
            <a:r>
              <a:rPr lang="ru-RU" b="1" dirty="0" err="1">
                <a:solidFill>
                  <a:srgbClr val="646464"/>
                </a:solidFill>
                <a:latin typeface="Roboto"/>
              </a:rPr>
              <a:t>зображення</a:t>
            </a:r>
            <a:r>
              <a:rPr lang="ru-RU" b="1" dirty="0">
                <a:solidFill>
                  <a:srgbClr val="646464"/>
                </a:solidFill>
                <a:latin typeface="Roboto"/>
              </a:rPr>
              <a:t> </a:t>
            </a:r>
            <a:r>
              <a:rPr lang="ru-RU" b="1" dirty="0" err="1">
                <a:solidFill>
                  <a:srgbClr val="646464"/>
                </a:solidFill>
                <a:latin typeface="Roboto"/>
              </a:rPr>
              <a:t>пружини</a:t>
            </a:r>
            <a:endParaRPr lang="ru-RU" dirty="0"/>
          </a:p>
        </p:txBody>
      </p:sp>
      <p:pic>
        <p:nvPicPr>
          <p:cNvPr id="2055" name="Picture 7" descr="Приклади зображення пружин на складальних кресленнях"/>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205" y="3053593"/>
            <a:ext cx="3193823" cy="3615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63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Умовності та спрощення на складальних креслень. </a:t>
            </a:r>
            <a:endParaRPr lang="ru-RU" dirty="0"/>
          </a:p>
        </p:txBody>
      </p:sp>
      <p:sp>
        <p:nvSpPr>
          <p:cNvPr id="5" name="Прямоугольник 4"/>
          <p:cNvSpPr/>
          <p:nvPr/>
        </p:nvSpPr>
        <p:spPr>
          <a:xfrm>
            <a:off x="427839" y="1928590"/>
            <a:ext cx="11476139" cy="2044086"/>
          </a:xfrm>
          <a:prstGeom prst="rect">
            <a:avLst/>
          </a:prstGeom>
        </p:spPr>
        <p:txBody>
          <a:bodyPr wrap="square">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складальних кресленнях частини виробу, що переміщаються, зображають у робочому положенні. Під робочим положенням розуміють таке положення робочих органів, що забезпечує їм виконання основних функцій. Наприклад, робочим положенням крана є таке положення отвору в його пробці, яке забезпечує рух рідини, газу чи повітря по трубопроводах</a:t>
            </a:r>
            <a:r>
              <a:rPr lang="uk-UA"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8" name="Рисунок 7"/>
          <p:cNvPicPr/>
          <p:nvPr/>
        </p:nvPicPr>
        <p:blipFill>
          <a:blip r:embed="rId2" cstate="print"/>
          <a:srcRect/>
          <a:stretch>
            <a:fillRect/>
          </a:stretch>
        </p:blipFill>
        <p:spPr bwMode="auto">
          <a:xfrm>
            <a:off x="117446" y="3783435"/>
            <a:ext cx="2357305" cy="2827089"/>
          </a:xfrm>
          <a:prstGeom prst="rect">
            <a:avLst/>
          </a:prstGeom>
          <a:noFill/>
        </p:spPr>
      </p:pic>
      <p:sp>
        <p:nvSpPr>
          <p:cNvPr id="6" name="Прямоугольник 5"/>
          <p:cNvSpPr/>
          <p:nvPr/>
        </p:nvSpPr>
        <p:spPr>
          <a:xfrm>
            <a:off x="2474751" y="3783435"/>
            <a:ext cx="6096000" cy="2031325"/>
          </a:xfrm>
          <a:prstGeom prst="rect">
            <a:avLst/>
          </a:prstGeom>
        </p:spPr>
        <p:txBody>
          <a:bodyPr>
            <a:spAutoFit/>
          </a:bodyPr>
          <a:lstStyle/>
          <a:p>
            <a:r>
              <a:rPr lang="uk-UA" dirty="0">
                <a:solidFill>
                  <a:srgbClr val="000000"/>
                </a:solidFill>
                <a:latin typeface="Times New Roman" panose="02020603050405020304" pitchFamily="18" charset="0"/>
                <a:ea typeface="Times New Roman" panose="02020603050405020304" pitchFamily="18" charset="0"/>
              </a:rPr>
              <a:t>Щоб з’ясувати принципи роботи або особливості установлення виробу, його рухомі частини на складальному кресленні зображають у крайньому або проміжному положенні. Але при цьому наносять проміжні розміри, а зображення крайнього чи проміжного положення виконують </a:t>
            </a:r>
            <a:r>
              <a:rPr lang="uk-UA" dirty="0" err="1">
                <a:solidFill>
                  <a:srgbClr val="000000"/>
                </a:solidFill>
                <a:latin typeface="Times New Roman" panose="02020603050405020304" pitchFamily="18" charset="0"/>
                <a:ea typeface="Times New Roman" panose="02020603050405020304" pitchFamily="18" charset="0"/>
              </a:rPr>
              <a:t>штрихпунктирною</a:t>
            </a:r>
            <a:r>
              <a:rPr lang="uk-UA" dirty="0">
                <a:solidFill>
                  <a:srgbClr val="000000"/>
                </a:solidFill>
                <a:latin typeface="Times New Roman" panose="02020603050405020304" pitchFamily="18" charset="0"/>
                <a:ea typeface="Times New Roman" panose="02020603050405020304" pitchFamily="18" charset="0"/>
              </a:rPr>
              <a:t> з двома крапками тонкою лінією. </a:t>
            </a:r>
            <a:endParaRPr lang="ru-RU" dirty="0"/>
          </a:p>
        </p:txBody>
      </p:sp>
      <p:pic>
        <p:nvPicPr>
          <p:cNvPr id="10" name="Рисунок 9"/>
          <p:cNvPicPr/>
          <p:nvPr/>
        </p:nvPicPr>
        <p:blipFill>
          <a:blip r:embed="rId3" cstate="print"/>
          <a:srcRect/>
          <a:stretch>
            <a:fillRect/>
          </a:stretch>
        </p:blipFill>
        <p:spPr bwMode="auto">
          <a:xfrm>
            <a:off x="8570751" y="3429000"/>
            <a:ext cx="3450673" cy="3181524"/>
          </a:xfrm>
          <a:prstGeom prst="rect">
            <a:avLst/>
          </a:prstGeom>
          <a:noFill/>
        </p:spPr>
      </p:pic>
      <p:sp>
        <p:nvSpPr>
          <p:cNvPr id="7" name="Прямоугольник 6"/>
          <p:cNvSpPr/>
          <p:nvPr/>
        </p:nvSpPr>
        <p:spPr>
          <a:xfrm>
            <a:off x="2474751" y="5827521"/>
            <a:ext cx="6096000" cy="923330"/>
          </a:xfrm>
          <a:prstGeom prst="rect">
            <a:avLst/>
          </a:prstGeom>
        </p:spPr>
        <p:txBody>
          <a:bodyPr>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разі потреби крайні і проміжні положення рухомої частини виробу супроводжують необхідними написами.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379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Розміри на складальних кресленнях. </a:t>
            </a:r>
            <a:endParaRPr lang="ru-RU" dirty="0"/>
          </a:p>
        </p:txBody>
      </p:sp>
      <p:sp>
        <p:nvSpPr>
          <p:cNvPr id="4" name="Объект 3"/>
          <p:cNvSpPr>
            <a:spLocks noGrp="1"/>
          </p:cNvSpPr>
          <p:nvPr>
            <p:ph sz="half" idx="1"/>
          </p:nvPr>
        </p:nvSpPr>
        <p:spPr>
          <a:xfrm>
            <a:off x="1140903" y="1459684"/>
            <a:ext cx="4655889" cy="5192786"/>
          </a:xfrm>
        </p:spPr>
        <p:txBody>
          <a:bodyPr>
            <a:noAutofit/>
          </a:bodyPr>
          <a:lstStyle/>
          <a:p>
            <a:r>
              <a:rPr lang="uk-UA" sz="1400" dirty="0"/>
              <a:t>1.</a:t>
            </a:r>
            <a:r>
              <a:rPr lang="uk-UA" sz="2400" b="1" i="1" dirty="0"/>
              <a:t> Виконавчі</a:t>
            </a:r>
            <a:r>
              <a:rPr lang="uk-UA" sz="2400" b="1" dirty="0"/>
              <a:t> </a:t>
            </a:r>
            <a:r>
              <a:rPr lang="uk-UA" sz="1400" dirty="0"/>
              <a:t>– розміри, які повинні бути виконанні чи проконтрольовані за даним складальним кресленням.</a:t>
            </a:r>
            <a:endParaRPr lang="ru-RU" sz="1400" dirty="0"/>
          </a:p>
          <a:p>
            <a:pPr marL="0" indent="0">
              <a:buNone/>
            </a:pPr>
            <a:r>
              <a:rPr lang="uk-UA" sz="1400" dirty="0"/>
              <a:t>Сюди відносяться:</a:t>
            </a:r>
            <a:endParaRPr lang="ru-RU" sz="1400" dirty="0"/>
          </a:p>
          <a:p>
            <a:r>
              <a:rPr lang="uk-UA" sz="1400" dirty="0"/>
              <a:t>а) </a:t>
            </a:r>
            <a:r>
              <a:rPr lang="uk-UA" sz="1400" i="1" u="sng" dirty="0"/>
              <a:t>монтажні </a:t>
            </a:r>
            <a:r>
              <a:rPr lang="uk-UA" sz="1400" dirty="0"/>
              <a:t>– які визначають взаємне розміщення деталей у виробах;</a:t>
            </a:r>
            <a:endParaRPr lang="ru-RU" sz="1400" dirty="0"/>
          </a:p>
          <a:p>
            <a:r>
              <a:rPr lang="uk-UA" sz="1400" dirty="0"/>
              <a:t>б) </a:t>
            </a:r>
            <a:r>
              <a:rPr lang="uk-UA" sz="1400" i="1" u="sng" dirty="0"/>
              <a:t>розміри елементів деталей</a:t>
            </a:r>
            <a:r>
              <a:rPr lang="uk-UA" sz="1400" i="1" dirty="0"/>
              <a:t>, які виконуються у процесі чи після </a:t>
            </a:r>
            <a:r>
              <a:rPr lang="uk-UA" sz="1400" i="1" dirty="0" smtClean="0"/>
              <a:t>складання,</a:t>
            </a:r>
            <a:r>
              <a:rPr lang="ru-RU" sz="1400" dirty="0"/>
              <a:t> </a:t>
            </a:r>
            <a:r>
              <a:rPr lang="uk-UA" sz="1400" dirty="0" smtClean="0"/>
              <a:t>наприклад</a:t>
            </a:r>
            <a:r>
              <a:rPr lang="uk-UA" sz="1400" dirty="0"/>
              <a:t>, механічною обробкою після зварювання, клепання, паяння, пресування;</a:t>
            </a:r>
            <a:endParaRPr lang="ru-RU" sz="1400" dirty="0"/>
          </a:p>
          <a:p>
            <a:r>
              <a:rPr lang="uk-UA" sz="1400" i="1" dirty="0"/>
              <a:t>в) </a:t>
            </a:r>
            <a:r>
              <a:rPr lang="uk-UA" sz="1400" i="1" u="sng" dirty="0"/>
              <a:t>розміри спряжених елементів деталей</a:t>
            </a:r>
            <a:r>
              <a:rPr lang="uk-UA" sz="1400" i="1" dirty="0"/>
              <a:t>, які зумовлюють характер з’єднання </a:t>
            </a:r>
            <a:r>
              <a:rPr lang="uk-UA" sz="1400" dirty="0" smtClean="0"/>
              <a:t>( </a:t>
            </a:r>
            <a:r>
              <a:rPr lang="uk-UA" sz="1400" dirty="0"/>
              <a:t>посадки ), наприклад, спряжений розмір із граничними відхиленнями діаметра циліндра і поршня;</a:t>
            </a:r>
            <a:endParaRPr lang="ru-RU" sz="1400" dirty="0"/>
          </a:p>
          <a:p>
            <a:r>
              <a:rPr lang="uk-UA" sz="1400" i="1" dirty="0"/>
              <a:t>г</a:t>
            </a:r>
            <a:r>
              <a:rPr lang="uk-UA" sz="1400" i="1" u="sng" dirty="0"/>
              <a:t>) розміри, які характеризують експлуатаційні параметри виробу і положення окремих елементів конструкці</a:t>
            </a:r>
            <a:r>
              <a:rPr lang="uk-UA" sz="1400" i="1" dirty="0"/>
              <a:t>ї, </a:t>
            </a:r>
            <a:r>
              <a:rPr lang="uk-UA" sz="1400" dirty="0"/>
              <a:t>до них, наприклад, належить хід поршня, клапана двигуна, важеля</a:t>
            </a:r>
            <a:r>
              <a:rPr lang="uk-UA" sz="1400" dirty="0" smtClean="0"/>
              <a:t>.</a:t>
            </a:r>
            <a:endParaRPr lang="ru-RU" sz="1400" dirty="0"/>
          </a:p>
        </p:txBody>
      </p:sp>
      <p:sp>
        <p:nvSpPr>
          <p:cNvPr id="5" name="Объект 4"/>
          <p:cNvSpPr>
            <a:spLocks noGrp="1"/>
          </p:cNvSpPr>
          <p:nvPr>
            <p:ph sz="half" idx="2"/>
          </p:nvPr>
        </p:nvSpPr>
        <p:spPr>
          <a:xfrm>
            <a:off x="6224631" y="1459684"/>
            <a:ext cx="5279980" cy="4444160"/>
          </a:xfrm>
        </p:spPr>
        <p:txBody>
          <a:bodyPr>
            <a:normAutofit fontScale="85000" lnSpcReduction="20000"/>
          </a:bodyPr>
          <a:lstStyle/>
          <a:p>
            <a:r>
              <a:rPr lang="uk-UA" dirty="0"/>
              <a:t>2</a:t>
            </a:r>
            <a:r>
              <a:rPr lang="uk-UA" sz="2800" b="1" dirty="0"/>
              <a:t>. </a:t>
            </a:r>
            <a:r>
              <a:rPr lang="uk-UA" sz="2800" b="1" i="1" dirty="0"/>
              <a:t>Довідкові </a:t>
            </a:r>
            <a:r>
              <a:rPr lang="uk-UA" i="1" dirty="0"/>
              <a:t>–</a:t>
            </a:r>
            <a:r>
              <a:rPr lang="uk-UA" dirty="0"/>
              <a:t> розміри, які не підлягають виконанню за даним складальним кресленням .</a:t>
            </a:r>
            <a:endParaRPr lang="ru-RU" dirty="0"/>
          </a:p>
          <a:p>
            <a:pPr marL="0" indent="0">
              <a:buNone/>
            </a:pPr>
            <a:r>
              <a:rPr lang="uk-UA" dirty="0"/>
              <a:t>Сюди відносяться:</a:t>
            </a:r>
            <a:endParaRPr lang="ru-RU" dirty="0"/>
          </a:p>
          <a:p>
            <a:r>
              <a:rPr lang="uk-UA" i="1" dirty="0"/>
              <a:t>а) </a:t>
            </a:r>
            <a:r>
              <a:rPr lang="uk-UA" i="1" u="sng" dirty="0"/>
              <a:t>габаритні розміри </a:t>
            </a:r>
            <a:r>
              <a:rPr lang="uk-UA" i="1" dirty="0"/>
              <a:t>– </a:t>
            </a:r>
            <a:r>
              <a:rPr lang="uk-UA" dirty="0"/>
              <a:t>визначають граничні зовнішні обриси виробу, висоту, довжину і ширину чи його найбільший діаметр;</a:t>
            </a:r>
            <a:endParaRPr lang="ru-RU" dirty="0"/>
          </a:p>
          <a:p>
            <a:r>
              <a:rPr lang="uk-UA" i="1" dirty="0"/>
              <a:t>б) </a:t>
            </a:r>
            <a:r>
              <a:rPr lang="uk-UA" i="1" u="sng" dirty="0"/>
              <a:t>встановлювальні та приєднувальні розміри </a:t>
            </a:r>
            <a:r>
              <a:rPr lang="uk-UA" i="1" dirty="0"/>
              <a:t>– </a:t>
            </a:r>
            <a:r>
              <a:rPr lang="uk-UA" dirty="0"/>
              <a:t>визначають величини елементів, за якими даний виріб встановлюють на місце монтажу, наприклад розміри центрових кіл на фланцях, за якими розміщені отвори, та діаметри отворів під болти, відстані між отворами кріплення, приєднувальні розміри різьб тощо.</a:t>
            </a:r>
            <a:endParaRPr lang="ru-RU" dirty="0"/>
          </a:p>
          <a:p>
            <a:r>
              <a:rPr lang="uk-UA" i="1" dirty="0"/>
              <a:t>в) </a:t>
            </a:r>
            <a:r>
              <a:rPr lang="uk-UA" i="1" u="sng" dirty="0"/>
              <a:t>характерні розміри </a:t>
            </a:r>
            <a:r>
              <a:rPr lang="uk-UA" i="1" dirty="0"/>
              <a:t>– </a:t>
            </a:r>
            <a:r>
              <a:rPr lang="uk-UA" dirty="0"/>
              <a:t>які конструктор вважає за потрібне вказати на кресленні, наприклад, розміри плечей важелів та руків’їв, діаметри штурвалів, розміри профілю спеціальної різьби, діаметри отворів і трубопроводів, по яких переміщуються робоче тіло, тощо.</a:t>
            </a:r>
            <a:endParaRPr lang="ru-RU" dirty="0"/>
          </a:p>
          <a:p>
            <a:endParaRPr lang="ru-RU" dirty="0"/>
          </a:p>
        </p:txBody>
      </p:sp>
    </p:spTree>
    <p:extLst>
      <p:ext uri="{BB962C8B-B14F-4D97-AF65-F5344CB8AC3E}">
        <p14:creationId xmlns:p14="http://schemas.microsoft.com/office/powerpoint/2010/main" val="231441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b="1" dirty="0"/>
              <a:t>Номери позицій і специфікація. </a:t>
            </a:r>
            <a:endParaRPr lang="ru-RU" dirty="0"/>
          </a:p>
        </p:txBody>
      </p:sp>
      <p:sp>
        <p:nvSpPr>
          <p:cNvPr id="8" name="Прямоугольник 7"/>
          <p:cNvSpPr/>
          <p:nvPr/>
        </p:nvSpPr>
        <p:spPr>
          <a:xfrm>
            <a:off x="964733" y="1350628"/>
            <a:ext cx="10539877" cy="2492990"/>
          </a:xfrm>
          <a:prstGeom prst="rect">
            <a:avLst/>
          </a:prstGeom>
        </p:spPr>
        <p:txBody>
          <a:bodyPr wrap="square">
            <a:spAutoFit/>
          </a:bodyPr>
          <a:lstStyle/>
          <a:p>
            <a:pPr algn="just">
              <a:lnSpc>
                <a:spcPct val="150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На складальному кресленні всі складові частини виробу нумерують (згадайте, для чого це роблять). Ці номери називають позиціями. Номери позицій наносять на горизонтальні полички, від яких проводять лінії-виноски, що закінчуються точками </a:t>
            </a:r>
            <a:r>
              <a:rPr lang="uk-UA" dirty="0">
                <a:latin typeface="Times New Roman" panose="02020603050405020304" pitchFamily="18" charset="0"/>
                <a:cs typeface="Times New Roman" panose="02020603050405020304" pitchFamily="18" charset="0"/>
              </a:rPr>
              <a:t>на зображеннях деталей. Якщо зображення невелике чи зачорнене у перерізі, лінію-виноску закінчують стрілкою. </a:t>
            </a:r>
            <a:endParaRPr lang="uk-UA" dirty="0" smtClean="0">
              <a:latin typeface="Times New Roman" panose="02020603050405020304" pitchFamily="18" charset="0"/>
              <a:cs typeface="Times New Roman" panose="02020603050405020304" pitchFamily="18" charset="0"/>
            </a:endParaRPr>
          </a:p>
          <a:p>
            <a:pPr algn="just">
              <a:lnSpc>
                <a:spcPct val="150000"/>
              </a:lnSpc>
            </a:pPr>
            <a:r>
              <a:rPr lang="uk-UA" dirty="0">
                <a:latin typeface="Times New Roman" panose="02020603050405020304" pitchFamily="18" charset="0"/>
                <a:cs typeface="Times New Roman" panose="02020603050405020304" pitchFamily="18" charset="0"/>
              </a:rPr>
              <a:t>Полички і лінії-виноски проводять суцільними тонкими лініями.</a:t>
            </a:r>
            <a:endParaRPr lang="ru-RU" dirty="0">
              <a:latin typeface="Times New Roman" panose="02020603050405020304" pitchFamily="18" charset="0"/>
              <a:cs typeface="Times New Roman" panose="02020603050405020304" pitchFamily="18" charset="0"/>
            </a:endParaRPr>
          </a:p>
          <a:p>
            <a:pPr algn="just">
              <a:lnSpc>
                <a:spcPct val="150000"/>
              </a:lnSpc>
              <a:spcAft>
                <a:spcPts val="0"/>
              </a:spcAft>
            </a:pP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0" name="Рисунок 9"/>
          <p:cNvPicPr/>
          <p:nvPr/>
        </p:nvPicPr>
        <p:blipFill>
          <a:blip r:embed="rId2" cstate="print"/>
          <a:srcRect/>
          <a:stretch>
            <a:fillRect/>
          </a:stretch>
        </p:blipFill>
        <p:spPr bwMode="auto">
          <a:xfrm>
            <a:off x="3221329" y="3691157"/>
            <a:ext cx="4412653" cy="2768366"/>
          </a:xfrm>
          <a:prstGeom prst="rect">
            <a:avLst/>
          </a:prstGeom>
          <a:noFill/>
        </p:spPr>
      </p:pic>
    </p:spTree>
    <p:extLst>
      <p:ext uri="{BB962C8B-B14F-4D97-AF65-F5344CB8AC3E}">
        <p14:creationId xmlns:p14="http://schemas.microsoft.com/office/powerpoint/2010/main" val="264267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38070" y="157029"/>
            <a:ext cx="6392411" cy="1059375"/>
          </a:xfrm>
        </p:spPr>
        <p:txBody>
          <a:bodyPr>
            <a:normAutofit fontScale="90000"/>
          </a:bodyPr>
          <a:lstStyle/>
          <a:p>
            <a:r>
              <a:rPr lang="uk-UA" dirty="0" smtClean="0"/>
              <a:t>Приклад читання складального креслення</a:t>
            </a:r>
            <a:endParaRPr lang="ru-RU" dirty="0"/>
          </a:p>
        </p:txBody>
      </p:sp>
      <p:sp>
        <p:nvSpPr>
          <p:cNvPr id="4" name="Объект 3"/>
          <p:cNvSpPr>
            <a:spLocks noGrp="1"/>
          </p:cNvSpPr>
          <p:nvPr>
            <p:ph sz="half" idx="2"/>
          </p:nvPr>
        </p:nvSpPr>
        <p:spPr>
          <a:xfrm>
            <a:off x="5598514" y="1107347"/>
            <a:ext cx="6531967" cy="5503178"/>
          </a:xfrm>
        </p:spPr>
        <p:txBody>
          <a:bodyPr>
            <a:noAutofit/>
          </a:bodyPr>
          <a:lstStyle/>
          <a:p>
            <a:r>
              <a:rPr lang="ru-RU" sz="1000" dirty="0"/>
              <a:t>З основного </a:t>
            </a:r>
            <a:r>
              <a:rPr lang="ru-RU" sz="1000" dirty="0" err="1"/>
              <a:t>напису</a:t>
            </a:r>
            <a:r>
              <a:rPr lang="ru-RU" sz="1000" dirty="0"/>
              <a:t> </a:t>
            </a:r>
            <a:r>
              <a:rPr lang="ru-RU" sz="1000" dirty="0" err="1"/>
              <a:t>дізнаємось</a:t>
            </a:r>
            <a:r>
              <a:rPr lang="ru-RU" sz="1000" dirty="0"/>
              <a:t>, </a:t>
            </a:r>
            <a:r>
              <a:rPr lang="ru-RU" sz="1000" dirty="0" err="1"/>
              <a:t>що</a:t>
            </a:r>
            <a:r>
              <a:rPr lang="ru-RU" sz="1000" dirty="0"/>
              <a:t> на складальному </a:t>
            </a:r>
            <a:r>
              <a:rPr lang="ru-RU" sz="1000" dirty="0" err="1"/>
              <a:t>крес­ленні</a:t>
            </a:r>
            <a:r>
              <a:rPr lang="ru-RU" sz="1000" dirty="0"/>
              <a:t> </a:t>
            </a:r>
            <a:r>
              <a:rPr lang="ru-RU" sz="1000" dirty="0" err="1"/>
              <a:t>зображено</a:t>
            </a:r>
            <a:r>
              <a:rPr lang="ru-RU" sz="1000" dirty="0"/>
              <a:t> домкрат.</a:t>
            </a:r>
          </a:p>
          <a:p>
            <a:r>
              <a:rPr lang="ru-RU" sz="1000" dirty="0"/>
              <a:t> </a:t>
            </a:r>
            <a:r>
              <a:rPr lang="ru-RU" sz="1000" dirty="0" err="1"/>
              <a:t>Знаючи</a:t>
            </a:r>
            <a:r>
              <a:rPr lang="ru-RU" sz="1000" dirty="0"/>
              <a:t> </a:t>
            </a:r>
            <a:r>
              <a:rPr lang="ru-RU" sz="1000" dirty="0" err="1"/>
              <a:t>назву</a:t>
            </a:r>
            <a:r>
              <a:rPr lang="ru-RU" sz="1000" dirty="0"/>
              <a:t>, </a:t>
            </a:r>
            <a:r>
              <a:rPr lang="ru-RU" sz="1000" dirty="0" err="1"/>
              <a:t>можемо</a:t>
            </a:r>
            <a:r>
              <a:rPr lang="ru-RU" sz="1000" dirty="0"/>
              <a:t> </a:t>
            </a:r>
            <a:r>
              <a:rPr lang="ru-RU" sz="1000" dirty="0" err="1"/>
              <a:t>зробити</a:t>
            </a:r>
            <a:r>
              <a:rPr lang="ru-RU" sz="1000" dirty="0"/>
              <a:t> </a:t>
            </a:r>
            <a:r>
              <a:rPr lang="ru-RU" sz="1000" dirty="0" err="1"/>
              <a:t>висновок</a:t>
            </a:r>
            <a:r>
              <a:rPr lang="ru-RU" sz="1000" dirty="0"/>
              <a:t>, </a:t>
            </a:r>
            <a:r>
              <a:rPr lang="ru-RU" sz="1000" dirty="0" err="1"/>
              <a:t>що</a:t>
            </a:r>
            <a:r>
              <a:rPr lang="ru-RU" sz="1000" dirty="0"/>
              <a:t> на </a:t>
            </a:r>
            <a:r>
              <a:rPr lang="ru-RU" sz="1000" dirty="0" err="1"/>
              <a:t>кресленні</a:t>
            </a:r>
            <a:r>
              <a:rPr lang="ru-RU" sz="1000" dirty="0"/>
              <a:t> показано </a:t>
            </a:r>
            <a:r>
              <a:rPr lang="ru-RU" sz="1000" dirty="0" err="1"/>
              <a:t>механічний</a:t>
            </a:r>
            <a:r>
              <a:rPr lang="ru-RU" sz="1000" dirty="0"/>
              <a:t> </a:t>
            </a:r>
            <a:r>
              <a:rPr lang="ru-RU" sz="1000" dirty="0" err="1"/>
              <a:t>пристрій</a:t>
            </a:r>
            <a:r>
              <a:rPr lang="ru-RU" sz="1000" dirty="0"/>
              <a:t> для </a:t>
            </a:r>
            <a:r>
              <a:rPr lang="ru-RU" sz="1000" dirty="0" err="1"/>
              <a:t>піднімання</a:t>
            </a:r>
            <a:r>
              <a:rPr lang="ru-RU" sz="1000" dirty="0"/>
              <a:t> </a:t>
            </a:r>
            <a:r>
              <a:rPr lang="ru-RU" sz="1000" dirty="0" err="1"/>
              <a:t>вантажів</a:t>
            </a:r>
            <a:r>
              <a:rPr lang="ru-RU" sz="1000" dirty="0"/>
              <a:t>.</a:t>
            </a:r>
          </a:p>
          <a:p>
            <a:r>
              <a:rPr lang="ru-RU" sz="1000" dirty="0"/>
              <a:t> </a:t>
            </a:r>
            <a:r>
              <a:rPr lang="ru-RU" sz="1000" dirty="0" err="1"/>
              <a:t>Креслення</a:t>
            </a:r>
            <a:r>
              <a:rPr lang="ru-RU" sz="1000" dirty="0"/>
              <a:t> </a:t>
            </a:r>
            <a:r>
              <a:rPr lang="ru-RU" sz="1000" dirty="0" err="1"/>
              <a:t>містить</a:t>
            </a:r>
            <a:r>
              <a:rPr lang="ru-RU" sz="1000" dirty="0"/>
              <a:t> </a:t>
            </a:r>
            <a:r>
              <a:rPr lang="ru-RU" sz="1000" dirty="0" err="1"/>
              <a:t>чотири</a:t>
            </a:r>
            <a:r>
              <a:rPr lang="ru-RU" sz="1000" dirty="0"/>
              <a:t> </a:t>
            </a:r>
            <a:r>
              <a:rPr lang="ru-RU" sz="1000" dirty="0" err="1"/>
              <a:t>зображення</a:t>
            </a:r>
            <a:r>
              <a:rPr lang="ru-RU" sz="1000" dirty="0"/>
              <a:t>: </a:t>
            </a:r>
            <a:r>
              <a:rPr lang="ru-RU" sz="1000" dirty="0" err="1"/>
              <a:t>головний</a:t>
            </a:r>
            <a:r>
              <a:rPr lang="ru-RU" sz="1000" dirty="0"/>
              <a:t> </a:t>
            </a:r>
            <a:r>
              <a:rPr lang="ru-RU" sz="1000" dirty="0" err="1"/>
              <a:t>вигляд</a:t>
            </a:r>
            <a:r>
              <a:rPr lang="ru-RU" sz="1000" dirty="0"/>
              <a:t>, </a:t>
            </a:r>
            <a:r>
              <a:rPr lang="ru-RU" sz="1000" dirty="0" err="1"/>
              <a:t>суміщений</a:t>
            </a:r>
            <a:r>
              <a:rPr lang="ru-RU" sz="1000" dirty="0"/>
              <a:t> з половиною фронтального </a:t>
            </a:r>
            <a:r>
              <a:rPr lang="ru-RU" sz="1000" dirty="0" err="1"/>
              <a:t>розрізу</a:t>
            </a:r>
            <a:r>
              <a:rPr lang="ru-RU" sz="1000" dirty="0"/>
              <a:t>, </a:t>
            </a:r>
            <a:r>
              <a:rPr lang="ru-RU" sz="1000" dirty="0" err="1"/>
              <a:t>вигляд</a:t>
            </a:r>
            <a:r>
              <a:rPr lang="ru-RU" sz="1000" dirty="0"/>
              <a:t> </a:t>
            </a:r>
            <a:r>
              <a:rPr lang="ru-RU" sz="1000" dirty="0" err="1"/>
              <a:t>зверху</a:t>
            </a:r>
            <a:r>
              <a:rPr lang="ru-RU" sz="1000" dirty="0"/>
              <a:t>, </a:t>
            </a:r>
            <a:r>
              <a:rPr lang="ru-RU" sz="1000" dirty="0" err="1"/>
              <a:t>вигляд</a:t>
            </a:r>
            <a:r>
              <a:rPr lang="ru-RU" sz="1000" dirty="0"/>
              <a:t> </a:t>
            </a:r>
            <a:r>
              <a:rPr lang="ru-RU" sz="1000" dirty="0" err="1"/>
              <a:t>зліва</a:t>
            </a:r>
            <a:r>
              <a:rPr lang="ru-RU" sz="1000" dirty="0"/>
              <a:t> з </a:t>
            </a:r>
            <a:r>
              <a:rPr lang="ru-RU" sz="1000" dirty="0" err="1"/>
              <a:t>місцевим</a:t>
            </a:r>
            <a:r>
              <a:rPr lang="ru-RU" sz="1000" dirty="0"/>
              <a:t> </a:t>
            </a:r>
            <a:r>
              <a:rPr lang="ru-RU" sz="1000" dirty="0" err="1"/>
              <a:t>розрізом</a:t>
            </a:r>
            <a:r>
              <a:rPr lang="ru-RU" sz="1000" dirty="0"/>
              <a:t> та </a:t>
            </a:r>
            <a:r>
              <a:rPr lang="ru-RU" sz="1000" dirty="0" err="1"/>
              <a:t>місцевий</a:t>
            </a:r>
            <a:r>
              <a:rPr lang="ru-RU" sz="1000" dirty="0"/>
              <a:t> </a:t>
            </a:r>
            <a:r>
              <a:rPr lang="ru-RU" sz="1000" dirty="0" err="1"/>
              <a:t>вигляд</a:t>
            </a:r>
            <a:r>
              <a:rPr lang="ru-RU" sz="1000" dirty="0"/>
              <a:t>.</a:t>
            </a:r>
          </a:p>
          <a:p>
            <a:r>
              <a:rPr lang="ru-RU" sz="1000" dirty="0"/>
              <a:t> Домкрат </a:t>
            </a:r>
            <a:r>
              <a:rPr lang="ru-RU" sz="1000" dirty="0" err="1"/>
              <a:t>складається</a:t>
            </a:r>
            <a:r>
              <a:rPr lang="ru-RU" sz="1000" dirty="0"/>
              <a:t> з </a:t>
            </a:r>
            <a:r>
              <a:rPr lang="ru-RU" sz="1000" dirty="0" err="1"/>
              <a:t>чотирьох</a:t>
            </a:r>
            <a:r>
              <a:rPr lang="ru-RU" sz="1000" dirty="0"/>
              <a:t> деталей та шести </a:t>
            </a:r>
            <a:r>
              <a:rPr lang="ru-RU" sz="1000" dirty="0" err="1"/>
              <a:t>кріпильних</a:t>
            </a:r>
            <a:r>
              <a:rPr lang="ru-RU" sz="1000" dirty="0"/>
              <a:t> </a:t>
            </a:r>
            <a:r>
              <a:rPr lang="ru-RU" sz="1000" dirty="0" err="1"/>
              <a:t>елементів</a:t>
            </a:r>
            <a:r>
              <a:rPr lang="ru-RU" sz="1000" dirty="0"/>
              <a:t> — </a:t>
            </a:r>
            <a:r>
              <a:rPr lang="ru-RU" sz="1000" dirty="0" err="1"/>
              <a:t>двох</a:t>
            </a:r>
            <a:r>
              <a:rPr lang="ru-RU" sz="1000" dirty="0"/>
              <a:t> </a:t>
            </a:r>
            <a:r>
              <a:rPr lang="ru-RU" sz="1000" dirty="0" err="1"/>
              <a:t>гвинтів</a:t>
            </a:r>
            <a:r>
              <a:rPr lang="ru-RU" sz="1000" dirty="0"/>
              <a:t> М6 і </a:t>
            </a:r>
            <a:r>
              <a:rPr lang="ru-RU" sz="1000" dirty="0" err="1"/>
              <a:t>чотирьох</a:t>
            </a:r>
            <a:r>
              <a:rPr lang="ru-RU" sz="1000" dirty="0"/>
              <a:t> М12.</a:t>
            </a:r>
          </a:p>
          <a:p>
            <a:r>
              <a:rPr lang="ru-RU" sz="1000" dirty="0"/>
              <a:t> Корпус 1 показано на </a:t>
            </a:r>
            <a:r>
              <a:rPr lang="ru-RU" sz="1000" dirty="0" err="1"/>
              <a:t>всіх</a:t>
            </a:r>
            <a:r>
              <a:rPr lang="ru-RU" sz="1000" dirty="0"/>
              <a:t> </a:t>
            </a:r>
            <a:r>
              <a:rPr lang="ru-RU" sz="1000" dirty="0" err="1"/>
              <a:t>зображеннях</a:t>
            </a:r>
            <a:r>
              <a:rPr lang="ru-RU" sz="1000" dirty="0"/>
              <a:t>. </a:t>
            </a:r>
            <a:r>
              <a:rPr lang="ru-RU" sz="1000" dirty="0" err="1"/>
              <a:t>Його</a:t>
            </a:r>
            <a:r>
              <a:rPr lang="ru-RU" sz="1000" dirty="0"/>
              <a:t> </a:t>
            </a:r>
            <a:r>
              <a:rPr lang="ru-RU" sz="1000" dirty="0" err="1"/>
              <a:t>нижня</a:t>
            </a:r>
            <a:r>
              <a:rPr lang="ru-RU" sz="1000" dirty="0"/>
              <a:t> </a:t>
            </a:r>
            <a:r>
              <a:rPr lang="ru-RU" sz="1000" dirty="0" err="1"/>
              <a:t>частина</a:t>
            </a:r>
            <a:r>
              <a:rPr lang="ru-RU" sz="1000" dirty="0"/>
              <a:t> </a:t>
            </a:r>
            <a:r>
              <a:rPr lang="ru-RU" sz="1000" dirty="0" err="1"/>
              <a:t>прямокутна</a:t>
            </a:r>
            <a:r>
              <a:rPr lang="ru-RU" sz="1000" dirty="0"/>
              <a:t>, </a:t>
            </a:r>
            <a:r>
              <a:rPr lang="ru-RU" sz="1000" dirty="0" err="1"/>
              <a:t>верхня</a:t>
            </a:r>
            <a:r>
              <a:rPr lang="ru-RU" sz="1000" dirty="0"/>
              <a:t> </a:t>
            </a:r>
            <a:r>
              <a:rPr lang="ru-RU" sz="1000" dirty="0" err="1"/>
              <a:t>циліндрична</a:t>
            </a:r>
            <a:r>
              <a:rPr lang="ru-RU" sz="1000" dirty="0"/>
              <a:t>. </a:t>
            </a:r>
            <a:r>
              <a:rPr lang="ru-RU" sz="1000" dirty="0" err="1"/>
              <a:t>Порожнина</a:t>
            </a:r>
            <a:r>
              <a:rPr lang="ru-RU" sz="1000" dirty="0"/>
              <a:t> </a:t>
            </a:r>
            <a:r>
              <a:rPr lang="ru-RU" sz="1000" dirty="0" err="1"/>
              <a:t>всере­дині</a:t>
            </a:r>
            <a:r>
              <a:rPr lang="ru-RU" sz="1000" dirty="0"/>
              <a:t> </a:t>
            </a:r>
            <a:r>
              <a:rPr lang="ru-RU" sz="1000" dirty="0" err="1"/>
              <a:t>нижньої</a:t>
            </a:r>
            <a:r>
              <a:rPr lang="ru-RU" sz="1000" dirty="0"/>
              <a:t> </a:t>
            </a:r>
            <a:r>
              <a:rPr lang="ru-RU" sz="1000" dirty="0" err="1"/>
              <a:t>частини</a:t>
            </a:r>
            <a:r>
              <a:rPr lang="ru-RU" sz="1000" dirty="0"/>
              <a:t> корпуса </a:t>
            </a:r>
            <a:r>
              <a:rPr lang="ru-RU" sz="1000" dirty="0" err="1"/>
              <a:t>прямокутна</a:t>
            </a:r>
            <a:r>
              <a:rPr lang="ru-RU" sz="1000" dirty="0"/>
              <a:t> — на </a:t>
            </a:r>
            <a:r>
              <a:rPr lang="ru-RU" sz="1000" dirty="0" err="1"/>
              <a:t>це</a:t>
            </a:r>
            <a:r>
              <a:rPr lang="ru-RU" sz="1000" dirty="0"/>
              <a:t> </a:t>
            </a:r>
            <a:r>
              <a:rPr lang="ru-RU" sz="1000" dirty="0" err="1"/>
              <a:t>вказує</a:t>
            </a:r>
            <a:r>
              <a:rPr lang="ru-RU" sz="1000" dirty="0"/>
              <a:t> </a:t>
            </a:r>
            <a:r>
              <a:rPr lang="ru-RU" sz="1000" dirty="0" err="1"/>
              <a:t>місцевий</a:t>
            </a:r>
            <a:r>
              <a:rPr lang="ru-RU" sz="1000" dirty="0"/>
              <a:t> </a:t>
            </a:r>
            <a:r>
              <a:rPr lang="ru-RU" sz="1000" dirty="0" err="1"/>
              <a:t>вигляд</a:t>
            </a:r>
            <a:r>
              <a:rPr lang="ru-RU" sz="1000" dirty="0"/>
              <a:t> А. Отвори на </a:t>
            </a:r>
            <a:r>
              <a:rPr lang="ru-RU" sz="1000" dirty="0" err="1"/>
              <a:t>циліндричній</a:t>
            </a:r>
            <a:r>
              <a:rPr lang="ru-RU" sz="1000" dirty="0"/>
              <a:t> </a:t>
            </a:r>
            <a:r>
              <a:rPr lang="ru-RU" sz="1000" dirty="0" err="1"/>
              <a:t>частині</a:t>
            </a:r>
            <a:r>
              <a:rPr lang="ru-RU" sz="1000" dirty="0"/>
              <a:t> </a:t>
            </a:r>
            <a:r>
              <a:rPr lang="ru-RU" sz="1000" dirty="0" err="1"/>
              <a:t>мають</a:t>
            </a:r>
            <a:r>
              <a:rPr lang="ru-RU" sz="1000" dirty="0"/>
              <a:t> </a:t>
            </a:r>
            <a:r>
              <a:rPr lang="ru-RU" sz="1000" dirty="0" err="1"/>
              <a:t>різьбу</a:t>
            </a:r>
            <a:r>
              <a:rPr lang="ru-RU" sz="1000" dirty="0"/>
              <a:t> </a:t>
            </a:r>
            <a:r>
              <a:rPr lang="ru-RU" sz="1000" dirty="0" err="1"/>
              <a:t>під</a:t>
            </a:r>
            <a:r>
              <a:rPr lang="ru-RU" sz="1000" dirty="0"/>
              <a:t> </a:t>
            </a:r>
            <a:r>
              <a:rPr lang="ru-RU" sz="1000" dirty="0" err="1"/>
              <a:t>гвинти</a:t>
            </a:r>
            <a:r>
              <a:rPr lang="ru-RU" sz="1000" dirty="0"/>
              <a:t> 5.</a:t>
            </a:r>
          </a:p>
          <a:p>
            <a:r>
              <a:rPr lang="ru-RU" sz="1000" dirty="0"/>
              <a:t> Форма втулки 2 </a:t>
            </a:r>
            <a:r>
              <a:rPr lang="ru-RU" sz="1000" dirty="0" err="1"/>
              <a:t>повністю</a:t>
            </a:r>
            <a:r>
              <a:rPr lang="ru-RU" sz="1000" dirty="0"/>
              <a:t> </a:t>
            </a:r>
            <a:r>
              <a:rPr lang="ru-RU" sz="1000" dirty="0" err="1"/>
              <a:t>визначається</a:t>
            </a:r>
            <a:r>
              <a:rPr lang="ru-RU" sz="1000" dirty="0"/>
              <a:t> половиною фронтального </a:t>
            </a:r>
            <a:r>
              <a:rPr lang="ru-RU" sz="1000" dirty="0" err="1"/>
              <a:t>розрізу</a:t>
            </a:r>
            <a:r>
              <a:rPr lang="ru-RU" sz="1000" dirty="0"/>
              <a:t>. </a:t>
            </a:r>
            <a:r>
              <a:rPr lang="ru-RU" sz="1000" dirty="0" err="1"/>
              <a:t>Всередині</a:t>
            </a:r>
            <a:r>
              <a:rPr lang="ru-RU" sz="1000" dirty="0"/>
              <a:t> втулки є </a:t>
            </a:r>
            <a:r>
              <a:rPr lang="ru-RU" sz="1000" dirty="0" err="1"/>
              <a:t>різьба</a:t>
            </a:r>
            <a:r>
              <a:rPr lang="ru-RU" sz="1000" dirty="0"/>
              <a:t>.</a:t>
            </a:r>
          </a:p>
          <a:p>
            <a:r>
              <a:rPr lang="ru-RU" sz="1000" dirty="0"/>
              <a:t> </a:t>
            </a:r>
            <a:r>
              <a:rPr lang="ru-RU" sz="1000" dirty="0" err="1"/>
              <a:t>Гвинт</a:t>
            </a:r>
            <a:r>
              <a:rPr lang="ru-RU" sz="1000" dirty="0"/>
              <a:t> З </a:t>
            </a:r>
            <a:r>
              <a:rPr lang="ru-RU" sz="1000" dirty="0" err="1"/>
              <a:t>являє</a:t>
            </a:r>
            <a:r>
              <a:rPr lang="ru-RU" sz="1000" dirty="0"/>
              <a:t> собою стержень, </a:t>
            </a:r>
            <a:r>
              <a:rPr lang="ru-RU" sz="1000" dirty="0" err="1"/>
              <a:t>утворений</a:t>
            </a:r>
            <a:r>
              <a:rPr lang="ru-RU" sz="1000" dirty="0"/>
              <a:t> </a:t>
            </a:r>
            <a:r>
              <a:rPr lang="ru-RU" sz="1000" dirty="0" err="1"/>
              <a:t>трьома</a:t>
            </a:r>
            <a:r>
              <a:rPr lang="ru-RU" sz="1000" dirty="0"/>
              <a:t> </a:t>
            </a:r>
            <a:r>
              <a:rPr lang="ru-RU" sz="1000" dirty="0" err="1"/>
              <a:t>цилінд­ричними</a:t>
            </a:r>
            <a:r>
              <a:rPr lang="ru-RU" sz="1000" dirty="0"/>
              <a:t> </a:t>
            </a:r>
            <a:r>
              <a:rPr lang="ru-RU" sz="1000" dirty="0" err="1"/>
              <a:t>поверхнями</a:t>
            </a:r>
            <a:r>
              <a:rPr lang="ru-RU" sz="1000" dirty="0"/>
              <a:t> </a:t>
            </a:r>
            <a:r>
              <a:rPr lang="ru-RU" sz="1000" dirty="0" err="1"/>
              <a:t>різних</a:t>
            </a:r>
            <a:r>
              <a:rPr lang="ru-RU" sz="1000" dirty="0"/>
              <a:t> </a:t>
            </a:r>
            <a:r>
              <a:rPr lang="ru-RU" sz="1000" dirty="0" err="1"/>
              <a:t>діаметрів</a:t>
            </a:r>
            <a:r>
              <a:rPr lang="ru-RU" sz="1000" dirty="0"/>
              <a:t>. На </a:t>
            </a:r>
            <a:r>
              <a:rPr lang="ru-RU" sz="1000" dirty="0" err="1"/>
              <a:t>найдовшій</a:t>
            </a:r>
            <a:r>
              <a:rPr lang="ru-RU" sz="1000" dirty="0"/>
              <a:t> </a:t>
            </a:r>
            <a:r>
              <a:rPr lang="ru-RU" sz="1000" dirty="0" err="1"/>
              <a:t>частіші</a:t>
            </a:r>
            <a:r>
              <a:rPr lang="ru-RU" sz="1000" dirty="0"/>
              <a:t> </a:t>
            </a:r>
            <a:r>
              <a:rPr lang="ru-RU" sz="1000" dirty="0" err="1"/>
              <a:t>гвинта</a:t>
            </a:r>
            <a:r>
              <a:rPr lang="ru-RU" sz="1000" dirty="0"/>
              <a:t> </a:t>
            </a:r>
            <a:r>
              <a:rPr lang="ru-RU" sz="1000" dirty="0" err="1"/>
              <a:t>нарізано</a:t>
            </a:r>
            <a:r>
              <a:rPr lang="ru-RU" sz="1000" dirty="0"/>
              <a:t> </a:t>
            </a:r>
            <a:r>
              <a:rPr lang="ru-RU" sz="1000" dirty="0" err="1"/>
              <a:t>різьбу</a:t>
            </a:r>
            <a:r>
              <a:rPr lang="ru-RU" sz="1000" dirty="0"/>
              <a:t> МІ2. За </a:t>
            </a:r>
            <a:r>
              <a:rPr lang="ru-RU" sz="1000" dirty="0" err="1"/>
              <a:t>допомогою</a:t>
            </a:r>
            <a:r>
              <a:rPr lang="ru-RU" sz="1000" dirty="0"/>
              <a:t> </a:t>
            </a:r>
            <a:r>
              <a:rPr lang="ru-RU" sz="1000" dirty="0" err="1"/>
              <a:t>розрізу</a:t>
            </a:r>
            <a:r>
              <a:rPr lang="ru-RU" sz="1000" dirty="0"/>
              <a:t> показано, </a:t>
            </a:r>
            <a:r>
              <a:rPr lang="ru-RU" sz="1000" dirty="0" err="1"/>
              <a:t>що</a:t>
            </a:r>
            <a:r>
              <a:rPr lang="ru-RU" sz="1000" dirty="0"/>
              <a:t> у </a:t>
            </a:r>
            <a:r>
              <a:rPr lang="ru-RU" sz="1000" dirty="0" err="1"/>
              <a:t>головці</a:t>
            </a:r>
            <a:r>
              <a:rPr lang="ru-RU" sz="1000" dirty="0"/>
              <a:t> </a:t>
            </a:r>
            <a:r>
              <a:rPr lang="ru-RU" sz="1000" dirty="0" err="1"/>
              <a:t>гвинта</a:t>
            </a:r>
            <a:r>
              <a:rPr lang="ru-RU" sz="1000" dirty="0"/>
              <a:t> перпендикулярно до </a:t>
            </a:r>
            <a:r>
              <a:rPr lang="ru-RU" sz="1000" dirty="0" err="1"/>
              <a:t>осі</a:t>
            </a:r>
            <a:r>
              <a:rPr lang="ru-RU" sz="1000" dirty="0"/>
              <a:t> </a:t>
            </a:r>
            <a:r>
              <a:rPr lang="ru-RU" sz="1000" dirty="0" err="1"/>
              <a:t>просвердлено</a:t>
            </a:r>
            <a:r>
              <a:rPr lang="ru-RU" sz="1000" dirty="0"/>
              <a:t> </a:t>
            </a:r>
            <a:r>
              <a:rPr lang="ru-RU" sz="1000" dirty="0" err="1"/>
              <a:t>наскріз­ний</a:t>
            </a:r>
            <a:r>
              <a:rPr lang="ru-RU" sz="1000" dirty="0"/>
              <a:t> </a:t>
            </a:r>
            <a:r>
              <a:rPr lang="ru-RU" sz="1000" dirty="0" err="1"/>
              <a:t>циліндричний</a:t>
            </a:r>
            <a:r>
              <a:rPr lang="ru-RU" sz="1000" dirty="0"/>
              <a:t> </a:t>
            </a:r>
            <a:r>
              <a:rPr lang="ru-RU" sz="1000" dirty="0" err="1"/>
              <a:t>отвір</a:t>
            </a:r>
            <a:r>
              <a:rPr lang="ru-RU" sz="1000" dirty="0"/>
              <a:t>. На </a:t>
            </a:r>
            <a:r>
              <a:rPr lang="ru-RU" sz="1000" dirty="0" err="1"/>
              <a:t>наступній</a:t>
            </a:r>
            <a:r>
              <a:rPr lang="ru-RU" sz="1000" dirty="0"/>
              <a:t> за </a:t>
            </a:r>
            <a:r>
              <a:rPr lang="ru-RU" sz="1000" dirty="0" err="1"/>
              <a:t>головкою</a:t>
            </a:r>
            <a:r>
              <a:rPr lang="ru-RU" sz="1000" dirty="0"/>
              <a:t> </a:t>
            </a:r>
            <a:r>
              <a:rPr lang="ru-RU" sz="1000" dirty="0" err="1"/>
              <a:t>циліндрич­ній</a:t>
            </a:r>
            <a:r>
              <a:rPr lang="ru-RU" sz="1000" dirty="0"/>
              <a:t> </a:t>
            </a:r>
            <a:r>
              <a:rPr lang="ru-RU" sz="1000" dirty="0" err="1"/>
              <a:t>частині</a:t>
            </a:r>
            <a:r>
              <a:rPr lang="ru-RU" sz="1000" dirty="0"/>
              <a:t> є </a:t>
            </a:r>
            <a:r>
              <a:rPr lang="ru-RU" sz="1000" dirty="0" err="1"/>
              <a:t>кільцева</a:t>
            </a:r>
            <a:r>
              <a:rPr lang="ru-RU" sz="1000" dirty="0"/>
              <a:t> канавка.</a:t>
            </a:r>
          </a:p>
          <a:p>
            <a:r>
              <a:rPr lang="ru-RU" sz="1000" dirty="0"/>
              <a:t> Головка 4 показана на </a:t>
            </a:r>
            <a:r>
              <a:rPr lang="ru-RU" sz="1000" dirty="0" err="1"/>
              <a:t>всіх</a:t>
            </a:r>
            <a:r>
              <a:rPr lang="ru-RU" sz="1000" dirty="0"/>
              <a:t> </a:t>
            </a:r>
            <a:r>
              <a:rPr lang="ru-RU" sz="1000" dirty="0" err="1"/>
              <a:t>основних</a:t>
            </a:r>
            <a:r>
              <a:rPr lang="ru-RU" sz="1000" dirty="0"/>
              <a:t> </a:t>
            </a:r>
            <a:r>
              <a:rPr lang="ru-RU" sz="1000" dirty="0" err="1"/>
              <a:t>зображеннях</a:t>
            </a:r>
            <a:r>
              <a:rPr lang="ru-RU" sz="1000" dirty="0"/>
              <a:t> — вона кругла. </a:t>
            </a:r>
            <a:r>
              <a:rPr lang="ru-RU" sz="1000" dirty="0" err="1"/>
              <a:t>її</a:t>
            </a:r>
            <a:r>
              <a:rPr lang="ru-RU" sz="1000" dirty="0"/>
              <a:t> плоска </a:t>
            </a:r>
            <a:r>
              <a:rPr lang="ru-RU" sz="1000" dirty="0" err="1"/>
              <a:t>опорна</a:t>
            </a:r>
            <a:r>
              <a:rPr lang="ru-RU" sz="1000" dirty="0"/>
              <a:t> </a:t>
            </a:r>
            <a:r>
              <a:rPr lang="ru-RU" sz="1000" dirty="0" err="1"/>
              <a:t>поверхня</a:t>
            </a:r>
            <a:r>
              <a:rPr lang="ru-RU" sz="1000" dirty="0"/>
              <a:t> </a:t>
            </a:r>
            <a:r>
              <a:rPr lang="ru-RU" sz="1000" dirty="0" err="1"/>
              <a:t>має</a:t>
            </a:r>
            <a:r>
              <a:rPr lang="ru-RU" sz="1000" dirty="0"/>
              <a:t> </a:t>
            </a:r>
            <a:r>
              <a:rPr lang="ru-RU" sz="1000" dirty="0" err="1"/>
              <a:t>насічку</a:t>
            </a:r>
            <a:r>
              <a:rPr lang="ru-RU" sz="1000" dirty="0"/>
              <a:t> (</a:t>
            </a:r>
            <a:r>
              <a:rPr lang="ru-RU" sz="1000" dirty="0" err="1"/>
              <a:t>це</a:t>
            </a:r>
            <a:r>
              <a:rPr lang="ru-RU" sz="1000" dirty="0"/>
              <a:t> видно з </a:t>
            </a:r>
            <a:r>
              <a:rPr lang="ru-RU" sz="1000" dirty="0" err="1"/>
              <a:t>вигляду</a:t>
            </a:r>
            <a:r>
              <a:rPr lang="ru-RU" sz="1000" dirty="0"/>
              <a:t> </a:t>
            </a:r>
            <a:r>
              <a:rPr lang="ru-RU" sz="1000" dirty="0" err="1"/>
              <a:t>зверху</a:t>
            </a:r>
            <a:r>
              <a:rPr lang="ru-RU" sz="1000" dirty="0"/>
              <a:t>). За </a:t>
            </a:r>
            <a:r>
              <a:rPr lang="ru-RU" sz="1000" dirty="0" err="1"/>
              <a:t>допомогою</a:t>
            </a:r>
            <a:r>
              <a:rPr lang="ru-RU" sz="1000" dirty="0"/>
              <a:t> фронтального </a:t>
            </a:r>
            <a:r>
              <a:rPr lang="ru-RU" sz="1000" dirty="0" err="1"/>
              <a:t>розрізу</a:t>
            </a:r>
            <a:r>
              <a:rPr lang="ru-RU" sz="1000" dirty="0"/>
              <a:t> показано </a:t>
            </a:r>
            <a:r>
              <a:rPr lang="ru-RU" sz="1000" dirty="0" err="1"/>
              <a:t>осьовий</a:t>
            </a:r>
            <a:r>
              <a:rPr lang="ru-RU" sz="1000" dirty="0"/>
              <a:t> </a:t>
            </a:r>
            <a:r>
              <a:rPr lang="ru-RU" sz="1000" dirty="0" err="1"/>
              <a:t>глухий</a:t>
            </a:r>
            <a:r>
              <a:rPr lang="ru-RU" sz="1000" dirty="0"/>
              <a:t> </a:t>
            </a:r>
            <a:r>
              <a:rPr lang="ru-RU" sz="1000" dirty="0" err="1"/>
              <a:t>циліндричний</a:t>
            </a:r>
            <a:r>
              <a:rPr lang="ru-RU" sz="1000" dirty="0"/>
              <a:t> </a:t>
            </a:r>
            <a:r>
              <a:rPr lang="ru-RU" sz="1000" dirty="0" err="1"/>
              <a:t>отвір</a:t>
            </a:r>
            <a:r>
              <a:rPr lang="ru-RU" sz="1000" dirty="0"/>
              <a:t>. Перпендикулярно до </a:t>
            </a:r>
            <a:r>
              <a:rPr lang="ru-RU" sz="1000" dirty="0" err="1"/>
              <a:t>йо­го</a:t>
            </a:r>
            <a:r>
              <a:rPr lang="ru-RU" sz="1000" dirty="0"/>
              <a:t> </a:t>
            </a:r>
            <a:r>
              <a:rPr lang="ru-RU" sz="1000" dirty="0" err="1"/>
              <a:t>осі</a:t>
            </a:r>
            <a:r>
              <a:rPr lang="ru-RU" sz="1000" dirty="0"/>
              <a:t> </a:t>
            </a:r>
            <a:r>
              <a:rPr lang="ru-RU" sz="1000" dirty="0" err="1"/>
              <a:t>виконано</a:t>
            </a:r>
            <a:r>
              <a:rPr lang="ru-RU" sz="1000" dirty="0"/>
              <a:t> отвори з </a:t>
            </a:r>
            <a:r>
              <a:rPr lang="ru-RU" sz="1000" dirty="0" err="1"/>
              <a:t>різьбою</a:t>
            </a:r>
            <a:r>
              <a:rPr lang="ru-RU" sz="1000" dirty="0"/>
              <a:t> </a:t>
            </a:r>
            <a:r>
              <a:rPr lang="ru-RU" sz="1000" dirty="0" err="1"/>
              <a:t>під</a:t>
            </a:r>
            <a:r>
              <a:rPr lang="ru-RU" sz="1000" dirty="0"/>
              <a:t> </a:t>
            </a:r>
            <a:r>
              <a:rPr lang="ru-RU" sz="1000" dirty="0" err="1"/>
              <a:t>гвинти</a:t>
            </a:r>
            <a:r>
              <a:rPr lang="ru-RU" sz="1000" dirty="0"/>
              <a:t> 6.</a:t>
            </a:r>
          </a:p>
          <a:p>
            <a:r>
              <a:rPr lang="ru-RU" sz="1000" dirty="0"/>
              <a:t> Втулка 2 </a:t>
            </a:r>
            <a:r>
              <a:rPr lang="ru-RU" sz="1000" dirty="0" err="1"/>
              <a:t>вставляється</a:t>
            </a:r>
            <a:r>
              <a:rPr lang="ru-RU" sz="1000" dirty="0"/>
              <a:t> в корпус 1 і </a:t>
            </a:r>
            <a:r>
              <a:rPr lang="ru-RU" sz="1000" dirty="0" err="1"/>
              <a:t>нерухомо</a:t>
            </a:r>
            <a:r>
              <a:rPr lang="ru-RU" sz="1000" dirty="0"/>
              <a:t> </a:t>
            </a:r>
            <a:r>
              <a:rPr lang="ru-RU" sz="1000" dirty="0" err="1"/>
              <a:t>закріп­люється</a:t>
            </a:r>
            <a:r>
              <a:rPr lang="ru-RU" sz="1000" dirty="0"/>
              <a:t> </a:t>
            </a:r>
            <a:r>
              <a:rPr lang="ru-RU" sz="1000" dirty="0" err="1"/>
              <a:t>гвинтами</a:t>
            </a:r>
            <a:r>
              <a:rPr lang="ru-RU" sz="1000" dirty="0"/>
              <a:t> 5.</a:t>
            </a:r>
          </a:p>
          <a:p>
            <a:r>
              <a:rPr lang="ru-RU" sz="1000" dirty="0"/>
              <a:t> </a:t>
            </a:r>
            <a:r>
              <a:rPr lang="ru-RU" sz="1000" dirty="0" err="1"/>
              <a:t>Гвинт</a:t>
            </a:r>
            <a:r>
              <a:rPr lang="ru-RU" sz="1000" dirty="0"/>
              <a:t> 3 і втулка 2 </a:t>
            </a:r>
            <a:r>
              <a:rPr lang="ru-RU" sz="1000" dirty="0" err="1"/>
              <a:t>утворюють</a:t>
            </a:r>
            <a:r>
              <a:rPr lang="ru-RU" sz="1000" dirty="0"/>
              <a:t> </a:t>
            </a:r>
            <a:r>
              <a:rPr lang="ru-RU" sz="1000" dirty="0" err="1"/>
              <a:t>рухоме</a:t>
            </a:r>
            <a:r>
              <a:rPr lang="ru-RU" sz="1000" dirty="0"/>
              <a:t> </a:t>
            </a:r>
            <a:r>
              <a:rPr lang="ru-RU" sz="1000" dirty="0" err="1"/>
              <a:t>різьбове</a:t>
            </a:r>
            <a:r>
              <a:rPr lang="ru-RU" sz="1000" dirty="0"/>
              <a:t> </a:t>
            </a:r>
            <a:r>
              <a:rPr lang="ru-RU" sz="1000" dirty="0" err="1"/>
              <a:t>з'єднання</a:t>
            </a:r>
            <a:r>
              <a:rPr lang="ru-RU" sz="1000" dirty="0"/>
              <a:t>. </a:t>
            </a:r>
            <a:r>
              <a:rPr lang="ru-RU" sz="1000" dirty="0" err="1"/>
              <a:t>Оскільки</a:t>
            </a:r>
            <a:r>
              <a:rPr lang="ru-RU" sz="1000" dirty="0"/>
              <a:t> втулка </a:t>
            </a:r>
            <a:r>
              <a:rPr lang="ru-RU" sz="1000" dirty="0" err="1"/>
              <a:t>закріплена</a:t>
            </a:r>
            <a:r>
              <a:rPr lang="ru-RU" sz="1000" dirty="0"/>
              <a:t> в </a:t>
            </a:r>
            <a:r>
              <a:rPr lang="ru-RU" sz="1000" dirty="0" err="1"/>
              <a:t>корпусі</a:t>
            </a:r>
            <a:r>
              <a:rPr lang="ru-RU" sz="1000" dirty="0"/>
              <a:t> домкрата </a:t>
            </a:r>
            <a:r>
              <a:rPr lang="ru-RU" sz="1000" dirty="0" err="1"/>
              <a:t>нерухомо</a:t>
            </a:r>
            <a:r>
              <a:rPr lang="ru-RU" sz="1000" dirty="0"/>
              <a:t>, </a:t>
            </a:r>
            <a:r>
              <a:rPr lang="ru-RU" sz="1000" dirty="0" err="1"/>
              <a:t>гвинт</a:t>
            </a:r>
            <a:r>
              <a:rPr lang="ru-RU" sz="1000" dirty="0"/>
              <a:t> 3 </a:t>
            </a:r>
            <a:r>
              <a:rPr lang="ru-RU" sz="1000" dirty="0" err="1"/>
              <a:t>під</a:t>
            </a:r>
            <a:r>
              <a:rPr lang="ru-RU" sz="1000" dirty="0"/>
              <a:t> час </a:t>
            </a:r>
            <a:r>
              <a:rPr lang="ru-RU" sz="1000" dirty="0" err="1"/>
              <a:t>обертання</a:t>
            </a:r>
            <a:r>
              <a:rPr lang="ru-RU" sz="1000" dirty="0"/>
              <a:t> </a:t>
            </a:r>
            <a:r>
              <a:rPr lang="ru-RU" sz="1000" dirty="0" err="1"/>
              <a:t>переміщується</a:t>
            </a:r>
            <a:r>
              <a:rPr lang="ru-RU" sz="1000" dirty="0"/>
              <a:t> вниз </a:t>
            </a:r>
            <a:r>
              <a:rPr lang="ru-RU" sz="1000" dirty="0" err="1"/>
              <a:t>або</a:t>
            </a:r>
            <a:r>
              <a:rPr lang="ru-RU" sz="1000" dirty="0"/>
              <a:t> </a:t>
            </a:r>
            <a:r>
              <a:rPr lang="ru-RU" sz="1000" dirty="0" err="1"/>
              <a:t>вгору</a:t>
            </a:r>
            <a:r>
              <a:rPr lang="ru-RU" sz="1000" dirty="0"/>
              <a:t> </a:t>
            </a:r>
            <a:r>
              <a:rPr lang="ru-RU" sz="1000" dirty="0" err="1"/>
              <a:t>уздовж</a:t>
            </a:r>
            <a:r>
              <a:rPr lang="ru-RU" sz="1000" dirty="0"/>
              <a:t> </a:t>
            </a:r>
            <a:r>
              <a:rPr lang="ru-RU" sz="1000" dirty="0" err="1"/>
              <a:t>своєї</a:t>
            </a:r>
            <a:r>
              <a:rPr lang="ru-RU" sz="1000" dirty="0"/>
              <a:t> </a:t>
            </a:r>
            <a:r>
              <a:rPr lang="ru-RU" sz="1000" dirty="0" err="1"/>
              <a:t>осі</a:t>
            </a:r>
            <a:r>
              <a:rPr lang="ru-RU" sz="1000" dirty="0"/>
              <a:t>. </a:t>
            </a:r>
            <a:r>
              <a:rPr lang="ru-RU" sz="1000" dirty="0" err="1"/>
              <a:t>Обертають</a:t>
            </a:r>
            <a:r>
              <a:rPr lang="ru-RU" sz="1000" dirty="0"/>
              <a:t> </a:t>
            </a:r>
            <a:r>
              <a:rPr lang="ru-RU" sz="1000" dirty="0" err="1"/>
              <a:t>гвинт</a:t>
            </a:r>
            <a:r>
              <a:rPr lang="ru-RU" sz="1000" dirty="0"/>
              <a:t> стержнем, </a:t>
            </a:r>
            <a:r>
              <a:rPr lang="ru-RU" sz="1000" dirty="0" err="1"/>
              <a:t>вставленим</a:t>
            </a:r>
            <a:r>
              <a:rPr lang="ru-RU" sz="1000" dirty="0"/>
              <a:t> в </a:t>
            </a:r>
            <a:r>
              <a:rPr lang="ru-RU" sz="1000" dirty="0" err="1"/>
              <a:t>отвір</a:t>
            </a:r>
            <a:r>
              <a:rPr lang="ru-RU" sz="1000" dirty="0"/>
              <a:t> на </a:t>
            </a:r>
            <a:r>
              <a:rPr lang="ru-RU" sz="1000" dirty="0" err="1"/>
              <a:t>його</a:t>
            </a:r>
            <a:r>
              <a:rPr lang="ru-RU" sz="1000" dirty="0"/>
              <a:t> </a:t>
            </a:r>
            <a:r>
              <a:rPr lang="ru-RU" sz="1000" dirty="0" err="1"/>
              <a:t>головці</a:t>
            </a:r>
            <a:r>
              <a:rPr lang="ru-RU" sz="1000" dirty="0"/>
              <a:t>.</a:t>
            </a:r>
          </a:p>
          <a:p>
            <a:r>
              <a:rPr lang="ru-RU" sz="1000" dirty="0"/>
              <a:t> Головка 4 </a:t>
            </a:r>
            <a:r>
              <a:rPr lang="ru-RU" sz="1000" dirty="0" err="1"/>
              <a:t>з'єднана</a:t>
            </a:r>
            <a:r>
              <a:rPr lang="ru-RU" sz="1000" dirty="0"/>
              <a:t> з </a:t>
            </a:r>
            <a:r>
              <a:rPr lang="ru-RU" sz="1000" dirty="0" err="1"/>
              <a:t>гвинтом</a:t>
            </a:r>
            <a:r>
              <a:rPr lang="ru-RU" sz="1000" dirty="0"/>
              <a:t> З </a:t>
            </a:r>
            <a:r>
              <a:rPr lang="ru-RU" sz="1000" dirty="0" err="1"/>
              <a:t>завдяки</a:t>
            </a:r>
            <a:r>
              <a:rPr lang="ru-RU" sz="1000" dirty="0"/>
              <a:t> </a:t>
            </a:r>
            <a:r>
              <a:rPr lang="ru-RU" sz="1000" dirty="0" err="1"/>
              <a:t>канавці</a:t>
            </a:r>
            <a:r>
              <a:rPr lang="ru-RU" sz="1000" dirty="0"/>
              <a:t> на </a:t>
            </a:r>
            <a:r>
              <a:rPr lang="ru-RU" sz="1000" dirty="0" err="1"/>
              <a:t>ньому</a:t>
            </a:r>
            <a:r>
              <a:rPr lang="ru-RU" sz="1000" dirty="0"/>
              <a:t> таким чи­ном, </a:t>
            </a:r>
            <a:r>
              <a:rPr lang="ru-RU" sz="1000" dirty="0" err="1"/>
              <a:t>що</a:t>
            </a:r>
            <a:r>
              <a:rPr lang="ru-RU" sz="1000" dirty="0"/>
              <a:t> коли </a:t>
            </a:r>
            <a:r>
              <a:rPr lang="ru-RU" sz="1000" dirty="0" err="1"/>
              <a:t>гвинт</a:t>
            </a:r>
            <a:r>
              <a:rPr lang="ru-RU" sz="1000" dirty="0"/>
              <a:t> </a:t>
            </a:r>
            <a:r>
              <a:rPr lang="ru-RU" sz="1000" dirty="0" err="1"/>
              <a:t>обертається</a:t>
            </a:r>
            <a:r>
              <a:rPr lang="ru-RU" sz="1000" dirty="0"/>
              <a:t>, то головка </a:t>
            </a:r>
            <a:r>
              <a:rPr lang="ru-RU" sz="1000" dirty="0" err="1"/>
              <a:t>залишається</a:t>
            </a:r>
            <a:r>
              <a:rPr lang="ru-RU" sz="1000" dirty="0"/>
              <a:t> </a:t>
            </a:r>
            <a:r>
              <a:rPr lang="ru-RU" sz="1000" dirty="0" err="1"/>
              <a:t>нерухомою</a:t>
            </a:r>
            <a:r>
              <a:rPr lang="ru-RU" sz="1000" dirty="0"/>
              <a:t> і </a:t>
            </a:r>
            <a:r>
              <a:rPr lang="ru-RU" sz="1000" dirty="0" err="1"/>
              <a:t>пе­редає</a:t>
            </a:r>
            <a:r>
              <a:rPr lang="ru-RU" sz="1000" dirty="0"/>
              <a:t> </a:t>
            </a:r>
            <a:r>
              <a:rPr lang="ru-RU" sz="1000" dirty="0" err="1"/>
              <a:t>зусилля</a:t>
            </a:r>
            <a:r>
              <a:rPr lang="ru-RU" sz="1000" dirty="0"/>
              <a:t> </a:t>
            </a:r>
            <a:r>
              <a:rPr lang="ru-RU" sz="1000" dirty="0" err="1"/>
              <a:t>від</a:t>
            </a:r>
            <a:r>
              <a:rPr lang="ru-RU" sz="1000" dirty="0"/>
              <a:t> </a:t>
            </a:r>
            <a:r>
              <a:rPr lang="ru-RU" sz="1000" dirty="0" err="1"/>
              <a:t>гвинта</a:t>
            </a:r>
            <a:r>
              <a:rPr lang="ru-RU" sz="1000" dirty="0"/>
              <a:t> на </a:t>
            </a:r>
            <a:r>
              <a:rPr lang="ru-RU" sz="1000" dirty="0" err="1"/>
              <a:t>вантаж</a:t>
            </a:r>
            <a:r>
              <a:rPr lang="ru-RU" sz="1000" dirty="0"/>
              <a:t>, </a:t>
            </a:r>
            <a:r>
              <a:rPr lang="ru-RU" sz="1000" dirty="0" err="1"/>
              <a:t>який</a:t>
            </a:r>
            <a:r>
              <a:rPr lang="ru-RU" sz="1000" dirty="0"/>
              <a:t> </a:t>
            </a:r>
            <a:r>
              <a:rPr lang="ru-RU" sz="1000" dirty="0" err="1"/>
              <a:t>піднімають</a:t>
            </a:r>
            <a:r>
              <a:rPr lang="ru-RU" sz="1000" dirty="0"/>
              <a:t>.</a:t>
            </a:r>
          </a:p>
          <a:p>
            <a:endParaRPr lang="ru-RU" sz="1400" dirty="0"/>
          </a:p>
        </p:txBody>
      </p:sp>
      <p:pic>
        <p:nvPicPr>
          <p:cNvPr id="6146" name="Picture 2" descr="https://disted.edu.vn.ua/media/images/lerom9/kreslennya/urok_19/01.gif"/>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49960" y="157029"/>
            <a:ext cx="4348554" cy="654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21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16242" y="624110"/>
            <a:ext cx="5288369" cy="1280890"/>
          </a:xfrm>
        </p:spPr>
        <p:txBody>
          <a:bodyPr/>
          <a:lstStyle/>
          <a:p>
            <a:r>
              <a:rPr lang="uk-UA" dirty="0" smtClean="0"/>
              <a:t>Практична робота</a:t>
            </a:r>
            <a:endParaRPr lang="ru-RU" dirty="0"/>
          </a:p>
        </p:txBody>
      </p:sp>
      <p:sp>
        <p:nvSpPr>
          <p:cNvPr id="4" name="Объект 3"/>
          <p:cNvSpPr>
            <a:spLocks noGrp="1"/>
          </p:cNvSpPr>
          <p:nvPr>
            <p:ph sz="half" idx="2"/>
          </p:nvPr>
        </p:nvSpPr>
        <p:spPr>
          <a:xfrm>
            <a:off x="5683433" y="1208015"/>
            <a:ext cx="3678682" cy="4695829"/>
          </a:xfrm>
        </p:spPr>
        <p:txBody>
          <a:bodyPr>
            <a:normAutofit fontScale="92500" lnSpcReduction="10000"/>
          </a:bodyPr>
          <a:lstStyle/>
          <a:p>
            <a:r>
              <a:rPr lang="ru-RU" dirty="0" err="1"/>
              <a:t>Розгляньте</a:t>
            </a:r>
            <a:r>
              <a:rPr lang="ru-RU" dirty="0"/>
              <a:t> </a:t>
            </a:r>
            <a:r>
              <a:rPr lang="ru-RU" dirty="0" err="1"/>
              <a:t>складальне</a:t>
            </a:r>
            <a:r>
              <a:rPr lang="ru-RU" dirty="0"/>
              <a:t> </a:t>
            </a:r>
            <a:r>
              <a:rPr lang="ru-RU" dirty="0" err="1"/>
              <a:t>креслення</a:t>
            </a:r>
            <a:r>
              <a:rPr lang="ru-RU" dirty="0"/>
              <a:t> та </a:t>
            </a:r>
            <a:r>
              <a:rPr lang="ru-RU" dirty="0" err="1"/>
              <a:t>наочне</a:t>
            </a:r>
            <a:r>
              <a:rPr lang="ru-RU" dirty="0"/>
              <a:t> </a:t>
            </a:r>
            <a:r>
              <a:rPr lang="ru-RU" dirty="0" err="1"/>
              <a:t>зображення</a:t>
            </a:r>
            <a:r>
              <a:rPr lang="ru-RU" dirty="0"/>
              <a:t>, прочитайте </a:t>
            </a:r>
            <a:r>
              <a:rPr lang="ru-RU" dirty="0" err="1"/>
              <a:t>його</a:t>
            </a:r>
            <a:r>
              <a:rPr lang="ru-RU" dirty="0"/>
              <a:t> за планом.1. </a:t>
            </a:r>
            <a:r>
              <a:rPr lang="ru-RU" dirty="0" err="1"/>
              <a:t>Ознайомлення</a:t>
            </a:r>
            <a:r>
              <a:rPr lang="ru-RU" dirty="0"/>
              <a:t> з </a:t>
            </a:r>
            <a:r>
              <a:rPr lang="ru-RU" dirty="0" err="1"/>
              <a:t>основним</a:t>
            </a:r>
            <a:r>
              <a:rPr lang="ru-RU" dirty="0"/>
              <a:t> </a:t>
            </a:r>
            <a:r>
              <a:rPr lang="ru-RU" dirty="0" err="1"/>
              <a:t>написом</a:t>
            </a:r>
            <a:r>
              <a:rPr lang="ru-RU" dirty="0"/>
              <a:t>.</a:t>
            </a:r>
          </a:p>
          <a:p>
            <a:r>
              <a:rPr lang="ru-RU" dirty="0"/>
              <a:t> 2. </a:t>
            </a:r>
            <a:r>
              <a:rPr lang="ru-RU" dirty="0" err="1"/>
              <a:t>Ознайомлення</a:t>
            </a:r>
            <a:r>
              <a:rPr lang="ru-RU" dirty="0"/>
              <a:t> з </a:t>
            </a:r>
            <a:r>
              <a:rPr lang="ru-RU" dirty="0" err="1"/>
              <a:t>зображеннями</a:t>
            </a:r>
            <a:r>
              <a:rPr lang="ru-RU" dirty="0"/>
              <a:t>.</a:t>
            </a:r>
          </a:p>
          <a:p>
            <a:r>
              <a:rPr lang="ru-RU" dirty="0"/>
              <a:t> 3. </a:t>
            </a:r>
            <a:r>
              <a:rPr lang="ru-RU" dirty="0" err="1"/>
              <a:t>Вивчення</a:t>
            </a:r>
            <a:r>
              <a:rPr lang="ru-RU" dirty="0"/>
              <a:t> </a:t>
            </a:r>
            <a:r>
              <a:rPr lang="ru-RU" dirty="0" err="1"/>
              <a:t>складових</a:t>
            </a:r>
            <a:r>
              <a:rPr lang="ru-RU" dirty="0"/>
              <a:t> </a:t>
            </a:r>
            <a:r>
              <a:rPr lang="ru-RU" dirty="0" err="1"/>
              <a:t>частин</a:t>
            </a:r>
            <a:r>
              <a:rPr lang="ru-RU" dirty="0"/>
              <a:t> </a:t>
            </a:r>
            <a:r>
              <a:rPr lang="ru-RU" dirty="0" err="1"/>
              <a:t>виробу</a:t>
            </a:r>
            <a:r>
              <a:rPr lang="ru-RU" dirty="0"/>
              <a:t>.</a:t>
            </a:r>
          </a:p>
          <a:p>
            <a:r>
              <a:rPr lang="ru-RU" dirty="0"/>
              <a:t> 4. </a:t>
            </a:r>
            <a:r>
              <a:rPr lang="ru-RU" dirty="0" err="1"/>
              <a:t>Вивчення</a:t>
            </a:r>
            <a:r>
              <a:rPr lang="ru-RU" dirty="0"/>
              <a:t> </a:t>
            </a:r>
            <a:r>
              <a:rPr lang="ru-RU" dirty="0" err="1"/>
              <a:t>конструкції</a:t>
            </a:r>
            <a:r>
              <a:rPr lang="ru-RU" dirty="0"/>
              <a:t> </a:t>
            </a:r>
            <a:r>
              <a:rPr lang="ru-RU" dirty="0" err="1"/>
              <a:t>виробу</a:t>
            </a:r>
            <a:r>
              <a:rPr lang="ru-RU" dirty="0"/>
              <a:t>.</a:t>
            </a:r>
          </a:p>
          <a:p>
            <a:r>
              <a:rPr lang="ru-RU" dirty="0"/>
              <a:t> 5. </a:t>
            </a:r>
            <a:r>
              <a:rPr lang="ru-RU" dirty="0" err="1"/>
              <a:t>Ознайомлення</a:t>
            </a:r>
            <a:r>
              <a:rPr lang="ru-RU" dirty="0"/>
              <a:t> з </a:t>
            </a:r>
            <a:r>
              <a:rPr lang="ru-RU" dirty="0" err="1"/>
              <a:t>іншими</a:t>
            </a:r>
            <a:r>
              <a:rPr lang="ru-RU" dirty="0"/>
              <a:t> </a:t>
            </a:r>
            <a:r>
              <a:rPr lang="ru-RU" dirty="0" err="1"/>
              <a:t>відомостями</a:t>
            </a:r>
            <a:r>
              <a:rPr lang="ru-RU" dirty="0"/>
              <a:t>, </a:t>
            </a:r>
            <a:r>
              <a:rPr lang="ru-RU" dirty="0" err="1"/>
              <a:t>наведеними</a:t>
            </a:r>
            <a:r>
              <a:rPr lang="ru-RU" dirty="0"/>
              <a:t> на </a:t>
            </a:r>
            <a:r>
              <a:rPr lang="ru-RU" dirty="0" err="1"/>
              <a:t>кресленні</a:t>
            </a:r>
            <a:r>
              <a:rPr lang="ru-RU" dirty="0"/>
              <a:t> (</a:t>
            </a:r>
            <a:r>
              <a:rPr lang="ru-RU" dirty="0" err="1"/>
              <a:t>розмірами</a:t>
            </a:r>
            <a:r>
              <a:rPr lang="ru-RU" dirty="0"/>
              <a:t>, </a:t>
            </a:r>
            <a:r>
              <a:rPr lang="ru-RU" dirty="0" err="1"/>
              <a:t>написами</a:t>
            </a:r>
            <a:r>
              <a:rPr lang="ru-RU" dirty="0"/>
              <a:t>, </a:t>
            </a:r>
            <a:r>
              <a:rPr lang="ru-RU" dirty="0" err="1"/>
              <a:t>умовними</a:t>
            </a:r>
            <a:r>
              <a:rPr lang="ru-RU" dirty="0"/>
              <a:t> </a:t>
            </a:r>
            <a:r>
              <a:rPr lang="ru-RU" dirty="0" err="1"/>
              <a:t>позначеннями</a:t>
            </a:r>
            <a:r>
              <a:rPr lang="ru-RU" dirty="0"/>
              <a:t> </a:t>
            </a:r>
            <a:r>
              <a:rPr lang="ru-RU" dirty="0" err="1"/>
              <a:t>тощо</a:t>
            </a:r>
            <a:r>
              <a:rPr lang="ru-RU" dirty="0"/>
              <a:t>).</a:t>
            </a:r>
          </a:p>
          <a:p>
            <a:endParaRPr lang="ru-RU" dirty="0"/>
          </a:p>
        </p:txBody>
      </p:sp>
      <p:pic>
        <p:nvPicPr>
          <p:cNvPr id="5124" name="Picture 4" descr="https://disted.edu.vn.ua/media/images/lerom9/kreslennya/urok_19/02.gif"/>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53674" y="357235"/>
            <a:ext cx="5129758" cy="6437847"/>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disted.edu.vn.ua/media/images/lerom9/kreslennya/urok_19/0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2115" y="1592074"/>
            <a:ext cx="2752725" cy="516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93606"/>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48</TotalTime>
  <Words>610</Words>
  <Application>Microsoft Office PowerPoint</Application>
  <PresentationFormat>Широкоэкранный</PresentationFormat>
  <Paragraphs>48</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vt:lpstr>
      <vt:lpstr>Calibri</vt:lpstr>
      <vt:lpstr>Century Gothic</vt:lpstr>
      <vt:lpstr>Roboto</vt:lpstr>
      <vt:lpstr>Times New Roman</vt:lpstr>
      <vt:lpstr>Wingdings 3</vt:lpstr>
      <vt:lpstr>Легкий дым</vt:lpstr>
      <vt:lpstr>Зображення на складальному кресленні пру­жин, рухомих частин. Умовності та спро­щення на зображеннях складальних одиниць.</vt:lpstr>
      <vt:lpstr>Креслення загального виду - це документ, що визначає конструкцію виробу, взаємодію його основних частин і пояснювальний принцип роботи виробу.  </vt:lpstr>
      <vt:lpstr>Зображення пружин на складальних кресленнях </vt:lpstr>
      <vt:lpstr>Презентация PowerPoint</vt:lpstr>
      <vt:lpstr>Умовності та спрощення на складальних креслень. </vt:lpstr>
      <vt:lpstr>Розміри на складальних кресленнях. </vt:lpstr>
      <vt:lpstr>Номери позицій і специфікація. </vt:lpstr>
      <vt:lpstr>Приклад читання складального креслення</vt:lpstr>
      <vt:lpstr>Практична робота</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Зображення на складальному кресленні пру­жин, рухомих частин. Умовності та спро­щення на зображеннях складальних одиниць.</dc:title>
  <dc:creator>vlad100225@gmail.com</dc:creator>
  <cp:lastModifiedBy>vlad100225@gmail.com</cp:lastModifiedBy>
  <cp:revision>5</cp:revision>
  <dcterms:created xsi:type="dcterms:W3CDTF">2020-11-16T16:35:12Z</dcterms:created>
  <dcterms:modified xsi:type="dcterms:W3CDTF">2020-11-16T17:23:17Z</dcterms:modified>
</cp:coreProperties>
</file>