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DF5C8-8C74-4BFF-BF2A-DE33C42C1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89E48-7649-40FF-B234-C5993123AC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0E5E5-66DA-4F2A-A514-88344ECB75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625A8-F6CE-49F3-B67F-2328A80AD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F45ED-5CD1-4257-B225-28E0F31F0E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DE271-DC4E-499A-BCC8-C295136CB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77B87-458B-4D96-9EA7-7344899A7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1B541-E3BB-4166-9C4A-5987DAEE1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6898A-282F-458E-ACA1-C88D2CDA0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6DFB9-1518-4CEA-9E5C-0AAAF9852D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0928D-C5C2-46E4-8401-789413229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934E1BF-6D54-4CDA-B75A-4A0D5B48C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228850"/>
          </a:xfrm>
        </p:spPr>
        <p:txBody>
          <a:bodyPr/>
          <a:lstStyle/>
          <a:p>
            <a:pPr eaLnBrk="1" hangingPunct="1"/>
            <a:r>
              <a:rPr lang="ru-RU" sz="6000" smtClean="0">
                <a:solidFill>
                  <a:srgbClr val="C00000"/>
                </a:solidFill>
                <a:latin typeface="Roboto Black" pitchFamily="2" charset="0"/>
                <a:ea typeface="Roboto Black" pitchFamily="2" charset="0"/>
                <a:cs typeface="Roboto Black" pitchFamily="2" charset="0"/>
              </a:rPr>
              <a:t>Заходи безпеки під час роботи з лугами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>
            <p:ph type="body" idx="1"/>
          </p:nvPr>
        </p:nvSpPr>
        <p:spPr>
          <a:xfrm>
            <a:off x="228600" y="381000"/>
            <a:ext cx="8229600" cy="3711575"/>
          </a:xfrm>
          <a:noFill/>
        </p:spPr>
        <p:txBody>
          <a:bodyPr>
            <a:spAutoFit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   		 </a:t>
            </a:r>
            <a:r>
              <a:rPr lang="uk-UA" sz="2400" b="1" smtClean="0">
                <a:solidFill>
                  <a:srgbClr val="002060"/>
                </a:solidFill>
              </a:rPr>
              <a:t>Луги — розчинні у воді сильні, а іноді слабкі основи, які дисоціюючи в розчині створюють велику концентрацію іонів –OH. До них зазвичай відносять гідроксиди лужних і лужноземельних металів. Луги — безбарвні кристалічні речовини.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uk-UA" sz="2400" b="1" smtClean="0">
                <a:solidFill>
                  <a:srgbClr val="002060"/>
                </a:solidFill>
              </a:rPr>
              <a:t>    		 Гідроксиди лужних металів — їдкі луги — добре розчинні у воді (гірше — LiOH), гідроксиди лужноземельних металів — гірше. Сила основ і їх розчинність у воді в кожній групі періодичної системи зростають зверху вниз з збільшенням радіуса катіона. Їдкі луги розчинні також в етанолі і метанолі.</a:t>
            </a:r>
          </a:p>
        </p:txBody>
      </p:sp>
      <p:pic>
        <p:nvPicPr>
          <p:cNvPr id="3075" name="Picture 6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962400"/>
            <a:ext cx="3476625" cy="254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1752600"/>
          </a:xfrm>
        </p:spPr>
        <p:txBody>
          <a:bodyPr/>
          <a:lstStyle/>
          <a:p>
            <a:pPr eaLnBrk="1" hangingPunct="1"/>
            <a:r>
              <a:rPr lang="uk-UA" sz="2400" b="1" smtClean="0">
                <a:solidFill>
                  <a:srgbClr val="002060"/>
                </a:solidFill>
              </a:rPr>
              <a:t>Працюючи з кислотами і їдкими лугами, треба </a:t>
            </a:r>
            <a:br>
              <a:rPr lang="uk-UA" sz="2400" b="1" smtClean="0">
                <a:solidFill>
                  <a:srgbClr val="002060"/>
                </a:solidFill>
              </a:rPr>
            </a:br>
            <a:r>
              <a:rPr lang="uk-UA" sz="2400" b="1" smtClean="0">
                <a:solidFill>
                  <a:srgbClr val="002060"/>
                </a:solidFill>
              </a:rPr>
              <a:t>пам'ятати, що невиконання правил поводження з  ними призводить до сильних хімічних опіків.</a:t>
            </a:r>
            <a:r>
              <a:rPr lang="uk-UA" sz="4000" smtClean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4099" name="Picture 5" descr="burn-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656894">
            <a:off x="304800" y="2286000"/>
            <a:ext cx="480060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AutoShape 7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1" name="AutoShape 9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2" name="AutoShape 11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3" name="AutoShape 13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104" name="Picture 15" descr="pant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133600"/>
            <a:ext cx="37338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ANd9GcQC8X4pCWdHFaB5m8aqFkmRp6raeUWigBKnx2QoT9UfRnSHxce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4391025"/>
            <a:ext cx="18478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19200"/>
            <a:ext cx="4267200" cy="3886200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002060"/>
                </a:solidFill>
              </a:rPr>
              <a:t>Якщо ж розчин лугу все ж таки потрапив на шкіру, необхідно відразу ж змити його великою кількістю води, аж доки щезне відчуття милкості, а потім нейтралізувати розчином борної кислоти</a:t>
            </a:r>
            <a:endParaRPr lang="ru-RU" sz="3200" b="1" smtClean="0">
              <a:solidFill>
                <a:srgbClr val="002060"/>
              </a:solidFill>
            </a:endParaRPr>
          </a:p>
        </p:txBody>
      </p:sp>
      <p:pic>
        <p:nvPicPr>
          <p:cNvPr id="5123" name="Picture 5" descr="bornaya-kislota-ot-prishey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914400"/>
            <a:ext cx="3476625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 </a:t>
            </a:r>
            <a:r>
              <a:rPr lang="ru-RU" sz="2800" b="1" smtClean="0">
                <a:solidFill>
                  <a:srgbClr val="002060"/>
                </a:solidFill>
              </a:rPr>
              <a:t>1</a:t>
            </a:r>
            <a:r>
              <a:rPr lang="uk-UA" sz="2800" b="1" smtClean="0">
                <a:solidFill>
                  <a:srgbClr val="002060"/>
                </a:solidFill>
              </a:rPr>
              <a:t>. Під час всіх операцій з кислотами і лугами треба обов'язково застосовувати засоби індивідуального захисту: халат та гумовий фартух, гумові рукавиці, захисні окуляри тощо. </a:t>
            </a:r>
          </a:p>
          <a:p>
            <a:pPr eaLnBrk="1" hangingPunct="1">
              <a:buFontTx/>
              <a:buNone/>
            </a:pPr>
            <a:r>
              <a:rPr lang="uk-UA" sz="2800" b="1" smtClean="0">
                <a:solidFill>
                  <a:srgbClr val="002060"/>
                </a:solidFill>
              </a:rPr>
              <a:t>   2. Розчиняти луги слід у фарфоровому посуді, повільно додаючи до води невеликі порції лугу при безперервному перемішуванні. Шматочки лугу можна брати тільки пінцетом або щипцями.</a:t>
            </a:r>
          </a:p>
          <a:p>
            <a:pPr eaLnBrk="1" hangingPunct="1">
              <a:buFontTx/>
              <a:buNone/>
            </a:pPr>
            <a:endParaRPr lang="ru-RU" sz="2800" b="1" smtClean="0"/>
          </a:p>
        </p:txBody>
      </p:sp>
      <p:pic>
        <p:nvPicPr>
          <p:cNvPr id="6147" name="Picture 5" descr="44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648200"/>
            <a:ext cx="2743200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 </a:t>
            </a:r>
            <a:r>
              <a:rPr lang="ru-RU" sz="2800" b="1" smtClean="0">
                <a:solidFill>
                  <a:srgbClr val="002060"/>
                </a:solidFill>
              </a:rPr>
              <a:t>3. </a:t>
            </a:r>
            <a:r>
              <a:rPr lang="uk-UA" sz="2800" b="1" smtClean="0">
                <a:solidFill>
                  <a:srgbClr val="002060"/>
                </a:solidFill>
              </a:rPr>
              <a:t>Відпрацьовані кислоти і луги слід збирати в спеціально призначений посуд окремо і зливати в каналізацію тільки після нейтралізації.</a:t>
            </a:r>
          </a:p>
          <a:p>
            <a:pPr eaLnBrk="1" hangingPunct="1">
              <a:buFontTx/>
              <a:buNone/>
            </a:pPr>
            <a:endParaRPr lang="uk-UA" sz="2800" b="1" smtClean="0">
              <a:solidFill>
                <a:srgbClr val="002060"/>
              </a:solidFill>
            </a:endParaRPr>
          </a:p>
          <a:p>
            <a:pPr eaLnBrk="1" hangingPunct="1">
              <a:buFontTx/>
              <a:buNone/>
            </a:pPr>
            <a:r>
              <a:rPr lang="uk-UA" sz="2800" b="1" smtClean="0">
                <a:solidFill>
                  <a:srgbClr val="002060"/>
                </a:solidFill>
              </a:rPr>
              <a:t>    4. Розлиті випадково кислоти або розчини лугів збирати і зливати в місця за вказівкою вчителя.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b="1" smtClean="0">
                <a:solidFill>
                  <a:srgbClr val="002060"/>
                </a:solidFill>
              </a:rPr>
              <a:t>Вимоги безпеки в аварійних ситуаціях</a:t>
            </a:r>
            <a:r>
              <a:rPr lang="uk-UA" sz="400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sz="2400" smtClean="0">
                <a:solidFill>
                  <a:srgbClr val="002060"/>
                </a:solidFill>
              </a:rPr>
              <a:t>1. Щоб уникнути опіків порожнини рота, а також отруєння, забороняється набирати розчини кислот, лугів та інших агресивних рідин у піпетку ротом. Для засмоктування цих речовин потрібно користуватися піпетками з різними пастками та гумовою грушею.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sz="2400" smtClean="0">
                <a:solidFill>
                  <a:srgbClr val="002060"/>
                </a:solidFill>
              </a:rPr>
              <a:t>2. Розлиті кислоти або луги необхідно негайно засипати піском, нейтралізувати і після цього прибрати.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sz="2400" smtClean="0">
                <a:solidFill>
                  <a:srgbClr val="002060"/>
                </a:solidFill>
              </a:rPr>
              <a:t>3. У випадку аварії, коли починають виділятись значні кількості отруйних газів і пари, треба негайно вивести учнів з приміщення і після цього приступити до ліквідації аварійного стану, користуючись протигазом та іншими захисними засобами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247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Roboto Black</vt:lpstr>
      <vt:lpstr>Оформление по умолчанию</vt:lpstr>
      <vt:lpstr>Заходи безпеки під час роботи з лугами</vt:lpstr>
      <vt:lpstr>Слайд 2</vt:lpstr>
      <vt:lpstr>Працюючи з кислотами і їдкими лугами, треба  пам'ятати, що невиконання правил поводження з  ними призводить до сильних хімічних опіків. </vt:lpstr>
      <vt:lpstr>Якщо ж розчин лугу все ж таки потрапив на шкіру, необхідно відразу ж змити його великою кількістю води, аж доки щезне відчуття милкості, а потім нейтралізувати розчином борної кислоти</vt:lpstr>
      <vt:lpstr>Слайд 5</vt:lpstr>
      <vt:lpstr>Слайд 6</vt:lpstr>
      <vt:lpstr>Вимоги безпеки в аварійних ситуаціях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User</cp:lastModifiedBy>
  <cp:revision>8</cp:revision>
  <cp:lastPrinted>1601-01-01T00:00:00Z</cp:lastPrinted>
  <dcterms:created xsi:type="dcterms:W3CDTF">1601-01-01T00:00:00Z</dcterms:created>
  <dcterms:modified xsi:type="dcterms:W3CDTF">2022-02-02T16:54:14Z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