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72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9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D8150B0-C35F-4E62-B122-05A7C96C5AE7}" type="datetime1">
              <a:rPr lang="ru-RU" smtClean="0"/>
              <a:t>10.03.2020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C33ADDF-418B-4AEE-81B9-E77B3218F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959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15608A6-EAD2-40F7-893B-DE2E383BC1EA}" type="datetime1">
              <a:rPr lang="ru-RU" noProof="0" smtClean="0"/>
              <a:t>10.03.2020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275029A-2D1E-47A5-9598-4A9AC47B3AC1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030770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762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Генетика </a:t>
            </a:r>
            <a:r>
              <a:rPr lang="ru-RU" dirty="0" err="1"/>
              <a:t>популяції</a:t>
            </a:r>
            <a:r>
              <a:rPr lang="ru-RU" dirty="0"/>
              <a:t> </a:t>
            </a:r>
            <a:r>
              <a:rPr lang="ru-RU" dirty="0" err="1"/>
              <a:t>відіграє</a:t>
            </a:r>
            <a:r>
              <a:rPr lang="ru-RU" dirty="0"/>
              <a:t> </a:t>
            </a:r>
            <a:r>
              <a:rPr lang="ru-RU" dirty="0" err="1"/>
              <a:t>важливу</a:t>
            </a:r>
            <a:r>
              <a:rPr lang="ru-RU" dirty="0"/>
              <a:t> роль в </a:t>
            </a:r>
            <a:r>
              <a:rPr lang="ru-RU" dirty="0" err="1"/>
              <a:t>етології</a:t>
            </a:r>
            <a:r>
              <a:rPr lang="ru-RU" dirty="0"/>
              <a:t> для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.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генетичного</a:t>
            </a:r>
            <a:r>
              <a:rPr lang="ru-RU" dirty="0"/>
              <a:t> </a:t>
            </a:r>
            <a:r>
              <a:rPr lang="ru-RU" dirty="0" err="1"/>
              <a:t>поліморфізму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в </a:t>
            </a:r>
            <a:r>
              <a:rPr lang="ru-RU" dirty="0" err="1"/>
              <a:t>популяційній</a:t>
            </a:r>
            <a:r>
              <a:rPr lang="ru-RU" dirty="0"/>
              <a:t> </a:t>
            </a:r>
            <a:r>
              <a:rPr lang="ru-RU" dirty="0" err="1"/>
              <a:t>генетиці</a:t>
            </a:r>
            <a:r>
              <a:rPr lang="ru-RU" dirty="0"/>
              <a:t> </a:t>
            </a:r>
            <a:r>
              <a:rPr lang="ru-RU" dirty="0" err="1"/>
              <a:t>важливим</a:t>
            </a:r>
            <a:r>
              <a:rPr lang="ru-RU" dirty="0"/>
              <a:t> </a:t>
            </a:r>
            <a:r>
              <a:rPr lang="ru-RU" dirty="0" err="1"/>
              <a:t>показником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еволюційна</a:t>
            </a:r>
            <a:r>
              <a:rPr lang="ru-RU" dirty="0"/>
              <a:t> </a:t>
            </a:r>
            <a:r>
              <a:rPr lang="ru-RU" dirty="0" err="1"/>
              <a:t>пластичність</a:t>
            </a:r>
            <a:r>
              <a:rPr lang="ru-RU" dirty="0"/>
              <a:t> виду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пристосованість</a:t>
            </a:r>
            <a:r>
              <a:rPr lang="ru-RU" dirty="0"/>
              <a:t> до </a:t>
            </a:r>
            <a:r>
              <a:rPr lang="ru-RU" dirty="0" err="1"/>
              <a:t>змін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. Як </a:t>
            </a:r>
            <a:r>
              <a:rPr lang="ru-RU" dirty="0" err="1"/>
              <a:t>з'ясувалося</a:t>
            </a:r>
            <a:r>
              <a:rPr lang="ru-RU" dirty="0"/>
              <a:t>, </a:t>
            </a:r>
            <a:r>
              <a:rPr lang="ru-RU" dirty="0" err="1"/>
              <a:t>низький</a:t>
            </a:r>
            <a:r>
              <a:rPr lang="ru-RU" dirty="0"/>
              <a:t> </a:t>
            </a:r>
            <a:r>
              <a:rPr lang="ru-RU" dirty="0" err="1"/>
              <a:t>генетичний</a:t>
            </a:r>
            <a:r>
              <a:rPr lang="ru-RU" dirty="0"/>
              <a:t> </a:t>
            </a:r>
            <a:r>
              <a:rPr lang="ru-RU" dirty="0" err="1"/>
              <a:t>поліморфізм</a:t>
            </a:r>
            <a:r>
              <a:rPr lang="ru-RU" dirty="0"/>
              <a:t> </a:t>
            </a:r>
            <a:r>
              <a:rPr lang="ru-RU" dirty="0" err="1"/>
              <a:t>притаманний</a:t>
            </a:r>
            <a:r>
              <a:rPr lang="ru-RU" dirty="0"/>
              <a:t> видам, 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нечисленні</a:t>
            </a:r>
            <a:r>
              <a:rPr lang="ru-RU" dirty="0"/>
              <a:t>, але </a:t>
            </a:r>
            <a:r>
              <a:rPr lang="ru-RU" dirty="0" err="1"/>
              <a:t>великі</a:t>
            </a:r>
            <a:r>
              <a:rPr lang="ru-RU" dirty="0"/>
              <a:t> й </a:t>
            </a:r>
            <a:r>
              <a:rPr lang="ru-RU" dirty="0" err="1"/>
              <a:t>захищені</a:t>
            </a:r>
            <a:r>
              <a:rPr lang="ru-RU" dirty="0"/>
              <a:t> </a:t>
            </a:r>
            <a:r>
              <a:rPr lang="ru-RU" dirty="0" err="1"/>
              <a:t>нащадки</a:t>
            </a:r>
            <a:r>
              <a:rPr lang="ru-RU" dirty="0"/>
              <a:t>, а </a:t>
            </a:r>
            <a:r>
              <a:rPr lang="ru-RU" dirty="0" err="1"/>
              <a:t>високий</a:t>
            </a:r>
            <a:r>
              <a:rPr lang="ru-RU" dirty="0"/>
              <a:t> — видам, 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нащадки</a:t>
            </a:r>
            <a:r>
              <a:rPr lang="ru-RU" dirty="0"/>
              <a:t> </a:t>
            </a:r>
            <a:r>
              <a:rPr lang="ru-RU" dirty="0" err="1"/>
              <a:t>численні</a:t>
            </a:r>
            <a:r>
              <a:rPr lang="ru-RU" dirty="0"/>
              <a:t>, </a:t>
            </a:r>
            <a:r>
              <a:rPr lang="ru-RU" dirty="0" err="1"/>
              <a:t>дрібні</a:t>
            </a:r>
            <a:r>
              <a:rPr lang="ru-RU" dirty="0"/>
              <a:t> й </a:t>
            </a:r>
            <a:r>
              <a:rPr lang="ru-RU" dirty="0" err="1"/>
              <a:t>незахищені</a:t>
            </a:r>
            <a:r>
              <a:rPr lang="ru-RU" dirty="0"/>
              <a:t>. </a:t>
            </a:r>
            <a:r>
              <a:rPr lang="ru-RU" dirty="0" err="1"/>
              <a:t>Такий</a:t>
            </a:r>
            <a:r>
              <a:rPr lang="ru-RU" dirty="0"/>
              <a:t> результат </a:t>
            </a:r>
            <a:r>
              <a:rPr lang="ru-RU" dirty="0" err="1"/>
              <a:t>змушує</a:t>
            </a:r>
            <a:r>
              <a:rPr lang="ru-RU" dirty="0"/>
              <a:t> по-новому </a:t>
            </a:r>
            <a:r>
              <a:rPr lang="ru-RU" dirty="0" err="1"/>
              <a:t>оцінити</a:t>
            </a:r>
            <a:r>
              <a:rPr lang="ru-RU" dirty="0"/>
              <a:t> </a:t>
            </a:r>
            <a:r>
              <a:rPr lang="ru-RU" dirty="0" err="1"/>
              <a:t>еволюційну</a:t>
            </a:r>
            <a:r>
              <a:rPr lang="ru-RU" dirty="0"/>
              <a:t> роль </a:t>
            </a:r>
            <a:r>
              <a:rPr lang="ru-RU" dirty="0" err="1"/>
              <a:t>турботи</a:t>
            </a:r>
            <a:r>
              <a:rPr lang="ru-RU" dirty="0"/>
              <a:t> про потомство.</a:t>
            </a:r>
          </a:p>
          <a:p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закономірностей</a:t>
            </a:r>
            <a:r>
              <a:rPr lang="ru-RU" dirty="0"/>
              <a:t> </a:t>
            </a:r>
            <a:r>
              <a:rPr lang="ru-RU" dirty="0" err="1"/>
              <a:t>популяційної</a:t>
            </a:r>
            <a:r>
              <a:rPr lang="ru-RU" dirty="0"/>
              <a:t> генетики </a:t>
            </a:r>
            <a:r>
              <a:rPr lang="ru-RU" dirty="0" err="1"/>
              <a:t>дають</a:t>
            </a:r>
            <a:r>
              <a:rPr lang="ru-RU" dirty="0"/>
              <a:t> ключ для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еволюції</a:t>
            </a:r>
            <a:r>
              <a:rPr lang="ru-RU" dirty="0"/>
              <a:t> </a:t>
            </a:r>
            <a:r>
              <a:rPr lang="ru-RU" dirty="0" err="1"/>
              <a:t>споріднених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у </a:t>
            </a:r>
            <a:r>
              <a:rPr lang="ru-RU" dirty="0" err="1"/>
              <a:t>систематиці</a:t>
            </a:r>
            <a:r>
              <a:rPr lang="ru-RU" dirty="0"/>
              <a:t>, </a:t>
            </a:r>
            <a:r>
              <a:rPr lang="ru-RU" dirty="0" err="1"/>
              <a:t>полегшують</a:t>
            </a:r>
            <a:r>
              <a:rPr lang="ru-RU" dirty="0"/>
              <a:t> </a:t>
            </a:r>
            <a:r>
              <a:rPr lang="ru-RU" dirty="0" err="1"/>
              <a:t>пошуки</a:t>
            </a:r>
            <a:r>
              <a:rPr lang="ru-RU" dirty="0"/>
              <a:t> </a:t>
            </a:r>
            <a:r>
              <a:rPr lang="ru-RU" dirty="0" err="1"/>
              <a:t>вихідного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в </a:t>
            </a:r>
            <a:r>
              <a:rPr lang="ru-RU" dirty="0" err="1"/>
              <a:t>селекції</a:t>
            </a:r>
            <a:r>
              <a:rPr lang="ru-RU" dirty="0"/>
              <a:t> та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спадкових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у </a:t>
            </a:r>
            <a:r>
              <a:rPr lang="ru-RU" dirty="0" err="1"/>
              <a:t>медицині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290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/>
              <a:t>Математичну</a:t>
            </a:r>
            <a:r>
              <a:rPr lang="ru-RU" dirty="0"/>
              <a:t> 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частотами </a:t>
            </a:r>
            <a:r>
              <a:rPr lang="ru-RU" dirty="0" err="1"/>
              <a:t>алелів</a:t>
            </a:r>
            <a:r>
              <a:rPr lang="ru-RU" dirty="0"/>
              <a:t> і </a:t>
            </a:r>
            <a:r>
              <a:rPr lang="ru-RU" dirty="0" err="1"/>
              <a:t>генотипів</a:t>
            </a:r>
            <a:r>
              <a:rPr lang="ru-RU" dirty="0"/>
              <a:t> в </a:t>
            </a:r>
            <a:r>
              <a:rPr lang="ru-RU" dirty="0" err="1"/>
              <a:t>ідеальній</a:t>
            </a:r>
            <a:r>
              <a:rPr lang="ru-RU" dirty="0"/>
              <a:t> </a:t>
            </a:r>
            <a:r>
              <a:rPr lang="ru-RU" dirty="0" err="1"/>
              <a:t>популяції</a:t>
            </a:r>
            <a:r>
              <a:rPr lang="ru-RU" dirty="0"/>
              <a:t> </a:t>
            </a:r>
            <a:r>
              <a:rPr lang="ru-RU" dirty="0" err="1"/>
              <a:t>встановили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у 1908 р. і </a:t>
            </a:r>
            <a:r>
              <a:rPr lang="ru-RU" dirty="0" err="1"/>
              <a:t>незалежно</a:t>
            </a:r>
            <a:r>
              <a:rPr lang="ru-RU" dirty="0"/>
              <a:t> один </a:t>
            </a:r>
            <a:r>
              <a:rPr lang="ru-RU" dirty="0" err="1"/>
              <a:t>від</a:t>
            </a:r>
            <a:r>
              <a:rPr lang="ru-RU" dirty="0"/>
              <a:t> одного </a:t>
            </a:r>
            <a:r>
              <a:rPr lang="ru-RU" dirty="0" err="1"/>
              <a:t>видатний</a:t>
            </a:r>
            <a:r>
              <a:rPr lang="ru-RU" dirty="0"/>
              <a:t> </a:t>
            </a:r>
            <a:r>
              <a:rPr lang="ru-RU" dirty="0" err="1"/>
              <a:t>англійський</a:t>
            </a:r>
            <a:r>
              <a:rPr lang="ru-RU" dirty="0"/>
              <a:t> математик Дж. </a:t>
            </a:r>
            <a:r>
              <a:rPr lang="ru-RU" dirty="0" err="1"/>
              <a:t>Харді</a:t>
            </a:r>
            <a:r>
              <a:rPr lang="ru-RU" dirty="0"/>
              <a:t> (1877—1947) і </a:t>
            </a:r>
            <a:r>
              <a:rPr lang="ru-RU" dirty="0" err="1"/>
              <a:t>німецький</a:t>
            </a:r>
            <a:r>
              <a:rPr lang="ru-RU" dirty="0"/>
              <a:t> </a:t>
            </a:r>
            <a:r>
              <a:rPr lang="ru-RU" dirty="0" err="1"/>
              <a:t>лікар</a:t>
            </a:r>
            <a:r>
              <a:rPr lang="ru-RU" dirty="0"/>
              <a:t> В. </a:t>
            </a:r>
            <a:r>
              <a:rPr lang="ru-RU" dirty="0" err="1"/>
              <a:t>Вайнберг</a:t>
            </a:r>
            <a:r>
              <a:rPr lang="ru-RU" dirty="0"/>
              <a:t> (1862—1937) (</a:t>
            </a:r>
            <a:r>
              <a:rPr lang="ru-RU" dirty="0" err="1"/>
              <a:t>іл</a:t>
            </a:r>
            <a:r>
              <a:rPr lang="ru-RU" dirty="0"/>
              <a:t>. 116).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закономірність</a:t>
            </a:r>
            <a:r>
              <a:rPr lang="ru-RU" dirty="0"/>
              <a:t> </a:t>
            </a:r>
            <a:r>
              <a:rPr lang="ru-RU" dirty="0" err="1"/>
              <a:t>відома</a:t>
            </a:r>
            <a:r>
              <a:rPr lang="ru-RU" dirty="0"/>
              <a:t> як закон </a:t>
            </a:r>
            <a:r>
              <a:rPr lang="ru-RU" dirty="0" err="1"/>
              <a:t>Харді</a:t>
            </a:r>
            <a:r>
              <a:rPr lang="ru-RU" dirty="0"/>
              <a:t> — </a:t>
            </a:r>
            <a:r>
              <a:rPr lang="ru-RU" dirty="0" err="1"/>
              <a:t>Вайнберга</a:t>
            </a:r>
            <a:r>
              <a:rPr lang="ru-RU" dirty="0"/>
              <a:t> (закон </a:t>
            </a:r>
            <a:r>
              <a:rPr lang="ru-RU" dirty="0" err="1"/>
              <a:t>генетичної</a:t>
            </a:r>
            <a:r>
              <a:rPr lang="ru-RU" dirty="0"/>
              <a:t> </a:t>
            </a:r>
            <a:r>
              <a:rPr lang="ru-RU" dirty="0" err="1"/>
              <a:t>рівноваги</a:t>
            </a:r>
            <a:r>
              <a:rPr lang="ru-RU" dirty="0"/>
              <a:t>), </a:t>
            </a:r>
            <a:r>
              <a:rPr lang="ru-RU" dirty="0" err="1"/>
              <a:t>який</a:t>
            </a:r>
            <a:r>
              <a:rPr lang="ru-RU" dirty="0"/>
              <a:t> є </a:t>
            </a:r>
            <a:r>
              <a:rPr lang="ru-RU" dirty="0" err="1"/>
              <a:t>основним</a:t>
            </a:r>
            <a:r>
              <a:rPr lang="ru-RU" dirty="0"/>
              <a:t> законом генетики </a:t>
            </a:r>
            <a:r>
              <a:rPr lang="ru-RU" dirty="0" err="1"/>
              <a:t>популяцій</a:t>
            </a:r>
            <a:r>
              <a:rPr lang="ru-RU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ru-RU" noProof="0" smtClean="0"/>
              <a:t>3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440149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природі</a:t>
            </a:r>
            <a:r>
              <a:rPr lang="ru-RU" dirty="0"/>
              <a:t> </a:t>
            </a:r>
            <a:r>
              <a:rPr lang="ru-RU" dirty="0" err="1"/>
              <a:t>ідеальні</a:t>
            </a:r>
            <a:r>
              <a:rPr lang="ru-RU" dirty="0"/>
              <a:t> </a:t>
            </a:r>
            <a:r>
              <a:rPr lang="ru-RU" dirty="0" err="1"/>
              <a:t>популяції</a:t>
            </a:r>
            <a:r>
              <a:rPr lang="ru-RU" dirty="0"/>
              <a:t> не </a:t>
            </a:r>
            <a:r>
              <a:rPr lang="ru-RU" dirty="0" err="1"/>
              <a:t>трапляються</a:t>
            </a:r>
            <a:r>
              <a:rPr lang="ru-RU" dirty="0"/>
              <a:t>,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реальні</a:t>
            </a:r>
            <a:r>
              <a:rPr lang="ru-RU" dirty="0"/>
              <a:t> </a:t>
            </a:r>
            <a:r>
              <a:rPr lang="ru-RU" dirty="0" err="1"/>
              <a:t>популяції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особин</a:t>
            </a:r>
            <a:r>
              <a:rPr lang="ru-RU" dirty="0"/>
              <a:t> не </a:t>
            </a:r>
            <a:r>
              <a:rPr lang="ru-RU" dirty="0" err="1"/>
              <a:t>буває</a:t>
            </a:r>
            <a:r>
              <a:rPr lang="ru-RU" dirty="0"/>
              <a:t> </a:t>
            </a:r>
            <a:r>
              <a:rPr lang="ru-RU" dirty="0" err="1"/>
              <a:t>нескінченно</a:t>
            </a:r>
            <a:r>
              <a:rPr lang="ru-RU" dirty="0"/>
              <a:t> великою, </a:t>
            </a:r>
            <a:r>
              <a:rPr lang="ru-RU" dirty="0" err="1"/>
              <a:t>вільне</a:t>
            </a:r>
            <a:r>
              <a:rPr lang="ru-RU" dirty="0"/>
              <a:t> </a:t>
            </a:r>
            <a:r>
              <a:rPr lang="ru-RU" dirty="0" err="1"/>
              <a:t>схрещування</a:t>
            </a:r>
            <a:r>
              <a:rPr lang="ru-RU" dirty="0"/>
              <a:t> </a:t>
            </a:r>
            <a:r>
              <a:rPr lang="ru-RU" dirty="0" err="1"/>
              <a:t>неабсолютне</a:t>
            </a:r>
            <a:r>
              <a:rPr lang="ru-RU" dirty="0"/>
              <a:t>, </a:t>
            </a:r>
            <a:r>
              <a:rPr lang="ru-RU" dirty="0" err="1"/>
              <a:t>відбуваються</a:t>
            </a:r>
            <a:r>
              <a:rPr lang="ru-RU" dirty="0"/>
              <a:t> </a:t>
            </a:r>
            <a:r>
              <a:rPr lang="ru-RU" dirty="0" err="1"/>
              <a:t>мутаційний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, </a:t>
            </a:r>
            <a:r>
              <a:rPr lang="ru-RU" dirty="0" err="1"/>
              <a:t>природний</a:t>
            </a:r>
            <a:r>
              <a:rPr lang="ru-RU" dirty="0"/>
              <a:t> </a:t>
            </a:r>
            <a:r>
              <a:rPr lang="ru-RU" dirty="0" err="1"/>
              <a:t>добір</a:t>
            </a:r>
            <a:r>
              <a:rPr lang="ru-RU" dirty="0"/>
              <a:t>, </a:t>
            </a:r>
            <a:r>
              <a:rPr lang="ru-RU" dirty="0" err="1"/>
              <a:t>міграції</a:t>
            </a:r>
            <a:r>
              <a:rPr lang="ru-RU" dirty="0"/>
              <a:t>. Але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зменшує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 закону </a:t>
            </a:r>
            <a:r>
              <a:rPr lang="ru-RU" dirty="0" err="1"/>
              <a:t>Харді</a:t>
            </a:r>
            <a:r>
              <a:rPr lang="ru-RU" dirty="0"/>
              <a:t> — </a:t>
            </a:r>
            <a:r>
              <a:rPr lang="ru-RU" dirty="0" err="1"/>
              <a:t>Вайнберга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генетичної</a:t>
            </a:r>
            <a:r>
              <a:rPr lang="ru-RU" dirty="0"/>
              <a:t> </a:t>
            </a:r>
            <a:r>
              <a:rPr lang="ru-RU" dirty="0" err="1"/>
              <a:t>рівноваги</a:t>
            </a:r>
            <a:r>
              <a:rPr lang="ru-RU" dirty="0"/>
              <a:t> </a:t>
            </a:r>
            <a:r>
              <a:rPr lang="ru-RU" dirty="0" err="1"/>
              <a:t>популяції</a:t>
            </a:r>
            <a:r>
              <a:rPr lang="ru-RU" dirty="0"/>
              <a:t> та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порушують</a:t>
            </a:r>
            <a:r>
              <a:rPr lang="ru-RU" dirty="0"/>
              <a:t>.</a:t>
            </a:r>
          </a:p>
          <a:p>
            <a:r>
              <a:rPr lang="ru-RU" dirty="0" err="1"/>
              <a:t>Отже</a:t>
            </a:r>
            <a:r>
              <a:rPr lang="ru-RU" dirty="0"/>
              <a:t>, закон </a:t>
            </a:r>
            <a:r>
              <a:rPr lang="ru-RU" dirty="0" err="1"/>
              <a:t>Харді</a:t>
            </a:r>
            <a:r>
              <a:rPr lang="ru-RU" dirty="0"/>
              <a:t> — </a:t>
            </a:r>
            <a:r>
              <a:rPr lang="ru-RU" dirty="0" err="1"/>
              <a:t>Вайнберга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генетичну</a:t>
            </a:r>
            <a:r>
              <a:rPr lang="ru-RU" dirty="0"/>
              <a:t> структуру </a:t>
            </a:r>
            <a:r>
              <a:rPr lang="ru-RU" dirty="0" err="1"/>
              <a:t>популяції</a:t>
            </a:r>
            <a:r>
              <a:rPr lang="ru-RU" dirty="0"/>
              <a:t> та </a:t>
            </a:r>
            <a:r>
              <a:rPr lang="ru-RU" dirty="0" err="1"/>
              <a:t>тенденції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генотипів</a:t>
            </a:r>
            <a:r>
              <a:rPr lang="ru-RU" dirty="0"/>
              <a:t> </a:t>
            </a:r>
            <a:r>
              <a:rPr lang="ru-RU" dirty="0" err="1"/>
              <a:t>особин</a:t>
            </a:r>
            <a:r>
              <a:rPr lang="ru-RU" dirty="0"/>
              <a:t> у </a:t>
            </a:r>
            <a:r>
              <a:rPr lang="ru-RU" dirty="0" err="1"/>
              <a:t>популяціях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умов </a:t>
            </a:r>
            <a:r>
              <a:rPr lang="ru-RU" dirty="0" err="1"/>
              <a:t>середовища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ru-RU" noProof="0" smtClean="0"/>
              <a:t>6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593303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l">
              <a:buNone/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E127F4-C264-4543-BD80-137291281E4F}" type="datetime1">
              <a:rPr lang="ru-RU" noProof="0" smtClean="0"/>
              <a:t>10.03.2020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9C2E31-907D-4644-80F2-4DB295C0E17F}" type="datetime1">
              <a:rPr lang="ru-RU" noProof="0" smtClean="0"/>
              <a:t>10.03.2020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AB43BC-686C-4CEC-9DA8-9B2BEB43AA1A}" type="datetime1">
              <a:rPr lang="ru-RU" noProof="0" smtClean="0"/>
              <a:t>10.03.2020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AB3C9B-AE9B-439B-9E20-F24831A15E96}" type="datetime1">
              <a:rPr lang="ru-RU" noProof="0" smtClean="0"/>
              <a:t>10.03.2020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DBE9FC-B4AC-4E2B-91EA-A354D93F61B0}" type="datetime1">
              <a:rPr lang="ru-RU" noProof="0" smtClean="0"/>
              <a:t>10.03.2020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74750"/>
            <a:ext cx="10515600" cy="1325563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838200" y="1835250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172200" y="1835250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65975"/>
            <a:ext cx="3276600" cy="365125"/>
          </a:xfrm>
        </p:spPr>
        <p:txBody>
          <a:bodyPr rtlCol="0"/>
          <a:lstStyle/>
          <a:p>
            <a:pPr rtl="0"/>
            <a:fld id="{D8A81E54-0148-46E1-A385-A96B314ED149}" type="datetime1">
              <a:rPr lang="ru-RU" noProof="0" smtClean="0"/>
              <a:t>10.03.2020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648200" y="6365975"/>
            <a:ext cx="2895600" cy="365125"/>
          </a:xfrm>
        </p:spPr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65975"/>
            <a:ext cx="3276600" cy="365125"/>
          </a:xfrm>
        </p:spPr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831850" y="1489075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831850" y="2193925"/>
            <a:ext cx="515620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189663" y="1489075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189663" y="2193925"/>
            <a:ext cx="5157787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A82A16-18C9-4732-B382-332A3DE30819}" type="datetime1">
              <a:rPr lang="ru-RU" noProof="0" smtClean="0"/>
              <a:t>10.03.2020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50E1DB-5DAB-47E7-83F0-6E088267881B}" type="datetime1">
              <a:rPr lang="ru-RU" noProof="0" smtClean="0"/>
              <a:t>10.03.2020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B7FD50-AE85-4CDD-AB16-2C416C3F25D1}" type="datetime1">
              <a:rPr lang="ru-RU" noProof="0" smtClean="0"/>
              <a:t>10.03.2020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4D1ED4-4F87-478C-9B35-196DA1DDA9C6}" type="datetime1">
              <a:rPr lang="ru-RU" noProof="0" smtClean="0"/>
              <a:t>10.03.2020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A1652B-2F39-4CD7-8505-DDFED18FA6B4}" type="datetime1">
              <a:rPr lang="ru-RU" noProof="0" smtClean="0"/>
              <a:t>10.03.2020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675DEDD-3455-4CE7-8CE4-563838EEED28}" type="datetime1">
              <a:rPr lang="ru-RU" noProof="0" smtClean="0"/>
              <a:t>10.03.2020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62D6987-FB6D-4DB8-81B8-AD0F35E3BB5F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1538" y="1041400"/>
            <a:ext cx="10126462" cy="2387600"/>
          </a:xfrm>
        </p:spPr>
        <p:txBody>
          <a:bodyPr rtlCol="0">
            <a:normAutofit fontScale="90000"/>
          </a:bodyPr>
          <a:lstStyle/>
          <a:p>
            <a:r>
              <a:rPr lang="ru-RU" dirty="0"/>
              <a:t>Тема: </a:t>
            </a:r>
            <a:r>
              <a:rPr lang="ru-RU" dirty="0" err="1"/>
              <a:t>Закономірності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алелів</a:t>
            </a:r>
            <a:r>
              <a:rPr lang="ru-RU" dirty="0"/>
              <a:t> в </a:t>
            </a:r>
            <a:r>
              <a:rPr lang="ru-RU" dirty="0" err="1"/>
              <a:t>популяціях</a:t>
            </a:r>
            <a:endParaRPr lang="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374396"/>
            <a:ext cx="9144000" cy="1655762"/>
          </a:xfrm>
        </p:spPr>
        <p:txBody>
          <a:bodyPr rtlCol="0"/>
          <a:lstStyle/>
          <a:p>
            <a:pPr algn="r" rtl="0"/>
            <a:r>
              <a:rPr lang="ru" dirty="0"/>
              <a:t>10 клас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just"/>
            <a:r>
              <a:rPr lang="ru-RU" sz="2700" dirty="0">
                <a:solidFill>
                  <a:srgbClr val="FF0000"/>
                </a:solidFill>
              </a:rPr>
              <a:t>ГЕНЕТИКА ПОПУЛЯЦІЙ </a:t>
            </a:r>
            <a:r>
              <a:rPr lang="ru-RU" sz="2700" dirty="0"/>
              <a:t>— наука, </a:t>
            </a:r>
            <a:r>
              <a:rPr lang="ru-RU" sz="2700" dirty="0" err="1"/>
              <a:t>що</a:t>
            </a:r>
            <a:r>
              <a:rPr lang="ru-RU" sz="2700" dirty="0"/>
              <a:t> </a:t>
            </a:r>
            <a:r>
              <a:rPr lang="ru-RU" sz="2700" dirty="0" err="1"/>
              <a:t>вивчає</a:t>
            </a:r>
            <a:r>
              <a:rPr lang="ru-RU" sz="2700" dirty="0"/>
              <a:t> </a:t>
            </a:r>
            <a:r>
              <a:rPr lang="ru-RU" sz="2700" dirty="0" err="1"/>
              <a:t>генетичну</a:t>
            </a:r>
            <a:r>
              <a:rPr lang="ru-RU" sz="2700" dirty="0"/>
              <a:t> структуру </a:t>
            </a:r>
            <a:r>
              <a:rPr lang="ru-RU" sz="2700" dirty="0" err="1"/>
              <a:t>природних</a:t>
            </a:r>
            <a:r>
              <a:rPr lang="ru-RU" sz="2700" dirty="0"/>
              <a:t> </a:t>
            </a:r>
            <a:r>
              <a:rPr lang="ru-RU" sz="2700" dirty="0" err="1"/>
              <a:t>популяцій</a:t>
            </a:r>
            <a:r>
              <a:rPr lang="ru-RU" sz="2700" dirty="0"/>
              <a:t>, а </a:t>
            </a:r>
            <a:r>
              <a:rPr lang="ru-RU" sz="2700" dirty="0" err="1"/>
              <a:t>також</a:t>
            </a:r>
            <a:r>
              <a:rPr lang="ru-RU" sz="2700" dirty="0"/>
              <a:t> </a:t>
            </a:r>
            <a:r>
              <a:rPr lang="ru-RU" sz="2700" dirty="0" err="1"/>
              <a:t>генетичні</a:t>
            </a:r>
            <a:r>
              <a:rPr lang="ru-RU" sz="2700" dirty="0"/>
              <a:t> </a:t>
            </a:r>
            <a:r>
              <a:rPr lang="ru-RU" sz="2700" dirty="0" err="1"/>
              <a:t>процеси</a:t>
            </a:r>
            <a:r>
              <a:rPr lang="ru-RU" sz="2700" dirty="0"/>
              <a:t>, </a:t>
            </a:r>
            <a:r>
              <a:rPr lang="ru-RU" sz="2700" dirty="0" err="1"/>
              <a:t>що</a:t>
            </a:r>
            <a:r>
              <a:rPr lang="ru-RU" sz="2700" dirty="0"/>
              <a:t> в них </a:t>
            </a:r>
            <a:r>
              <a:rPr lang="ru-RU" sz="2700" dirty="0" err="1"/>
              <a:t>відбуваються</a:t>
            </a:r>
            <a:r>
              <a:rPr lang="ru-RU" sz="2700" dirty="0"/>
              <a:t>.</a:t>
            </a:r>
            <a:endParaRPr lang="en-US" dirty="0"/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630315" y="1690688"/>
            <a:ext cx="10723485" cy="4351338"/>
          </a:xfrm>
        </p:spPr>
        <p:txBody>
          <a:bodyPr rtlCol="0"/>
          <a:lstStyle/>
          <a:p>
            <a:pPr lvl="0"/>
            <a:r>
              <a:rPr lang="ru-RU" dirty="0" err="1"/>
              <a:t>Засновники</a:t>
            </a:r>
            <a:r>
              <a:rPr lang="ru-RU" dirty="0"/>
              <a:t>: Р. </a:t>
            </a:r>
            <a:r>
              <a:rPr lang="ru-RU" dirty="0" err="1"/>
              <a:t>Фішер</a:t>
            </a:r>
            <a:r>
              <a:rPr lang="ru-RU" dirty="0"/>
              <a:t>, Дж. </a:t>
            </a:r>
            <a:r>
              <a:rPr lang="ru-RU" dirty="0" err="1"/>
              <a:t>Холдейн</a:t>
            </a:r>
            <a:r>
              <a:rPr lang="ru-RU" dirty="0"/>
              <a:t>, С. Райт, С. С. Четвериков, С. М. Гершензон та </a:t>
            </a:r>
            <a:r>
              <a:rPr lang="ru-RU" dirty="0" err="1"/>
              <a:t>ін</a:t>
            </a:r>
            <a:r>
              <a:rPr lang="ru-RU" dirty="0"/>
              <a:t>. </a:t>
            </a:r>
          </a:p>
          <a:p>
            <a:pPr lvl="0" algn="just"/>
            <a:r>
              <a:rPr lang="ru-RU" sz="2400" dirty="0">
                <a:solidFill>
                  <a:srgbClr val="FF0000"/>
                </a:solidFill>
              </a:rPr>
              <a:t>Основною метою </a:t>
            </a:r>
            <a:r>
              <a:rPr lang="ru-RU" sz="2400" dirty="0" err="1">
                <a:solidFill>
                  <a:srgbClr val="FF0000"/>
                </a:solidFill>
              </a:rPr>
              <a:t>досліджень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/>
              <a:t>популяційної</a:t>
            </a:r>
            <a:r>
              <a:rPr lang="ru-RU" sz="2400" dirty="0"/>
              <a:t> генетики є </a:t>
            </a:r>
            <a:r>
              <a:rPr lang="ru-RU" sz="2400" dirty="0" err="1"/>
              <a:t>пізнання</a:t>
            </a:r>
            <a:r>
              <a:rPr lang="ru-RU" sz="2400" dirty="0"/>
              <a:t> </a:t>
            </a:r>
            <a:r>
              <a:rPr lang="ru-RU" sz="2400" dirty="0" err="1"/>
              <a:t>законів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пояснюють</a:t>
            </a:r>
            <a:r>
              <a:rPr lang="ru-RU" sz="2400" dirty="0"/>
              <a:t> </a:t>
            </a:r>
            <a:r>
              <a:rPr lang="ru-RU" sz="2400" dirty="0" err="1"/>
              <a:t>залежності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генотипами та фенотипами </a:t>
            </a:r>
            <a:r>
              <a:rPr lang="ru-RU" sz="2400" dirty="0" err="1"/>
              <a:t>особин</a:t>
            </a:r>
            <a:r>
              <a:rPr lang="ru-RU" sz="2400" dirty="0"/>
              <a:t> на </a:t>
            </a:r>
            <a:r>
              <a:rPr lang="ru-RU" sz="2400" dirty="0" err="1"/>
              <a:t>популяційно</a:t>
            </a:r>
            <a:r>
              <a:rPr lang="ru-RU" sz="2400" dirty="0"/>
              <a:t>-видовому </a:t>
            </a:r>
            <a:r>
              <a:rPr lang="ru-RU" sz="2400" dirty="0" err="1"/>
              <a:t>рівні</a:t>
            </a:r>
            <a:r>
              <a:rPr lang="ru-RU" sz="2400" dirty="0"/>
              <a:t> </a:t>
            </a:r>
            <a:r>
              <a:rPr lang="ru-RU" sz="2400" dirty="0" err="1"/>
              <a:t>популяцій</a:t>
            </a:r>
            <a:r>
              <a:rPr lang="ru-RU" sz="2400" dirty="0"/>
              <a:t>.</a:t>
            </a:r>
          </a:p>
          <a:p>
            <a:pPr lvl="0" algn="just"/>
            <a:endParaRPr lang="en-US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7A74F1C-8C34-49C6-9961-B4E178F96D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507" y="3738007"/>
            <a:ext cx="5207493" cy="2849224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53E4A26-D69F-45FC-9432-3E48DAE46686}"/>
              </a:ext>
            </a:extLst>
          </p:cNvPr>
          <p:cNvSpPr/>
          <p:nvPr/>
        </p:nvSpPr>
        <p:spPr>
          <a:xfrm>
            <a:off x="6238782" y="5780416"/>
            <a:ext cx="55773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/>
              <a:t>Мал. 1 </a:t>
            </a:r>
            <a:r>
              <a:rPr lang="ru-RU" sz="1400" i="1" dirty="0" err="1"/>
              <a:t>Поширення</a:t>
            </a:r>
            <a:r>
              <a:rPr lang="ru-RU" sz="1400" i="1" dirty="0"/>
              <a:t> </a:t>
            </a:r>
            <a:r>
              <a:rPr lang="ru-RU" sz="1400" i="1" dirty="0" err="1"/>
              <a:t>Людини</a:t>
            </a:r>
            <a:r>
              <a:rPr lang="ru-RU" sz="1400" i="1" dirty="0"/>
              <a:t> </a:t>
            </a:r>
            <a:r>
              <a:rPr lang="ru-RU" sz="1400" i="1" dirty="0" err="1"/>
              <a:t>розумної</a:t>
            </a:r>
            <a:r>
              <a:rPr lang="ru-RU" sz="1400" i="1" dirty="0"/>
              <a:t> з Африки по </a:t>
            </a:r>
            <a:r>
              <a:rPr lang="ru-RU" sz="1400" i="1" dirty="0" err="1"/>
              <a:t>світу</a:t>
            </a:r>
            <a:r>
              <a:rPr lang="ru-RU" sz="1400" i="1" dirty="0"/>
              <a:t> (шляхи </a:t>
            </a:r>
            <a:r>
              <a:rPr lang="ru-RU" sz="1400" i="1" dirty="0" err="1"/>
              <a:t>міграції</a:t>
            </a:r>
            <a:r>
              <a:rPr lang="ru-RU" sz="1400" i="1" dirty="0"/>
              <a:t> й </a:t>
            </a:r>
            <a:r>
              <a:rPr lang="ru-RU" sz="1400" i="1" dirty="0" err="1"/>
              <a:t>кількість</a:t>
            </a:r>
            <a:r>
              <a:rPr lang="ru-RU" sz="1400" i="1" dirty="0"/>
              <a:t> </a:t>
            </a:r>
            <a:r>
              <a:rPr lang="ru-RU" sz="1400" i="1" dirty="0" err="1"/>
              <a:t>років</a:t>
            </a:r>
            <a:r>
              <a:rPr lang="ru-RU" sz="1400" i="1" dirty="0"/>
              <a:t> тому)</a:t>
            </a:r>
          </a:p>
        </p:txBody>
      </p:sp>
    </p:spTree>
    <p:extLst>
      <p:ext uri="{BB962C8B-B14F-4D97-AF65-F5344CB8AC3E}">
        <p14:creationId xmlns:p14="http://schemas.microsoft.com/office/powerpoint/2010/main" val="3432416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8AF4A8-8C4A-4BD8-AD82-824E06E5D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98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У </a:t>
            </a:r>
            <a:r>
              <a:rPr lang="ru-RU" dirty="0" err="1"/>
              <a:t>чому</a:t>
            </a:r>
            <a:r>
              <a:rPr lang="ru-RU" dirty="0"/>
              <a:t> суть закону </a:t>
            </a:r>
            <a:r>
              <a:rPr lang="ru-RU" dirty="0" err="1"/>
              <a:t>генетичної</a:t>
            </a:r>
            <a:r>
              <a:rPr lang="ru-RU" dirty="0"/>
              <a:t> </a:t>
            </a:r>
            <a:r>
              <a:rPr lang="ru-RU" dirty="0" err="1"/>
              <a:t>рівноваги</a:t>
            </a:r>
            <a:r>
              <a:rPr lang="ru-RU" dirty="0"/>
              <a:t>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137A6D-6ACD-4DBC-B38E-F52E2890D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5616"/>
            <a:ext cx="10515600" cy="4861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закон </a:t>
            </a:r>
            <a:r>
              <a:rPr lang="ru-RU" dirty="0" err="1"/>
              <a:t>Харді</a:t>
            </a:r>
            <a:r>
              <a:rPr lang="ru-RU" dirty="0"/>
              <a:t> — </a:t>
            </a:r>
            <a:r>
              <a:rPr lang="ru-RU" dirty="0" err="1"/>
              <a:t>Вайнберга</a:t>
            </a:r>
            <a:r>
              <a:rPr lang="ru-RU" dirty="0"/>
              <a:t> </a:t>
            </a:r>
          </a:p>
          <a:p>
            <a:r>
              <a:rPr lang="ru-RU" dirty="0" err="1">
                <a:solidFill>
                  <a:srgbClr val="FF0000"/>
                </a:solidFill>
              </a:rPr>
              <a:t>Частоти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алелей</a:t>
            </a:r>
            <a:r>
              <a:rPr lang="ru-RU" dirty="0">
                <a:solidFill>
                  <a:srgbClr val="FF0000"/>
                </a:solidFill>
              </a:rPr>
              <a:t> і </a:t>
            </a:r>
            <a:r>
              <a:rPr lang="ru-RU" dirty="0" err="1">
                <a:solidFill>
                  <a:srgbClr val="FF0000"/>
                </a:solidFill>
              </a:rPr>
              <a:t>генотипів</a:t>
            </a:r>
            <a:r>
              <a:rPr lang="ru-RU" dirty="0">
                <a:solidFill>
                  <a:srgbClr val="FF0000"/>
                </a:solidFill>
              </a:rPr>
              <a:t> у </a:t>
            </a:r>
            <a:r>
              <a:rPr lang="ru-RU" dirty="0" err="1">
                <a:solidFill>
                  <a:srgbClr val="FF0000"/>
                </a:solidFill>
              </a:rPr>
              <a:t>популяції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залишатимуться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сталими</a:t>
            </a:r>
            <a:r>
              <a:rPr lang="ru-RU" dirty="0">
                <a:solidFill>
                  <a:srgbClr val="FF0000"/>
                </a:solidFill>
              </a:rPr>
              <a:t> з </a:t>
            </a:r>
            <a:r>
              <a:rPr lang="ru-RU" dirty="0" err="1">
                <a:solidFill>
                  <a:srgbClr val="FF0000"/>
                </a:solidFill>
              </a:rPr>
              <a:t>покоління</a:t>
            </a:r>
            <a:r>
              <a:rPr lang="ru-RU" dirty="0">
                <a:solidFill>
                  <a:srgbClr val="FF0000"/>
                </a:solidFill>
              </a:rPr>
              <a:t> в </a:t>
            </a:r>
            <a:r>
              <a:rPr lang="ru-RU" dirty="0" err="1">
                <a:solidFill>
                  <a:srgbClr val="FF0000"/>
                </a:solidFill>
              </a:rPr>
              <a:t>покоління</a:t>
            </a:r>
            <a:r>
              <a:rPr lang="ru-RU" dirty="0">
                <a:solidFill>
                  <a:srgbClr val="FF0000"/>
                </a:solidFill>
              </a:rPr>
              <a:t> за </a:t>
            </a:r>
            <a:r>
              <a:rPr lang="ru-RU" dirty="0" err="1">
                <a:solidFill>
                  <a:srgbClr val="FF0000"/>
                </a:solidFill>
              </a:rPr>
              <a:t>наявності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певних</a:t>
            </a:r>
            <a:r>
              <a:rPr lang="ru-RU" dirty="0">
                <a:solidFill>
                  <a:srgbClr val="FF0000"/>
                </a:solidFill>
              </a:rPr>
              <a:t> умов.</a:t>
            </a:r>
          </a:p>
          <a:p>
            <a:r>
              <a:rPr lang="ru-RU" dirty="0" err="1">
                <a:solidFill>
                  <a:srgbClr val="FF0000"/>
                </a:solidFill>
              </a:rPr>
              <a:t>Рівняння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Харді</a:t>
            </a:r>
            <a:r>
              <a:rPr lang="ru-RU" dirty="0">
                <a:solidFill>
                  <a:srgbClr val="FF0000"/>
                </a:solidFill>
              </a:rPr>
              <a:t> — </a:t>
            </a:r>
            <a:r>
              <a:rPr lang="ru-RU" dirty="0" err="1">
                <a:solidFill>
                  <a:srgbClr val="FF0000"/>
                </a:solidFill>
              </a:rPr>
              <a:t>Вайнберга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p (А) + q (а) = 1 (для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генетичної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популяцій</a:t>
            </a:r>
            <a:r>
              <a:rPr lang="ru-RU" dirty="0"/>
              <a:t> за частотою </a:t>
            </a:r>
            <a:r>
              <a:rPr lang="ru-RU" dirty="0" err="1"/>
              <a:t>алелей</a:t>
            </a:r>
            <a:r>
              <a:rPr lang="ru-RU" dirty="0"/>
              <a:t>);</a:t>
            </a:r>
          </a:p>
          <a:p>
            <a:r>
              <a:rPr lang="ru-RU" dirty="0"/>
              <a:t>р2 (АА) + 2pq (</a:t>
            </a:r>
            <a:r>
              <a:rPr lang="ru-RU" dirty="0" err="1"/>
              <a:t>Аа</a:t>
            </a:r>
            <a:r>
              <a:rPr lang="ru-RU" dirty="0"/>
              <a:t>) + q2 (</a:t>
            </a:r>
            <a:r>
              <a:rPr lang="ru-RU" dirty="0" err="1"/>
              <a:t>аа</a:t>
            </a:r>
            <a:r>
              <a:rPr lang="ru-RU" dirty="0"/>
              <a:t>) = 1 (для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генетичної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популяцій</a:t>
            </a:r>
            <a:r>
              <a:rPr lang="ru-RU" dirty="0"/>
              <a:t> за частотою </a:t>
            </a:r>
            <a:r>
              <a:rPr lang="ru-RU" dirty="0" err="1"/>
              <a:t>генотипів</a:t>
            </a:r>
            <a:r>
              <a:rPr lang="ru-RU" dirty="0"/>
              <a:t>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C212185-0DEB-4B7C-97ED-2013B5BC9E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1653" y="5318449"/>
            <a:ext cx="2250232" cy="144557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C267BFF-873F-4111-9FE3-AE0E15FB6B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2292" y="6386037"/>
            <a:ext cx="3877392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205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179D97-DD21-426A-9DE3-28EEB8084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uk-UA" dirty="0"/>
              <a:t>Позначення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421B91-C1CB-41D7-B535-D717A0745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частота </a:t>
            </a:r>
            <a:r>
              <a:rPr lang="ru-RU" dirty="0" err="1"/>
              <a:t>домінантного</a:t>
            </a:r>
            <a:r>
              <a:rPr lang="ru-RU" dirty="0"/>
              <a:t> </a:t>
            </a:r>
            <a:r>
              <a:rPr lang="ru-RU" dirty="0" err="1"/>
              <a:t>алеля</a:t>
            </a:r>
            <a:r>
              <a:rPr lang="ru-RU" dirty="0"/>
              <a:t> А  - р,</a:t>
            </a:r>
          </a:p>
          <a:p>
            <a:r>
              <a:rPr lang="ru-RU" dirty="0"/>
              <a:t>частота </a:t>
            </a:r>
            <a:r>
              <a:rPr lang="ru-RU" dirty="0" err="1"/>
              <a:t>рецесивного</a:t>
            </a:r>
            <a:r>
              <a:rPr lang="ru-RU" dirty="0"/>
              <a:t> </a:t>
            </a:r>
            <a:r>
              <a:rPr lang="ru-RU" dirty="0" err="1"/>
              <a:t>алеля</a:t>
            </a:r>
            <a:r>
              <a:rPr lang="ru-RU" dirty="0"/>
              <a:t> а — </a:t>
            </a:r>
            <a:r>
              <a:rPr lang="en-US" dirty="0"/>
              <a:t>q. </a:t>
            </a:r>
            <a:endParaRPr lang="uk-UA" dirty="0"/>
          </a:p>
          <a:p>
            <a:pPr marL="0" indent="0">
              <a:buNone/>
            </a:pPr>
            <a:r>
              <a:rPr lang="ru-RU" dirty="0"/>
              <a:t>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А </a:t>
            </a:r>
            <a:r>
              <a:rPr lang="en-US" dirty="0" err="1"/>
              <a:t>i</a:t>
            </a:r>
            <a:r>
              <a:rPr lang="en-US" dirty="0"/>
              <a:t> a — </a:t>
            </a:r>
            <a:r>
              <a:rPr lang="ru-RU" dirty="0" err="1"/>
              <a:t>єдині</a:t>
            </a:r>
            <a:r>
              <a:rPr lang="ru-RU" dirty="0"/>
              <a:t> </a:t>
            </a:r>
            <a:r>
              <a:rPr lang="ru-RU" dirty="0" err="1"/>
              <a:t>алелі</a:t>
            </a:r>
            <a:r>
              <a:rPr lang="ru-RU" dirty="0"/>
              <a:t> гена, р + </a:t>
            </a:r>
            <a:r>
              <a:rPr lang="en-US" dirty="0"/>
              <a:t>q = 1 (</a:t>
            </a:r>
            <a:r>
              <a:rPr lang="ru-RU" dirty="0" err="1"/>
              <a:t>або</a:t>
            </a:r>
            <a:r>
              <a:rPr lang="ru-RU" dirty="0"/>
              <a:t> 100%). </a:t>
            </a:r>
          </a:p>
        </p:txBody>
      </p:sp>
    </p:spTree>
    <p:extLst>
      <p:ext uri="{BB962C8B-B14F-4D97-AF65-F5344CB8AC3E}">
        <p14:creationId xmlns:p14="http://schemas.microsoft.com/office/powerpoint/2010/main" val="3775051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888C2-77C9-4C98-A2B0-E2D81DAF9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6516"/>
          </a:xfrm>
        </p:spPr>
        <p:txBody>
          <a:bodyPr/>
          <a:lstStyle/>
          <a:p>
            <a:r>
              <a:rPr lang="uk-UA" dirty="0"/>
              <a:t>Позначення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F88DBE-F713-4780-AC59-6AD727140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4278"/>
            <a:ext cx="10515600" cy="4842685"/>
          </a:xfrm>
        </p:spPr>
        <p:txBody>
          <a:bodyPr/>
          <a:lstStyle/>
          <a:p>
            <a:pPr lvl="0"/>
            <a:r>
              <a:rPr lang="ru-RU" sz="2400" dirty="0">
                <a:solidFill>
                  <a:prstClr val="black"/>
                </a:solidFill>
              </a:rPr>
              <a:t>Формула (р + </a:t>
            </a:r>
            <a:r>
              <a:rPr lang="en-US" sz="2400" dirty="0">
                <a:solidFill>
                  <a:prstClr val="black"/>
                </a:solidFill>
              </a:rPr>
              <a:t>q)</a:t>
            </a:r>
            <a:r>
              <a:rPr lang="en-US" sz="2400" baseline="30000" dirty="0">
                <a:solidFill>
                  <a:prstClr val="black"/>
                </a:solidFill>
              </a:rPr>
              <a:t>2</a:t>
            </a:r>
            <a:r>
              <a:rPr lang="en-US" sz="2400" dirty="0">
                <a:solidFill>
                  <a:prstClr val="black"/>
                </a:solidFill>
              </a:rPr>
              <a:t>= </a:t>
            </a:r>
            <a:r>
              <a:rPr lang="ru-RU" sz="2400" dirty="0">
                <a:solidFill>
                  <a:prstClr val="black"/>
                </a:solidFill>
              </a:rPr>
              <a:t>р</a:t>
            </a:r>
            <a:r>
              <a:rPr lang="ru-RU" sz="2400" baseline="30000" dirty="0">
                <a:solidFill>
                  <a:prstClr val="black"/>
                </a:solidFill>
              </a:rPr>
              <a:t>2</a:t>
            </a:r>
            <a:r>
              <a:rPr lang="ru-RU" sz="2400" dirty="0">
                <a:solidFill>
                  <a:prstClr val="black"/>
                </a:solidFill>
              </a:rPr>
              <a:t> + 2р</a:t>
            </a:r>
            <a:r>
              <a:rPr lang="en-US" sz="2400" dirty="0">
                <a:solidFill>
                  <a:prstClr val="black"/>
                </a:solidFill>
              </a:rPr>
              <a:t>q + q</a:t>
            </a:r>
            <a:r>
              <a:rPr lang="en-US" sz="2400" baseline="30000" dirty="0">
                <a:solidFill>
                  <a:prstClr val="black"/>
                </a:solidFill>
              </a:rPr>
              <a:t>2</a:t>
            </a:r>
            <a:r>
              <a:rPr lang="en-US" sz="2400" dirty="0">
                <a:solidFill>
                  <a:prstClr val="black"/>
                </a:solidFill>
              </a:rPr>
              <a:t> = 1 (</a:t>
            </a:r>
            <a:r>
              <a:rPr lang="ru-RU" sz="2400" dirty="0" err="1">
                <a:solidFill>
                  <a:prstClr val="black"/>
                </a:solidFill>
              </a:rPr>
              <a:t>або</a:t>
            </a:r>
            <a:r>
              <a:rPr lang="ru-RU" sz="2400" dirty="0">
                <a:solidFill>
                  <a:prstClr val="black"/>
                </a:solidFill>
              </a:rPr>
              <a:t> 100 %) є </a:t>
            </a:r>
            <a:r>
              <a:rPr lang="ru-RU" sz="2400" dirty="0" err="1">
                <a:solidFill>
                  <a:prstClr val="black"/>
                </a:solidFill>
              </a:rPr>
              <a:t>алгебраїчним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виразом</a:t>
            </a:r>
            <a:r>
              <a:rPr lang="ru-RU" sz="2400" dirty="0">
                <a:solidFill>
                  <a:prstClr val="black"/>
                </a:solidFill>
              </a:rPr>
              <a:t> закону </a:t>
            </a:r>
            <a:r>
              <a:rPr lang="ru-RU" sz="2400" dirty="0" err="1">
                <a:solidFill>
                  <a:prstClr val="black"/>
                </a:solidFill>
              </a:rPr>
              <a:t>Харді</a:t>
            </a:r>
            <a:r>
              <a:rPr lang="ru-RU" sz="2400" dirty="0">
                <a:solidFill>
                  <a:prstClr val="black"/>
                </a:solidFill>
              </a:rPr>
              <a:t> — </a:t>
            </a:r>
            <a:r>
              <a:rPr lang="ru-RU" sz="2400" dirty="0" err="1">
                <a:solidFill>
                  <a:prstClr val="black"/>
                </a:solidFill>
              </a:rPr>
              <a:t>Вайнберга</a:t>
            </a:r>
            <a:r>
              <a:rPr lang="ru-RU" sz="2400" dirty="0">
                <a:solidFill>
                  <a:prstClr val="black"/>
                </a:solidFill>
              </a:rPr>
              <a:t> для </a:t>
            </a:r>
            <a:r>
              <a:rPr lang="ru-RU" sz="2400" dirty="0" err="1">
                <a:solidFill>
                  <a:prstClr val="black"/>
                </a:solidFill>
              </a:rPr>
              <a:t>двох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алелів</a:t>
            </a:r>
            <a:r>
              <a:rPr lang="ru-RU" sz="2400" dirty="0">
                <a:solidFill>
                  <a:prstClr val="black"/>
                </a:solidFill>
              </a:rPr>
              <a:t>, </a:t>
            </a: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де р — частота </a:t>
            </a:r>
            <a:r>
              <a:rPr lang="ru-RU" sz="2400" dirty="0" err="1">
                <a:solidFill>
                  <a:prstClr val="black"/>
                </a:solidFill>
              </a:rPr>
              <a:t>домінантного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алеля</a:t>
            </a:r>
            <a:r>
              <a:rPr lang="ru-RU" sz="2400" dirty="0">
                <a:solidFill>
                  <a:prstClr val="black"/>
                </a:solidFill>
              </a:rPr>
              <a:t> А; </a:t>
            </a:r>
            <a:r>
              <a:rPr lang="en-US" sz="2400" dirty="0">
                <a:solidFill>
                  <a:prstClr val="black"/>
                </a:solidFill>
              </a:rPr>
              <a:t>q — </a:t>
            </a:r>
            <a:r>
              <a:rPr lang="ru-RU" sz="2400" dirty="0">
                <a:solidFill>
                  <a:prstClr val="black"/>
                </a:solidFill>
              </a:rPr>
              <a:t>частота </a:t>
            </a:r>
            <a:r>
              <a:rPr lang="ru-RU" sz="2400" dirty="0" err="1">
                <a:solidFill>
                  <a:prstClr val="black"/>
                </a:solidFill>
              </a:rPr>
              <a:t>рецесивного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алеля</a:t>
            </a:r>
            <a:r>
              <a:rPr lang="ru-RU" sz="2400" dirty="0">
                <a:solidFill>
                  <a:prstClr val="black"/>
                </a:solidFill>
              </a:rPr>
              <a:t> а; р</a:t>
            </a:r>
            <a:r>
              <a:rPr lang="ru-RU" sz="2400" baseline="30000" dirty="0">
                <a:solidFill>
                  <a:prstClr val="black"/>
                </a:solidFill>
              </a:rPr>
              <a:t>2</a:t>
            </a:r>
            <a:r>
              <a:rPr lang="ru-RU" sz="2400" dirty="0">
                <a:solidFill>
                  <a:prstClr val="black"/>
                </a:solidFill>
              </a:rPr>
              <a:t> — частота </a:t>
            </a:r>
            <a:r>
              <a:rPr lang="ru-RU" sz="2400" dirty="0" err="1">
                <a:solidFill>
                  <a:prstClr val="black"/>
                </a:solidFill>
              </a:rPr>
              <a:t>домінантних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гомозигот</a:t>
            </a:r>
            <a:r>
              <a:rPr lang="ru-RU" sz="2400" dirty="0">
                <a:solidFill>
                  <a:prstClr val="black"/>
                </a:solidFill>
              </a:rPr>
              <a:t> АА; 2</a:t>
            </a:r>
            <a:r>
              <a:rPr lang="en-US" sz="2400" dirty="0" err="1">
                <a:solidFill>
                  <a:prstClr val="black"/>
                </a:solidFill>
              </a:rPr>
              <a:t>pq</a:t>
            </a:r>
            <a:r>
              <a:rPr lang="en-US" sz="2400" dirty="0">
                <a:solidFill>
                  <a:prstClr val="black"/>
                </a:solidFill>
              </a:rPr>
              <a:t> — </a:t>
            </a:r>
            <a:r>
              <a:rPr lang="ru-RU" sz="2400" dirty="0">
                <a:solidFill>
                  <a:prstClr val="black"/>
                </a:solidFill>
              </a:rPr>
              <a:t>частота гетерозигот </a:t>
            </a:r>
            <a:r>
              <a:rPr lang="ru-RU" sz="2400" dirty="0" err="1">
                <a:solidFill>
                  <a:prstClr val="black"/>
                </a:solidFill>
              </a:rPr>
              <a:t>Аа</a:t>
            </a:r>
            <a:r>
              <a:rPr lang="ru-RU" sz="2400" dirty="0">
                <a:solidFill>
                  <a:prstClr val="black"/>
                </a:solidFill>
              </a:rPr>
              <a:t>; </a:t>
            </a:r>
            <a:r>
              <a:rPr lang="en-US" sz="2400" dirty="0">
                <a:solidFill>
                  <a:prstClr val="black"/>
                </a:solidFill>
              </a:rPr>
              <a:t>q</a:t>
            </a:r>
            <a:r>
              <a:rPr lang="en-US" sz="2400" baseline="30000" dirty="0">
                <a:solidFill>
                  <a:prstClr val="black"/>
                </a:solidFill>
              </a:rPr>
              <a:t>2</a:t>
            </a:r>
            <a:r>
              <a:rPr lang="en-US" sz="2400" dirty="0">
                <a:solidFill>
                  <a:prstClr val="black"/>
                </a:solidFill>
              </a:rPr>
              <a:t> — </a:t>
            </a:r>
            <a:r>
              <a:rPr lang="ru-RU" sz="2400" dirty="0">
                <a:solidFill>
                  <a:prstClr val="black"/>
                </a:solidFill>
              </a:rPr>
              <a:t>частота </a:t>
            </a:r>
            <a:r>
              <a:rPr lang="ru-RU" sz="2400" dirty="0" err="1">
                <a:solidFill>
                  <a:prstClr val="black"/>
                </a:solidFill>
              </a:rPr>
              <a:t>рецесивних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гомозигот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аа</a:t>
            </a:r>
            <a:r>
              <a:rPr lang="ru-RU" sz="2400" dirty="0">
                <a:solidFill>
                  <a:prstClr val="black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F6A415D-F167-479F-BCFB-FABBD1D2AA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4417" y="3429000"/>
            <a:ext cx="4581330" cy="315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585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63F63D-847A-4C55-B8FC-5FC74E60D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solidFill>
                  <a:srgbClr val="FF0000"/>
                </a:solidFill>
              </a:rPr>
              <a:t>Ідеальна популяція </a:t>
            </a:r>
            <a:r>
              <a:rPr lang="uk-UA" dirty="0"/>
              <a:t>– популяція, в якій зберігається генетична рівновага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65CB98-5CC3-44AB-8900-F685C4691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Умовами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ідеальних</a:t>
            </a:r>
            <a:r>
              <a:rPr lang="ru-RU" dirty="0"/>
              <a:t> </a:t>
            </a:r>
            <a:r>
              <a:rPr lang="ru-RU" dirty="0" err="1"/>
              <a:t>популяцій</a:t>
            </a:r>
            <a:r>
              <a:rPr lang="ru-RU" dirty="0"/>
              <a:t> є: </a:t>
            </a:r>
          </a:p>
          <a:p>
            <a:r>
              <a:rPr lang="ru-RU" dirty="0"/>
              <a:t> велика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популяції</a:t>
            </a:r>
            <a:r>
              <a:rPr lang="ru-RU" dirty="0"/>
              <a:t>; </a:t>
            </a:r>
          </a:p>
          <a:p>
            <a:r>
              <a:rPr lang="ru-RU" dirty="0"/>
              <a:t> </a:t>
            </a:r>
            <a:r>
              <a:rPr lang="ru-RU" dirty="0" err="1"/>
              <a:t>вільне</a:t>
            </a:r>
            <a:r>
              <a:rPr lang="ru-RU" dirty="0"/>
              <a:t> </a:t>
            </a:r>
            <a:r>
              <a:rPr lang="ru-RU" dirty="0" err="1"/>
              <a:t>випадкове</a:t>
            </a:r>
            <a:r>
              <a:rPr lang="ru-RU" dirty="0"/>
              <a:t> </a:t>
            </a:r>
            <a:r>
              <a:rPr lang="ru-RU" dirty="0" err="1"/>
              <a:t>схрещування</a:t>
            </a:r>
            <a:r>
              <a:rPr lang="ru-RU" dirty="0"/>
              <a:t> в </a:t>
            </a:r>
            <a:r>
              <a:rPr lang="ru-RU" dirty="0" err="1"/>
              <a:t>популяції</a:t>
            </a:r>
            <a:r>
              <a:rPr lang="ru-RU" dirty="0"/>
              <a:t> (</a:t>
            </a:r>
            <a:r>
              <a:rPr lang="ru-RU" dirty="0" err="1"/>
              <a:t>панміксія</a:t>
            </a:r>
            <a:r>
              <a:rPr lang="ru-RU" dirty="0"/>
              <a:t>); </a:t>
            </a:r>
          </a:p>
          <a:p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мутацій</a:t>
            </a:r>
            <a:r>
              <a:rPr lang="ru-RU" dirty="0"/>
              <a:t>; </a:t>
            </a:r>
          </a:p>
          <a:p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 добору за </a:t>
            </a:r>
            <a:r>
              <a:rPr lang="ru-RU" dirty="0" err="1"/>
              <a:t>певною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; </a:t>
            </a:r>
          </a:p>
          <a:p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 генного потоку,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міграцій</a:t>
            </a:r>
            <a:r>
              <a:rPr lang="ru-RU" dirty="0"/>
              <a:t> </a:t>
            </a:r>
            <a:r>
              <a:rPr lang="ru-RU" dirty="0" err="1"/>
              <a:t>генів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сусідніх</a:t>
            </a:r>
            <a:r>
              <a:rPr lang="ru-RU" dirty="0"/>
              <a:t> </a:t>
            </a:r>
            <a:r>
              <a:rPr lang="ru-RU" dirty="0" err="1"/>
              <a:t>популяцій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6559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A7285E-C5E2-424A-9C45-CD13FC059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Значення</a:t>
            </a:r>
            <a:r>
              <a:rPr lang="ru-RU" dirty="0"/>
              <a:t> закону </a:t>
            </a:r>
            <a:r>
              <a:rPr lang="ru-RU" dirty="0" err="1"/>
              <a:t>гомологічних</a:t>
            </a:r>
            <a:r>
              <a:rPr lang="ru-RU" dirty="0"/>
              <a:t> </a:t>
            </a:r>
            <a:r>
              <a:rPr lang="ru-RU" dirty="0" err="1"/>
              <a:t>рядів</a:t>
            </a:r>
            <a:r>
              <a:rPr lang="ru-RU" dirty="0"/>
              <a:t> </a:t>
            </a:r>
            <a:r>
              <a:rPr lang="ru-RU" dirty="0" err="1"/>
              <a:t>спадкової</a:t>
            </a:r>
            <a:r>
              <a:rPr lang="ru-RU" dirty="0"/>
              <a:t> </a:t>
            </a:r>
            <a:r>
              <a:rPr lang="ru-RU" dirty="0" err="1"/>
              <a:t>мінливості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5E64C2-94ED-43DD-8F1A-B311D08D9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225" y="2258007"/>
            <a:ext cx="10515600" cy="234198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err="1"/>
              <a:t>Генетично</a:t>
            </a:r>
            <a:r>
              <a:rPr lang="ru-RU" dirty="0"/>
              <a:t> </a:t>
            </a:r>
            <a:r>
              <a:rPr lang="ru-RU" dirty="0" err="1"/>
              <a:t>близькі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та роди </a:t>
            </a:r>
            <a:r>
              <a:rPr lang="ru-RU" dirty="0" err="1"/>
              <a:t>характеризуються</a:t>
            </a:r>
            <a:r>
              <a:rPr lang="ru-RU" dirty="0"/>
              <a:t> </a:t>
            </a:r>
            <a:r>
              <a:rPr lang="ru-RU" dirty="0" err="1"/>
              <a:t>подібними</a:t>
            </a:r>
            <a:r>
              <a:rPr lang="ru-RU" dirty="0"/>
              <a:t> рядами </a:t>
            </a:r>
            <a:r>
              <a:rPr lang="ru-RU" dirty="0" err="1"/>
              <a:t>спадкової</a:t>
            </a:r>
            <a:r>
              <a:rPr lang="ru-RU" dirty="0"/>
              <a:t> </a:t>
            </a:r>
            <a:r>
              <a:rPr lang="ru-RU" dirty="0" err="1"/>
              <a:t>мінливості</a:t>
            </a:r>
            <a:r>
              <a:rPr lang="ru-RU" dirty="0"/>
              <a:t> з такою </a:t>
            </a:r>
            <a:r>
              <a:rPr lang="ru-RU" dirty="0" err="1"/>
              <a:t>правильністю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вивчивши</a:t>
            </a:r>
            <a:r>
              <a:rPr lang="ru-RU" dirty="0"/>
              <a:t> ряд форм у межах одного виду </a:t>
            </a:r>
            <a:r>
              <a:rPr lang="ru-RU" dirty="0" err="1"/>
              <a:t>чи</a:t>
            </a:r>
            <a:r>
              <a:rPr lang="ru-RU" dirty="0"/>
              <a:t> роду,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передбачити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форм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подібними</a:t>
            </a:r>
            <a:r>
              <a:rPr lang="ru-RU" dirty="0"/>
              <a:t> </a:t>
            </a:r>
            <a:r>
              <a:rPr lang="ru-RU" dirty="0" err="1"/>
              <a:t>поєднаннями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у межах </a:t>
            </a:r>
            <a:r>
              <a:rPr lang="ru-RU" dirty="0" err="1"/>
              <a:t>близьких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родів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2684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C9FD07-F2BC-422C-9217-55701B91C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err="1"/>
              <a:t>Вправа</a:t>
            </a:r>
            <a:r>
              <a:rPr lang="ru-RU" sz="3200" dirty="0"/>
              <a:t> 1. </a:t>
            </a:r>
            <a:r>
              <a:rPr lang="ru-RU" sz="3200" dirty="0" err="1"/>
              <a:t>Проаналізуйте</a:t>
            </a:r>
            <a:r>
              <a:rPr lang="ru-RU" sz="3200" dirty="0"/>
              <a:t> </a:t>
            </a:r>
            <a:r>
              <a:rPr lang="ru-RU" sz="3200" dirty="0" err="1"/>
              <a:t>етапи</a:t>
            </a:r>
            <a:r>
              <a:rPr lang="ru-RU" sz="3200" dirty="0"/>
              <a:t> </a:t>
            </a:r>
            <a:r>
              <a:rPr lang="ru-RU" sz="3200" dirty="0" err="1"/>
              <a:t>розв'язування</a:t>
            </a:r>
            <a:r>
              <a:rPr lang="ru-RU" sz="3200" dirty="0"/>
              <a:t> </a:t>
            </a:r>
            <a:r>
              <a:rPr lang="ru-RU" sz="3200" dirty="0" err="1"/>
              <a:t>запропонованої</a:t>
            </a:r>
            <a:r>
              <a:rPr lang="ru-RU" sz="3200" dirty="0"/>
              <a:t> </a:t>
            </a:r>
            <a:r>
              <a:rPr lang="ru-RU" sz="3200" dirty="0" err="1"/>
              <a:t>задачі</a:t>
            </a:r>
            <a:r>
              <a:rPr lang="ru-RU" sz="3200" dirty="0"/>
              <a:t> та </a:t>
            </a:r>
            <a:r>
              <a:rPr lang="ru-RU" sz="3200" dirty="0" err="1"/>
              <a:t>сформулюйте</a:t>
            </a:r>
            <a:r>
              <a:rPr lang="ru-RU" sz="3200" dirty="0"/>
              <a:t> до кожного з них </a:t>
            </a:r>
            <a:r>
              <a:rPr lang="ru-RU" sz="3200" dirty="0" err="1"/>
              <a:t>відповідні</a:t>
            </a:r>
            <a:r>
              <a:rPr lang="ru-RU" sz="3200" dirty="0"/>
              <a:t> </a:t>
            </a:r>
            <a:r>
              <a:rPr lang="ru-RU" sz="3200" dirty="0" err="1"/>
              <a:t>дії</a:t>
            </a:r>
            <a:r>
              <a:rPr lang="ru-RU" sz="3200" dirty="0"/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7FDEB8-5ECF-4B59-AC23-F0DF2CA9C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3126"/>
          </a:xfrm>
        </p:spPr>
        <p:txBody>
          <a:bodyPr/>
          <a:lstStyle/>
          <a:p>
            <a:pPr marL="0" indent="0" algn="just">
              <a:buNone/>
            </a:pPr>
            <a:r>
              <a:rPr lang="ru-RU" i="1" dirty="0"/>
              <a:t>В </a:t>
            </a:r>
            <a:r>
              <a:rPr lang="ru-RU" i="1" dirty="0" err="1"/>
              <a:t>Європі</a:t>
            </a:r>
            <a:r>
              <a:rPr lang="ru-RU" i="1" dirty="0"/>
              <a:t> на 20 </a:t>
            </a:r>
            <a:r>
              <a:rPr lang="ru-RU" i="1" dirty="0" err="1"/>
              <a:t>тисяч</a:t>
            </a:r>
            <a:r>
              <a:rPr lang="ru-RU" i="1" dirty="0"/>
              <a:t> </a:t>
            </a:r>
            <a:r>
              <a:rPr lang="ru-RU" i="1" dirty="0" err="1"/>
              <a:t>населення</a:t>
            </a:r>
            <a:r>
              <a:rPr lang="ru-RU" i="1" dirty="0"/>
              <a:t> </a:t>
            </a:r>
            <a:r>
              <a:rPr lang="ru-RU" i="1" dirty="0" err="1"/>
              <a:t>припадає</a:t>
            </a:r>
            <a:r>
              <a:rPr lang="ru-RU" i="1" dirty="0"/>
              <a:t> 1 </a:t>
            </a:r>
            <a:r>
              <a:rPr lang="ru-RU" i="1" dirty="0" err="1"/>
              <a:t>людина</a:t>
            </a:r>
            <a:r>
              <a:rPr lang="ru-RU" i="1" dirty="0"/>
              <a:t> з </a:t>
            </a:r>
            <a:r>
              <a:rPr lang="ru-RU" i="1" dirty="0" err="1"/>
              <a:t>альбінізмом</a:t>
            </a:r>
            <a:r>
              <a:rPr lang="ru-RU" i="1" dirty="0"/>
              <a:t>. </a:t>
            </a:r>
            <a:r>
              <a:rPr lang="ru-RU" i="1" dirty="0" err="1"/>
              <a:t>Скільки</a:t>
            </a:r>
            <a:r>
              <a:rPr lang="ru-RU" i="1" dirty="0"/>
              <a:t> </a:t>
            </a:r>
            <a:r>
              <a:rPr lang="ru-RU" i="1" dirty="0" err="1"/>
              <a:t>відсотків</a:t>
            </a:r>
            <a:r>
              <a:rPr lang="ru-RU" i="1" dirty="0"/>
              <a:t> людей є </a:t>
            </a:r>
            <a:r>
              <a:rPr lang="ru-RU" i="1" dirty="0" err="1"/>
              <a:t>гетерозиготними</a:t>
            </a:r>
            <a:r>
              <a:rPr lang="ru-RU" i="1" dirty="0"/>
              <a:t> </a:t>
            </a:r>
            <a:r>
              <a:rPr lang="ru-RU" i="1" dirty="0" err="1"/>
              <a:t>носіями</a:t>
            </a:r>
            <a:r>
              <a:rPr lang="ru-RU" i="1" dirty="0"/>
              <a:t> </a:t>
            </a:r>
            <a:r>
              <a:rPr lang="ru-RU" i="1" dirty="0" err="1"/>
              <a:t>рецесивного</a:t>
            </a:r>
            <a:r>
              <a:rPr lang="ru-RU" i="1" dirty="0"/>
              <a:t> </a:t>
            </a:r>
            <a:r>
              <a:rPr lang="ru-RU" i="1" dirty="0" err="1"/>
              <a:t>алеля</a:t>
            </a:r>
            <a:r>
              <a:rPr lang="ru-RU" i="1" dirty="0"/>
              <a:t> </a:t>
            </a:r>
            <a:r>
              <a:rPr lang="ru-RU" i="1" dirty="0" err="1"/>
              <a:t>альбінізму</a:t>
            </a:r>
            <a:r>
              <a:rPr lang="ru-RU" i="1" dirty="0"/>
              <a:t>?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0744B3C-23F8-4E18-85DA-1DFD00321F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7721" y="3181739"/>
            <a:ext cx="5374433" cy="31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02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876353-C1A6-4214-8405-65CA8552B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7415"/>
          </a:xfrm>
        </p:spPr>
        <p:txBody>
          <a:bodyPr/>
          <a:lstStyle/>
          <a:p>
            <a:r>
              <a:rPr lang="uk-UA" dirty="0"/>
              <a:t>Вправа 2. </a:t>
            </a:r>
            <a:r>
              <a:rPr lang="uk-UA" dirty="0" err="1"/>
              <a:t>Біологія+хімія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642F66-B8B1-4BF9-B8B5-0944B5056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8922"/>
            <a:ext cx="10515600" cy="476804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Закон </a:t>
            </a:r>
            <a:r>
              <a:rPr lang="ru-RU" dirty="0" err="1"/>
              <a:t>гомологічних</a:t>
            </a:r>
            <a:r>
              <a:rPr lang="ru-RU" dirty="0"/>
              <a:t> </a:t>
            </a:r>
            <a:r>
              <a:rPr lang="ru-RU" dirty="0" err="1"/>
              <a:t>рядів</a:t>
            </a:r>
            <a:r>
              <a:rPr lang="ru-RU" dirty="0"/>
              <a:t> М. І. Вавилова </a:t>
            </a:r>
            <a:r>
              <a:rPr lang="ru-RU" dirty="0" err="1"/>
              <a:t>порівнюють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Періодичним</a:t>
            </a:r>
            <a:r>
              <a:rPr lang="ru-RU" dirty="0"/>
              <a:t> законом Д. І. </a:t>
            </a:r>
            <a:r>
              <a:rPr lang="ru-RU" dirty="0" err="1"/>
              <a:t>Менделєєва</a:t>
            </a:r>
            <a:r>
              <a:rPr lang="ru-RU" dirty="0"/>
              <a:t>. </a:t>
            </a:r>
            <a:r>
              <a:rPr lang="ru-RU" dirty="0" err="1"/>
              <a:t>Поясніть</a:t>
            </a:r>
            <a:r>
              <a:rPr lang="ru-RU" dirty="0"/>
              <a:t>, </a:t>
            </a:r>
            <a:r>
              <a:rPr lang="ru-RU" dirty="0" err="1"/>
              <a:t>чому</a:t>
            </a:r>
            <a:r>
              <a:rPr lang="ru-RU" dirty="0"/>
              <a:t>. Яке </a:t>
            </a:r>
            <a:r>
              <a:rPr lang="ru-RU" dirty="0" err="1"/>
              <a:t>практичне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закономірностей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алелів</a:t>
            </a:r>
            <a:r>
              <a:rPr lang="ru-RU" dirty="0"/>
              <a:t> у </a:t>
            </a:r>
            <a:r>
              <a:rPr lang="ru-RU" dirty="0" err="1"/>
              <a:t>популяціях</a:t>
            </a:r>
            <a:r>
              <a:rPr lang="ru-RU" dirty="0"/>
              <a:t>? Яке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Періодичного</a:t>
            </a:r>
            <a:r>
              <a:rPr lang="ru-RU" dirty="0"/>
              <a:t> закону Д. І. </a:t>
            </a:r>
            <a:r>
              <a:rPr lang="ru-RU" dirty="0" err="1"/>
              <a:t>Менделєєва</a:t>
            </a:r>
            <a:r>
              <a:rPr lang="ru-RU" dirty="0"/>
              <a:t>?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CA65D4C-4C74-4419-896A-25DDFCC71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9183" y="3624684"/>
            <a:ext cx="5337109" cy="286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568722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с абстрактным меланхоличным оформлением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26713845_TF03460530" id="{15CAD117-A89C-408F-9ED5-932228B4E8EE}" vid="{8CE20380-6C5F-47FD-9E12-3AFDC80F9C2C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Слайды с абстрактным меланхоличным оформлением</Template>
  <TotalTime>33</TotalTime>
  <Words>726</Words>
  <Application>Microsoft Office PowerPoint</Application>
  <PresentationFormat>Широкоэкранный</PresentationFormat>
  <Paragraphs>41</Paragraphs>
  <Slides>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Шаблон с абстрактным меланхоличным оформлением</vt:lpstr>
      <vt:lpstr>Тема: Закономірності розподілу алелів в популяціях</vt:lpstr>
      <vt:lpstr>ГЕНЕТИКА ПОПУЛЯЦІЙ — наука, що вивчає генетичну структуру природних популяцій, а також генетичні процеси, що в них відбуваються.</vt:lpstr>
      <vt:lpstr>У чому суть закону генетичної рівноваги?</vt:lpstr>
      <vt:lpstr>Позначення</vt:lpstr>
      <vt:lpstr>Позначення</vt:lpstr>
      <vt:lpstr>Ідеальна популяція – популяція, в якій зберігається генетична рівновага</vt:lpstr>
      <vt:lpstr>Значення закону гомологічних рядів спадкової мінливості</vt:lpstr>
      <vt:lpstr>Вправа 1. Проаналізуйте етапи розв'язування запропонованої задачі та сформулюйте до кожного з них відповідні дії.</vt:lpstr>
      <vt:lpstr>Вправа 2. Біологія+хімія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Закономірності розподілу алелів в популяціях</dc:title>
  <dc:creator>пк</dc:creator>
  <cp:lastModifiedBy>пк</cp:lastModifiedBy>
  <cp:revision>4</cp:revision>
  <dcterms:created xsi:type="dcterms:W3CDTF">2020-03-10T16:18:06Z</dcterms:created>
  <dcterms:modified xsi:type="dcterms:W3CDTF">2020-03-10T16:51:42Z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