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7" r:id="rId2"/>
    <p:sldId id="261" r:id="rId3"/>
    <p:sldId id="269" r:id="rId4"/>
    <p:sldId id="271" r:id="rId5"/>
    <p:sldId id="272" r:id="rId6"/>
    <p:sldId id="273" r:id="rId7"/>
    <p:sldId id="274" r:id="rId8"/>
    <p:sldId id="279" r:id="rId9"/>
    <p:sldId id="281" r:id="rId10"/>
    <p:sldId id="280" r:id="rId11"/>
    <p:sldId id="282" r:id="rId12"/>
    <p:sldId id="264" r:id="rId13"/>
    <p:sldId id="278" r:id="rId14"/>
    <p:sldId id="266" r:id="rId15"/>
    <p:sldId id="283" r:id="rId16"/>
    <p:sldId id="268" r:id="rId17"/>
    <p:sldId id="256" r:id="rId18"/>
    <p:sldId id="276" r:id="rId19"/>
    <p:sldId id="277" r:id="rId20"/>
    <p:sldId id="284" r:id="rId21"/>
  </p:sldIdLst>
  <p:sldSz cx="9144000" cy="6858000" type="screen4x3"/>
  <p:notesSz cx="6742113" cy="9872663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FFCC"/>
    <a:srgbClr val="FF7C80"/>
    <a:srgbClr val="FF66FF"/>
    <a:srgbClr val="FF9966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B6D86F-F2A7-4AC4-A413-E842442A550E}" type="datetimeFigureOut">
              <a:rPr lang="uk-UA"/>
              <a:pPr>
                <a:defRPr/>
              </a:pPr>
              <a:t>08.01.2020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0C5375F-17B4-4B95-9459-1BB1627381D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1901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3EAC11-FD67-49AA-A2A7-A158D5E93A7B}" type="slidenum">
              <a:rPr lang="uk-UA" altLang="uk-UA" smtClean="0"/>
              <a:pPr eaLnBrk="1" hangingPunct="1">
                <a:spcBef>
                  <a:spcPct val="0"/>
                </a:spcBef>
              </a:pPr>
              <a:t>17</a:t>
            </a:fld>
            <a:endParaRPr lang="uk-UA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873E4-DF4D-4B9B-AB54-90769B795C62}" type="datetimeFigureOut">
              <a:rPr lang="uk-UA"/>
              <a:pPr>
                <a:defRPr/>
              </a:pPr>
              <a:t>08.01.2020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D143C-94CD-4D96-A492-2D9D389503B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3065843"/>
      </p:ext>
    </p:extLst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4EFA1-CA3D-464A-BBBB-FFBF4BEBD4D6}" type="datetimeFigureOut">
              <a:rPr lang="uk-UA"/>
              <a:pPr>
                <a:defRPr/>
              </a:pPr>
              <a:t>08.01.2020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F1261-3156-4F4E-885E-5AEF650DAE9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8723616"/>
      </p:ext>
    </p:extLst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DBFFB-E736-405C-A963-0F8E9011470B}" type="datetimeFigureOut">
              <a:rPr lang="uk-UA"/>
              <a:pPr>
                <a:defRPr/>
              </a:pPr>
              <a:t>08.01.2020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A2BAB-56E5-43CA-80FC-7BF8AC92C03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3236357"/>
      </p:ext>
    </p:extLst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C3C3F-3140-48FD-AE0A-232C79E94081}" type="datetimeFigureOut">
              <a:rPr lang="uk-UA"/>
              <a:pPr>
                <a:defRPr/>
              </a:pPr>
              <a:t>08.01.2020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40A55-7524-481E-AF93-E4575558620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9239647"/>
      </p:ext>
    </p:extLst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C513C-9293-4834-969D-E56AEDAEA2A2}" type="datetimeFigureOut">
              <a:rPr lang="uk-UA"/>
              <a:pPr>
                <a:defRPr/>
              </a:pPr>
              <a:t>08.01.2020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978B-0CE0-4B3B-9C03-8B55FF7965E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6336975"/>
      </p:ext>
    </p:extLst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C48D6-D81B-41A3-B56D-DD5149655CDE}" type="datetimeFigureOut">
              <a:rPr lang="uk-UA"/>
              <a:pPr>
                <a:defRPr/>
              </a:pPr>
              <a:t>08.01.2020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A40EB-A559-47CC-9901-B93FFA36E15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1600668"/>
      </p:ext>
    </p:extLst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A2E7A-989C-47EE-AA0D-303F5A6723F3}" type="datetimeFigureOut">
              <a:rPr lang="uk-UA"/>
              <a:pPr>
                <a:defRPr/>
              </a:pPr>
              <a:t>08.01.2020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13464-9B59-4242-B16C-1CE43737340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4668058"/>
      </p:ext>
    </p:extLst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FC3C9-AFC3-4A11-9B5E-4273892C4F40}" type="datetimeFigureOut">
              <a:rPr lang="uk-UA"/>
              <a:pPr>
                <a:defRPr/>
              </a:pPr>
              <a:t>08.01.2020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8D040-F112-4A90-8DF3-97124739991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7146798"/>
      </p:ext>
    </p:extLst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3A4A9-140B-4214-91C5-F228590BD86C}" type="datetimeFigureOut">
              <a:rPr lang="uk-UA"/>
              <a:pPr>
                <a:defRPr/>
              </a:pPr>
              <a:t>08.01.2020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5C11F-97A4-4002-894C-796580D9A58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3565420"/>
      </p:ext>
    </p:extLst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D3ED-8D6B-4DE0-B4E2-1BF3847E09A8}" type="datetimeFigureOut">
              <a:rPr lang="uk-UA"/>
              <a:pPr>
                <a:defRPr/>
              </a:pPr>
              <a:t>08.01.2020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22C40-8BA7-463F-AD1B-56951709C50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6748155"/>
      </p:ext>
    </p:extLst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8ABC-3365-4636-8C15-C7F6ED903775}" type="datetimeFigureOut">
              <a:rPr lang="uk-UA"/>
              <a:pPr>
                <a:defRPr/>
              </a:pPr>
              <a:t>08.01.2020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629A6-2311-4EB6-A1F7-3567FA88BA2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0687728"/>
      </p:ext>
    </p:extLst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  <a:endParaRPr lang="uk-UA" alt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  <a:endParaRPr lang="uk-UA" alt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FEB071-A173-4F65-881E-4DC4E79A484C}" type="datetimeFigureOut">
              <a:rPr lang="uk-UA"/>
              <a:pPr>
                <a:defRPr/>
              </a:pPr>
              <a:t>08.01.2020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0CEC0F-E256-4B80-869C-EDFA5147C68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642938"/>
          </a:xfrm>
        </p:spPr>
        <p:txBody>
          <a:bodyPr/>
          <a:lstStyle/>
          <a:p>
            <a:r>
              <a:rPr lang="uk-UA" altLang="uk-UA" sz="1800" smtClean="0"/>
              <a:t>ДЕПАРТАМЕНТ ОСВІТИ І НАУКИ </a:t>
            </a:r>
            <a:br>
              <a:rPr lang="uk-UA" altLang="uk-UA" sz="1800" smtClean="0"/>
            </a:br>
            <a:r>
              <a:rPr lang="uk-UA" altLang="uk-UA" sz="1800" smtClean="0"/>
              <a:t>ЗАКАРПАТСЬКОЇ ОБЛАСНОЇ ДЕРЖАВНОЇ АДМІНІСТРАЦІЇ</a:t>
            </a:r>
            <a:endParaRPr lang="ru-RU" altLang="uk-UA" sz="180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71500" y="714375"/>
            <a:ext cx="8229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dirty="0">
                <a:latin typeface="+mj-lt"/>
                <a:ea typeface="+mj-ea"/>
                <a:cs typeface="+mj-cs"/>
              </a:rPr>
              <a:t>ЗАКАРПАТСЬКИЙ ІНСТИТУТ ПІСЛЯДИПЛОМНОЇ ПЕДАГОГІЧНОЇ ОСВІТИ</a:t>
            </a:r>
            <a:endParaRPr lang="ru-RU" dirty="0"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71500" y="20002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2800" dirty="0">
                <a:latin typeface="+mj-lt"/>
                <a:ea typeface="+mj-ea"/>
                <a:cs typeface="+mj-cs"/>
              </a:rPr>
              <a:t>ПРО ОРГАНІЗАЦІЮ У 202</a:t>
            </a:r>
            <a:r>
              <a:rPr lang="en-US" sz="2800" dirty="0">
                <a:latin typeface="+mj-lt"/>
                <a:ea typeface="+mj-ea"/>
                <a:cs typeface="+mj-cs"/>
              </a:rPr>
              <a:t>0</a:t>
            </a:r>
            <a:r>
              <a:rPr lang="uk-UA" sz="2800" dirty="0">
                <a:latin typeface="+mj-lt"/>
                <a:ea typeface="+mj-ea"/>
                <a:cs typeface="+mj-cs"/>
              </a:rPr>
              <a:t> РОЦІ </a:t>
            </a:r>
          </a:p>
          <a:p>
            <a:pPr algn="ctr" eaLnBrk="0" hangingPunct="0">
              <a:defRPr/>
            </a:pPr>
            <a:r>
              <a:rPr lang="uk-UA" sz="2800" dirty="0">
                <a:latin typeface="+mj-lt"/>
                <a:ea typeface="+mj-ea"/>
                <a:cs typeface="+mj-cs"/>
              </a:rPr>
              <a:t>ПІДВИЩЕННЯ КВАЛІФІКАЦІЇ ПЕДАГОГІЧНИХ ПРАЦІВНИКІВ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42938" y="5929313"/>
            <a:ext cx="82296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02</a:t>
            </a:r>
            <a:r>
              <a:rPr lang="uk-UA" dirty="0" smtClean="0">
                <a:latin typeface="+mj-lt"/>
                <a:ea typeface="+mj-ea"/>
                <a:cs typeface="+mj-cs"/>
              </a:rPr>
              <a:t> січня 2020 </a:t>
            </a:r>
            <a:r>
              <a:rPr lang="uk-UA" dirty="0">
                <a:latin typeface="+mj-lt"/>
                <a:ea typeface="+mj-ea"/>
                <a:cs typeface="+mj-cs"/>
              </a:rPr>
              <a:t>року, </a:t>
            </a:r>
            <a:r>
              <a:rPr lang="uk-UA" smtClean="0">
                <a:latin typeface="+mj-lt"/>
                <a:ea typeface="+mj-ea"/>
                <a:cs typeface="+mj-cs"/>
              </a:rPr>
              <a:t>м.Ужгород</a:t>
            </a:r>
            <a:endParaRPr lang="ru-RU" dirty="0"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72125" y="4500563"/>
            <a:ext cx="335756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uk-UA" sz="1600" dirty="0">
                <a:latin typeface="+mj-lt"/>
                <a:ea typeface="+mj-ea"/>
                <a:cs typeface="+mj-cs"/>
              </a:rPr>
              <a:t>Ярослав СИВОХОП – </a:t>
            </a:r>
            <a:endParaRPr lang="en-US" sz="1600" dirty="0"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uk-UA" sz="1600" dirty="0">
                <a:latin typeface="+mj-lt"/>
                <a:ea typeface="+mj-ea"/>
                <a:cs typeface="+mj-cs"/>
              </a:rPr>
              <a:t>директор Закарпатського інституту </a:t>
            </a:r>
            <a:endParaRPr lang="en-US" sz="1600" dirty="0"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uk-UA" sz="1600" dirty="0">
                <a:latin typeface="+mj-lt"/>
                <a:ea typeface="+mj-ea"/>
                <a:cs typeface="+mj-cs"/>
              </a:rPr>
              <a:t>післядипломної педагогічної освіти</a:t>
            </a:r>
            <a:endParaRPr lang="ru-RU" sz="16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126055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b="1" dirty="0" smtClean="0">
                <a:solidFill>
                  <a:srgbClr val="FFFF00"/>
                </a:solidFill>
              </a:rPr>
              <a:t>Пропозиція до плану підвищення кваліфікації на 2020 рік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uk-UA" sz="2400" b="1" i="1" u="sng" dirty="0" smtClean="0"/>
              <a:t>учителя української мови та літера</a:t>
            </a:r>
            <a:r>
              <a:rPr lang="uk-UA" sz="2400" b="1" i="1" dirty="0" smtClean="0"/>
              <a:t>тури</a:t>
            </a:r>
            <a:endParaRPr lang="ru-RU" sz="2400" b="1" dirty="0" smtClean="0"/>
          </a:p>
          <a:p>
            <a:pPr marL="0" indent="0" algn="ctr">
              <a:buNone/>
            </a:pPr>
            <a:r>
              <a:rPr lang="uk-UA" sz="2400" b="1" i="1" u="sng" dirty="0" err="1" smtClean="0"/>
              <a:t>Смочко</a:t>
            </a:r>
            <a:r>
              <a:rPr lang="uk-UA" sz="2400" b="1" i="1" u="sng" dirty="0" smtClean="0"/>
              <a:t> Лесі Михайлівни</a:t>
            </a:r>
            <a:endParaRPr lang="ru-RU" sz="2400" b="1" u="sng" dirty="0" smtClean="0"/>
          </a:p>
          <a:p>
            <a:pPr marL="0" indent="0">
              <a:buNone/>
            </a:pPr>
            <a:r>
              <a:rPr lang="uk-UA" sz="2400" dirty="0" smtClean="0"/>
              <a:t> </a:t>
            </a:r>
            <a:endParaRPr lang="ru-RU" sz="2400" dirty="0" smtClean="0"/>
          </a:p>
          <a:p>
            <a:r>
              <a:rPr lang="uk-UA" sz="2400" b="1" dirty="0" smtClean="0">
                <a:solidFill>
                  <a:srgbClr val="FFFF00"/>
                </a:solidFill>
              </a:rPr>
              <a:t>Напрям програми підвищення кваліфікації</a:t>
            </a:r>
            <a:r>
              <a:rPr lang="uk-UA" sz="2400" dirty="0" smtClean="0"/>
              <a:t>: </a:t>
            </a:r>
            <a:r>
              <a:rPr lang="uk-UA" sz="2400" i="1" dirty="0" smtClean="0"/>
              <a:t>Р</a:t>
            </a:r>
            <a:r>
              <a:rPr lang="ru-RU" sz="2400" i="1" dirty="0" err="1" smtClean="0"/>
              <a:t>озвиток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професійних</a:t>
            </a:r>
            <a:r>
              <a:rPr lang="ru-RU" sz="2400" i="1" dirty="0" smtClean="0"/>
              <a:t> компетентностей</a:t>
            </a:r>
            <a:r>
              <a:rPr lang="uk-UA" sz="2400" i="1" dirty="0" smtClean="0"/>
              <a:t>, м</a:t>
            </a:r>
            <a:r>
              <a:rPr lang="ru-RU" sz="2400" i="1" dirty="0" err="1" smtClean="0"/>
              <a:t>овленнєва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цифрова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комунікаційна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інклюзивна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емоційно-етична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компетентність</a:t>
            </a:r>
            <a:endParaRPr lang="ru-RU" sz="2400" dirty="0" smtClean="0"/>
          </a:p>
          <a:p>
            <a:r>
              <a:rPr lang="uk-UA" sz="2400" b="1" dirty="0" smtClean="0">
                <a:solidFill>
                  <a:srgbClr val="FFFF00"/>
                </a:solidFill>
              </a:rPr>
              <a:t>Форма</a:t>
            </a:r>
            <a:r>
              <a:rPr lang="uk-UA" sz="2400" dirty="0" smtClean="0"/>
              <a:t>: </a:t>
            </a:r>
            <a:r>
              <a:rPr lang="uk-UA" sz="2400" i="1" dirty="0" smtClean="0"/>
              <a:t>очна</a:t>
            </a:r>
            <a:endParaRPr lang="ru-RU" sz="2400" dirty="0" smtClean="0"/>
          </a:p>
          <a:p>
            <a:r>
              <a:rPr lang="uk-UA" sz="2400" b="1" dirty="0" smtClean="0">
                <a:solidFill>
                  <a:srgbClr val="FFFF00"/>
                </a:solidFill>
              </a:rPr>
              <a:t>Обсяг</a:t>
            </a:r>
            <a:r>
              <a:rPr lang="uk-UA" sz="2400" dirty="0" smtClean="0"/>
              <a:t> (тривалість): </a:t>
            </a:r>
            <a:r>
              <a:rPr lang="uk-UA" sz="2400" i="1" dirty="0" smtClean="0"/>
              <a:t>30 годин</a:t>
            </a:r>
            <a:endParaRPr lang="ru-RU" sz="2400" dirty="0" smtClean="0"/>
          </a:p>
          <a:p>
            <a:r>
              <a:rPr lang="uk-UA" sz="2400" b="1" dirty="0" smtClean="0">
                <a:solidFill>
                  <a:srgbClr val="FFFF00"/>
                </a:solidFill>
              </a:rPr>
              <a:t>Суб'єкт підвищення кваліфікації</a:t>
            </a:r>
            <a:r>
              <a:rPr lang="uk-UA" sz="2400" dirty="0" smtClean="0"/>
              <a:t>: </a:t>
            </a:r>
            <a:r>
              <a:rPr lang="uk-UA" sz="2400" i="1" dirty="0" smtClean="0"/>
              <a:t>ЗІППО</a:t>
            </a:r>
            <a:endParaRPr lang="ru-RU" sz="2400" dirty="0" smtClean="0"/>
          </a:p>
          <a:p>
            <a:r>
              <a:rPr lang="uk-UA" sz="2400" b="1" dirty="0" smtClean="0">
                <a:solidFill>
                  <a:srgbClr val="FFFF00"/>
                </a:solidFill>
              </a:rPr>
              <a:t>Вартість підвищення кваліфікації</a:t>
            </a:r>
            <a:r>
              <a:rPr lang="uk-UA" sz="2400" dirty="0" smtClean="0"/>
              <a:t>: </a:t>
            </a:r>
            <a:r>
              <a:rPr lang="uk-UA" sz="2400" i="1" dirty="0" smtClean="0"/>
              <a:t>безоплатний характер</a:t>
            </a:r>
          </a:p>
          <a:p>
            <a:pPr algn="ctr"/>
            <a:r>
              <a:rPr lang="uk-UA" sz="2000" dirty="0" smtClean="0"/>
              <a:t>(Протягом наступних 15 календарних днів з дня </a:t>
            </a:r>
            <a:r>
              <a:rPr lang="ru-RU" sz="2000" dirty="0" err="1" smtClean="0"/>
              <a:t>оприлюднення</a:t>
            </a:r>
            <a:r>
              <a:rPr lang="ru-RU" sz="2000" dirty="0" smtClean="0"/>
              <a:t>  </a:t>
            </a:r>
            <a:r>
              <a:rPr lang="ru-RU" sz="2000" dirty="0" err="1" smtClean="0"/>
              <a:t>загального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обсягу</a:t>
            </a:r>
            <a:r>
              <a:rPr lang="ru-RU" sz="2000" dirty="0" smtClean="0"/>
              <a:t> </a:t>
            </a:r>
            <a:r>
              <a:rPr lang="ru-RU" sz="2000" dirty="0" err="1" smtClean="0"/>
              <a:t>коштів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передбачених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підвищення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кваліфікації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працівників</a:t>
            </a:r>
            <a:r>
              <a:rPr lang="ru-RU" sz="2000" dirty="0" smtClean="0"/>
              <a:t> закладу </a:t>
            </a:r>
            <a:r>
              <a:rPr lang="ru-RU" sz="2000" dirty="0" err="1" smtClean="0"/>
              <a:t>освіти</a:t>
            </a:r>
            <a:r>
              <a:rPr lang="uk-UA" sz="2000" dirty="0" smtClean="0"/>
              <a:t>)</a:t>
            </a:r>
            <a:endParaRPr lang="ru-RU" sz="2000" dirty="0" smtClean="0"/>
          </a:p>
          <a:p>
            <a:endParaRPr lang="ru-RU" sz="2400" dirty="0"/>
          </a:p>
        </p:txBody>
      </p:sp>
    </p:spTree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План підвищення кваліфікації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425319"/>
              </p:ext>
            </p:extLst>
          </p:nvPr>
        </p:nvGraphicFramePr>
        <p:xfrm>
          <a:off x="0" y="1600200"/>
          <a:ext cx="9144000" cy="388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58"/>
                <a:gridCol w="1428760"/>
                <a:gridCol w="928694"/>
                <a:gridCol w="1143008"/>
                <a:gridCol w="714380"/>
                <a:gridCol w="1143008"/>
                <a:gridCol w="857256"/>
                <a:gridCol w="857256"/>
                <a:gridCol w="800080"/>
                <a:gridCol w="914400"/>
              </a:tblGrid>
              <a:tr h="1181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№з/п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Прізвище, ім’я, по батькові </a:t>
                      </a:r>
                      <a:r>
                        <a:rPr lang="uk-UA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педпрацівника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Фах </a:t>
                      </a:r>
                      <a:r>
                        <a:rPr lang="uk-UA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педпра-цівника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Напрям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Форма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Вид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Обсяг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Суб’єкт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Вартість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2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Марухнич Олена Миколаївна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Керівник ЗЗСО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Управлінська, м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овленнєва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цифрова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комуніка-ційна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інклюзивна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емоційно-етична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компетент-ність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очна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навчання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за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програмою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підвищення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валіфікації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30 </a:t>
                      </a:r>
                      <a:r>
                        <a:rPr lang="uk-UA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ЗІППО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28.01-31.01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безоплатний характер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6388" y="714375"/>
            <a:ext cx="622300" cy="579438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0125" y="722313"/>
            <a:ext cx="6929438" cy="577850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,,</a:t>
            </a:r>
            <a:r>
              <a:rPr lang="ru-RU" sz="1600" b="1" dirty="0" err="1">
                <a:solidFill>
                  <a:srgbClr val="002060"/>
                </a:solidFill>
              </a:rPr>
              <a:t>Розвиток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професійних</a:t>
            </a:r>
            <a:r>
              <a:rPr lang="ru-RU" sz="1600" b="1" dirty="0">
                <a:solidFill>
                  <a:srgbClr val="002060"/>
                </a:solidFill>
              </a:rPr>
              <a:t> компетентностей (</a:t>
            </a:r>
            <a:r>
              <a:rPr lang="ru-RU" sz="1600" b="1" dirty="0" err="1">
                <a:solidFill>
                  <a:srgbClr val="002060"/>
                </a:solidFill>
              </a:rPr>
              <a:t>знання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навчального</a:t>
            </a:r>
            <a:r>
              <a:rPr lang="ru-RU" sz="1600" b="1" dirty="0">
                <a:solidFill>
                  <a:srgbClr val="002060"/>
                </a:solidFill>
              </a:rPr>
              <a:t> предмета, </a:t>
            </a:r>
            <a:r>
              <a:rPr lang="ru-RU" sz="1600" b="1" dirty="0" err="1">
                <a:solidFill>
                  <a:srgbClr val="002060"/>
                </a:solidFill>
              </a:rPr>
              <a:t>фахових</a:t>
            </a:r>
            <a:r>
              <a:rPr lang="ru-RU" sz="1600" b="1" dirty="0">
                <a:solidFill>
                  <a:srgbClr val="002060"/>
                </a:solidFill>
              </a:rPr>
              <a:t> методик, </a:t>
            </a:r>
            <a:r>
              <a:rPr lang="ru-RU" sz="1600" b="1" dirty="0" err="1">
                <a:solidFill>
                  <a:srgbClr val="002060"/>
                </a:solidFill>
              </a:rPr>
              <a:t>технологій</a:t>
            </a:r>
            <a:r>
              <a:rPr lang="ru-RU" sz="1600" b="1" dirty="0">
                <a:solidFill>
                  <a:srgbClr val="002060"/>
                </a:solidFill>
              </a:rPr>
              <a:t>)”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2151063"/>
            <a:ext cx="642938" cy="5715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85838" y="2151063"/>
            <a:ext cx="6929437" cy="5715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,, </a:t>
            </a:r>
            <a:r>
              <a:rPr lang="uk-UA" sz="1600" b="1" dirty="0">
                <a:solidFill>
                  <a:srgbClr val="002060"/>
                </a:solidFill>
              </a:rPr>
              <a:t>М</a:t>
            </a:r>
            <a:r>
              <a:rPr lang="ru-RU" sz="1600" b="1" dirty="0" err="1">
                <a:solidFill>
                  <a:srgbClr val="002060"/>
                </a:solidFill>
              </a:rPr>
              <a:t>овленнєва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компетентність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педагогічних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працівників</a:t>
            </a:r>
            <a:r>
              <a:rPr lang="ru-RU" sz="1600" b="1" dirty="0">
                <a:solidFill>
                  <a:srgbClr val="002060"/>
                </a:solidFill>
              </a:rPr>
              <a:t> ”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62913" y="717550"/>
            <a:ext cx="866775" cy="576263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</a:rPr>
              <a:t>32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72438" y="2151063"/>
            <a:ext cx="857250" cy="5715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750" y="3579813"/>
            <a:ext cx="642938" cy="1000125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00125" y="3579813"/>
            <a:ext cx="6929438" cy="1000125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,,</a:t>
            </a:r>
            <a:r>
              <a:rPr lang="ru-RU" sz="1600" b="1" dirty="0" err="1">
                <a:solidFill>
                  <a:srgbClr val="002060"/>
                </a:solidFill>
              </a:rPr>
              <a:t>Створення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безпечного</a:t>
            </a:r>
            <a:r>
              <a:rPr lang="ru-RU" sz="1600" b="1" dirty="0">
                <a:solidFill>
                  <a:srgbClr val="002060"/>
                </a:solidFill>
              </a:rPr>
              <a:t> та </a:t>
            </a:r>
            <a:r>
              <a:rPr lang="ru-RU" sz="1600" b="1" dirty="0" err="1">
                <a:solidFill>
                  <a:srgbClr val="002060"/>
                </a:solidFill>
              </a:rPr>
              <a:t>інклюзивного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освітнього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середовища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особливості</a:t>
            </a:r>
            <a:r>
              <a:rPr lang="ru-RU" sz="1600" b="1" dirty="0">
                <a:solidFill>
                  <a:srgbClr val="002060"/>
                </a:solidFill>
              </a:rPr>
              <a:t> (</a:t>
            </a:r>
            <a:r>
              <a:rPr lang="ru-RU" sz="1600" b="1" dirty="0" err="1">
                <a:solidFill>
                  <a:srgbClr val="002060"/>
                </a:solidFill>
              </a:rPr>
              <a:t>специфіка</a:t>
            </a:r>
            <a:r>
              <a:rPr lang="ru-RU" sz="1600" b="1" dirty="0">
                <a:solidFill>
                  <a:srgbClr val="002060"/>
                </a:solidFill>
              </a:rPr>
              <a:t>) </a:t>
            </a:r>
            <a:r>
              <a:rPr lang="ru-RU" sz="1600" b="1" dirty="0" err="1">
                <a:solidFill>
                  <a:srgbClr val="002060"/>
                </a:solidFill>
              </a:rPr>
              <a:t>інклюзивного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навчання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забезпечення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додаткової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підтримки</a:t>
            </a:r>
            <a:r>
              <a:rPr lang="ru-RU" sz="1600" b="1" dirty="0">
                <a:solidFill>
                  <a:srgbClr val="002060"/>
                </a:solidFill>
              </a:rPr>
              <a:t> в </a:t>
            </a:r>
            <a:r>
              <a:rPr lang="ru-RU" sz="1600" b="1" dirty="0" err="1">
                <a:solidFill>
                  <a:srgbClr val="002060"/>
                </a:solidFill>
              </a:rPr>
              <a:t>освітньому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процесі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дітей</a:t>
            </a:r>
            <a:r>
              <a:rPr lang="ru-RU" sz="1600" b="1" dirty="0">
                <a:solidFill>
                  <a:srgbClr val="002060"/>
                </a:solidFill>
              </a:rPr>
              <a:t> з </a:t>
            </a:r>
            <a:r>
              <a:rPr lang="ru-RU" sz="1600" b="1" dirty="0" err="1">
                <a:solidFill>
                  <a:srgbClr val="002060"/>
                </a:solidFill>
              </a:rPr>
              <a:t>особливими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освітніми</a:t>
            </a:r>
            <a:r>
              <a:rPr lang="ru-RU" sz="1600" b="1" dirty="0">
                <a:solidFill>
                  <a:srgbClr val="002060"/>
                </a:solidFill>
              </a:rPr>
              <a:t> потребами ” 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72438" y="3579813"/>
            <a:ext cx="857250" cy="1000125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16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50" y="4722813"/>
            <a:ext cx="642938" cy="785812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00125" y="4722813"/>
            <a:ext cx="6929438" cy="785812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,,</a:t>
            </a:r>
            <a:r>
              <a:rPr lang="ru-RU" sz="1600" b="1" dirty="0" err="1">
                <a:solidFill>
                  <a:srgbClr val="002060"/>
                </a:solidFill>
              </a:rPr>
              <a:t>Використання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інформаційно-комуніка</a:t>
            </a:r>
            <a:r>
              <a:rPr lang="uk-UA" sz="1600" b="1" dirty="0" err="1">
                <a:solidFill>
                  <a:srgbClr val="002060"/>
                </a:solidFill>
              </a:rPr>
              <a:t>ційних</a:t>
            </a:r>
            <a:r>
              <a:rPr lang="ru-RU" sz="1600" b="1" dirty="0">
                <a:solidFill>
                  <a:srgbClr val="002060"/>
                </a:solidFill>
              </a:rPr>
              <a:t> та </a:t>
            </a:r>
            <a:r>
              <a:rPr lang="ru-RU" sz="1600" b="1" dirty="0" err="1">
                <a:solidFill>
                  <a:srgbClr val="002060"/>
                </a:solidFill>
              </a:rPr>
              <a:t>цифрових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технологій</a:t>
            </a:r>
            <a:r>
              <a:rPr lang="ru-RU" sz="1600" b="1" dirty="0">
                <a:solidFill>
                  <a:srgbClr val="002060"/>
                </a:solidFill>
              </a:rPr>
              <a:t> в </a:t>
            </a:r>
            <a:r>
              <a:rPr lang="ru-RU" sz="1600" b="1" dirty="0" err="1">
                <a:solidFill>
                  <a:srgbClr val="002060"/>
                </a:solidFill>
              </a:rPr>
              <a:t>освітньому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процесі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включаючи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електронне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навчання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інформаційну</a:t>
            </a:r>
            <a:r>
              <a:rPr lang="ru-RU" sz="1600" b="1" dirty="0">
                <a:solidFill>
                  <a:srgbClr val="002060"/>
                </a:solidFill>
              </a:rPr>
              <a:t> та </a:t>
            </a:r>
            <a:r>
              <a:rPr lang="ru-RU" sz="1600" b="1" dirty="0" err="1">
                <a:solidFill>
                  <a:srgbClr val="002060"/>
                </a:solidFill>
              </a:rPr>
              <a:t>кібернетичну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безпеку</a:t>
            </a:r>
            <a:r>
              <a:rPr lang="ru-RU" sz="1600" b="1" dirty="0">
                <a:solidFill>
                  <a:srgbClr val="002060"/>
                </a:solidFill>
              </a:rPr>
              <a:t>”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72438" y="4722813"/>
            <a:ext cx="857250" cy="785812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5750" y="5715016"/>
            <a:ext cx="642938" cy="928693"/>
          </a:xfrm>
          <a:prstGeom prst="rect">
            <a:avLst/>
          </a:prstGeom>
          <a:solidFill>
            <a:srgbClr val="99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00125" y="5643578"/>
            <a:ext cx="6929438" cy="1214422"/>
          </a:xfrm>
          <a:prstGeom prst="rect">
            <a:avLst/>
          </a:prstGeom>
          <a:solidFill>
            <a:srgbClr val="99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,,</a:t>
            </a:r>
            <a:r>
              <a:rPr lang="ru-RU" sz="1600" b="1" dirty="0" err="1">
                <a:solidFill>
                  <a:srgbClr val="002060"/>
                </a:solidFill>
              </a:rPr>
              <a:t>Підвищення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кваліфікації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педагогічних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працівників</a:t>
            </a:r>
            <a:r>
              <a:rPr lang="ru-RU" sz="1600" b="1" dirty="0">
                <a:solidFill>
                  <a:srgbClr val="002060"/>
                </a:solidFill>
              </a:rPr>
              <a:t> шляхом </a:t>
            </a:r>
            <a:r>
              <a:rPr lang="ru-RU" sz="1600" b="1" dirty="0" err="1">
                <a:solidFill>
                  <a:srgbClr val="002060"/>
                </a:solidFill>
              </a:rPr>
              <a:t>їх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участі</a:t>
            </a:r>
            <a:r>
              <a:rPr lang="ru-RU" sz="1600" b="1" dirty="0">
                <a:solidFill>
                  <a:srgbClr val="002060"/>
                </a:solidFill>
              </a:rPr>
              <a:t> у </a:t>
            </a:r>
            <a:r>
              <a:rPr lang="ru-RU" sz="1600" b="1" dirty="0" err="1">
                <a:solidFill>
                  <a:srgbClr val="002060"/>
                </a:solidFill>
              </a:rPr>
              <a:t>семінарах</a:t>
            </a:r>
            <a:r>
              <a:rPr lang="ru-RU" sz="1600" b="1" dirty="0">
                <a:solidFill>
                  <a:srgbClr val="002060"/>
                </a:solidFill>
              </a:rPr>
              <a:t>, практикумах, </a:t>
            </a:r>
            <a:r>
              <a:rPr lang="ru-RU" sz="1600" b="1" dirty="0" err="1">
                <a:solidFill>
                  <a:srgbClr val="002060"/>
                </a:solidFill>
              </a:rPr>
              <a:t>тренінгах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майстер-класах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”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,,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</a:rPr>
              <a:t>Розвиток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</a:rPr>
              <a:t>управлінської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</a:rPr>
              <a:t>компетентності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 (для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</a:rPr>
              <a:t>новопризначених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</a:rPr>
              <a:t>керівників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</a:rPr>
              <a:t>їх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</a:rPr>
              <a:t>заступників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”</a:t>
            </a:r>
            <a:endParaRPr lang="ru-RU" sz="1600" dirty="0" smtClean="0"/>
          </a:p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,, </a:t>
            </a:r>
            <a:r>
              <a:rPr lang="ru-RU" sz="1600" b="1" dirty="0" err="1" smtClean="0">
                <a:solidFill>
                  <a:srgbClr val="002060"/>
                </a:solidFill>
              </a:rPr>
              <a:t>Розвиток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професійних</a:t>
            </a:r>
            <a:r>
              <a:rPr lang="ru-RU" sz="1600" b="1" dirty="0" smtClean="0">
                <a:solidFill>
                  <a:srgbClr val="002060"/>
                </a:solidFill>
              </a:rPr>
              <a:t> компетентностей </a:t>
            </a:r>
            <a:r>
              <a:rPr lang="ru-RU" sz="1600" b="1" dirty="0" err="1" smtClean="0">
                <a:solidFill>
                  <a:srgbClr val="002060"/>
                </a:solidFill>
              </a:rPr>
              <a:t>з</a:t>
            </a:r>
            <a:r>
              <a:rPr lang="ru-RU" sz="1600" b="1" dirty="0" smtClean="0">
                <a:solidFill>
                  <a:srgbClr val="002060"/>
                </a:solidFill>
              </a:rPr>
              <a:t> другого (</a:t>
            </a:r>
            <a:r>
              <a:rPr lang="ru-RU" sz="1600" b="1" dirty="0" err="1" smtClean="0">
                <a:solidFill>
                  <a:srgbClr val="002060"/>
                </a:solidFill>
              </a:rPr>
              <a:t>третього</a:t>
            </a:r>
            <a:r>
              <a:rPr lang="ru-RU" sz="1600" b="1" dirty="0" smtClean="0">
                <a:solidFill>
                  <a:srgbClr val="002060"/>
                </a:solidFill>
              </a:rPr>
              <a:t>) предмету ”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072438" y="5786454"/>
            <a:ext cx="857250" cy="857255"/>
          </a:xfrm>
          <a:prstGeom prst="rect">
            <a:avLst/>
          </a:prstGeom>
          <a:solidFill>
            <a:srgbClr val="99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30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00125" y="1436688"/>
            <a:ext cx="6929438" cy="57785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,,</a:t>
            </a:r>
            <a:r>
              <a:rPr lang="ru-RU" sz="1600" b="1" dirty="0" err="1">
                <a:solidFill>
                  <a:srgbClr val="002060"/>
                </a:solidFill>
              </a:rPr>
              <a:t>Формування</a:t>
            </a:r>
            <a:r>
              <a:rPr lang="ru-RU" sz="1600" b="1" dirty="0">
                <a:solidFill>
                  <a:srgbClr val="002060"/>
                </a:solidFill>
              </a:rPr>
              <a:t> у </a:t>
            </a:r>
            <a:r>
              <a:rPr lang="ru-RU" sz="1600" b="1" dirty="0" err="1">
                <a:solidFill>
                  <a:srgbClr val="002060"/>
                </a:solidFill>
              </a:rPr>
              <a:t>здобувачів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освіти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спільних</a:t>
            </a:r>
            <a:r>
              <a:rPr lang="ru-RU" sz="1600" b="1" dirty="0">
                <a:solidFill>
                  <a:srgbClr val="002060"/>
                </a:solidFill>
              </a:rPr>
              <a:t> для </a:t>
            </a:r>
            <a:r>
              <a:rPr lang="ru-RU" sz="1600" b="1" dirty="0" err="1">
                <a:solidFill>
                  <a:srgbClr val="002060"/>
                </a:solidFill>
              </a:rPr>
              <a:t>ключових</a:t>
            </a:r>
            <a:r>
              <a:rPr lang="ru-RU" sz="1600" b="1" dirty="0">
                <a:solidFill>
                  <a:srgbClr val="002060"/>
                </a:solidFill>
              </a:rPr>
              <a:t> компетентностей </a:t>
            </a:r>
            <a:r>
              <a:rPr lang="ru-RU" sz="1600" b="1" dirty="0" err="1">
                <a:solidFill>
                  <a:srgbClr val="002060"/>
                </a:solidFill>
              </a:rPr>
              <a:t>вмінь</a:t>
            </a:r>
            <a:r>
              <a:rPr lang="ru-RU" sz="1600" b="1" dirty="0">
                <a:solidFill>
                  <a:srgbClr val="002060"/>
                </a:solidFill>
              </a:rPr>
              <a:t> ”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6388" y="1428750"/>
            <a:ext cx="622300" cy="57943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072438" y="1436688"/>
            <a:ext cx="866775" cy="57626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28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000125" y="2865438"/>
            <a:ext cx="6929438" cy="571500"/>
          </a:xfrm>
          <a:prstGeom prst="rect">
            <a:avLst/>
          </a:prstGeom>
          <a:solidFill>
            <a:srgbClr val="FF99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,,</a:t>
            </a:r>
            <a:r>
              <a:rPr lang="ru-RU" sz="1600" b="1" dirty="0" err="1">
                <a:solidFill>
                  <a:srgbClr val="002060"/>
                </a:solidFill>
              </a:rPr>
              <a:t>Психолого-фізіологічні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особливості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здобувачів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освіти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певного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віку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основи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андрагогіки</a:t>
            </a:r>
            <a:r>
              <a:rPr lang="ru-RU" sz="1600" b="1" dirty="0">
                <a:solidFill>
                  <a:srgbClr val="002060"/>
                </a:solidFill>
              </a:rPr>
              <a:t>”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072438" y="2865438"/>
            <a:ext cx="857250" cy="571500"/>
          </a:xfrm>
          <a:prstGeom prst="rect">
            <a:avLst/>
          </a:prstGeom>
          <a:solidFill>
            <a:srgbClr val="FF99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85750" y="2865438"/>
            <a:ext cx="642938" cy="571500"/>
          </a:xfrm>
          <a:prstGeom prst="rect">
            <a:avLst/>
          </a:prstGeom>
          <a:solidFill>
            <a:srgbClr val="FF99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4119" name="TextBox 24"/>
          <p:cNvSpPr txBox="1">
            <a:spLocks noChangeArrowheads="1"/>
          </p:cNvSpPr>
          <p:nvPr/>
        </p:nvSpPr>
        <p:spPr bwMode="auto">
          <a:xfrm>
            <a:off x="2097088" y="68263"/>
            <a:ext cx="5118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1800" b="1" dirty="0"/>
              <a:t>ОСНОВНІ НАПРЯМИ ПІДВИЩЕННЯ КВАЛІФІКАЦІЇ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1800" b="1" dirty="0"/>
              <a:t>ПЕДАГОГІЧНИХ </a:t>
            </a:r>
            <a:r>
              <a:rPr lang="uk-UA" altLang="uk-UA" sz="1800" b="1" dirty="0" smtClean="0"/>
              <a:t>ПРАЦІВНИКІВ (Стаття 15)</a:t>
            </a:r>
            <a:endParaRPr lang="ru-RU" altLang="uk-UA" sz="18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id="10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10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41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6388" y="714375"/>
            <a:ext cx="622300" cy="579438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0125" y="722313"/>
            <a:ext cx="6929438" cy="577850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,,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</a:rPr>
              <a:t>Розвиток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</a:rPr>
              <a:t>управлінської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</a:rPr>
              <a:t>компетентності</a:t>
            </a:r>
            <a:r>
              <a:rPr lang="ru-RU" sz="1600" b="1" dirty="0" smtClean="0">
                <a:solidFill>
                  <a:srgbClr val="002060"/>
                </a:solidFill>
              </a:rPr>
              <a:t>”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2151063"/>
            <a:ext cx="642938" cy="5715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85838" y="2151063"/>
            <a:ext cx="6929437" cy="5715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,, </a:t>
            </a:r>
            <a:r>
              <a:rPr lang="uk-UA" sz="1600" b="1" dirty="0">
                <a:solidFill>
                  <a:srgbClr val="002060"/>
                </a:solidFill>
              </a:rPr>
              <a:t>М</a:t>
            </a:r>
            <a:r>
              <a:rPr lang="ru-RU" sz="1600" b="1" dirty="0" err="1">
                <a:solidFill>
                  <a:srgbClr val="002060"/>
                </a:solidFill>
              </a:rPr>
              <a:t>овленнєва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компетентність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педагогічних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працівників</a:t>
            </a:r>
            <a:r>
              <a:rPr lang="ru-RU" sz="1600" b="1" dirty="0">
                <a:solidFill>
                  <a:srgbClr val="002060"/>
                </a:solidFill>
              </a:rPr>
              <a:t> ”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62913" y="717550"/>
            <a:ext cx="866775" cy="576263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</a:rPr>
              <a:t>32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72438" y="2151063"/>
            <a:ext cx="857250" cy="5715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750" y="3579813"/>
            <a:ext cx="642938" cy="1000125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00125" y="3579813"/>
            <a:ext cx="6929438" cy="1000125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,,</a:t>
            </a:r>
            <a:r>
              <a:rPr lang="ru-RU" sz="1600" b="1" dirty="0" err="1">
                <a:solidFill>
                  <a:srgbClr val="002060"/>
                </a:solidFill>
              </a:rPr>
              <a:t>Створення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безпечного</a:t>
            </a:r>
            <a:r>
              <a:rPr lang="ru-RU" sz="1600" b="1" dirty="0">
                <a:solidFill>
                  <a:srgbClr val="002060"/>
                </a:solidFill>
              </a:rPr>
              <a:t> та </a:t>
            </a:r>
            <a:r>
              <a:rPr lang="ru-RU" sz="1600" b="1" dirty="0" err="1">
                <a:solidFill>
                  <a:srgbClr val="002060"/>
                </a:solidFill>
              </a:rPr>
              <a:t>інклюзивного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освітнього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середовища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особливості</a:t>
            </a:r>
            <a:r>
              <a:rPr lang="ru-RU" sz="1600" b="1" dirty="0">
                <a:solidFill>
                  <a:srgbClr val="002060"/>
                </a:solidFill>
              </a:rPr>
              <a:t> (</a:t>
            </a:r>
            <a:r>
              <a:rPr lang="ru-RU" sz="1600" b="1" dirty="0" err="1">
                <a:solidFill>
                  <a:srgbClr val="002060"/>
                </a:solidFill>
              </a:rPr>
              <a:t>специфіка</a:t>
            </a:r>
            <a:r>
              <a:rPr lang="ru-RU" sz="1600" b="1" dirty="0">
                <a:solidFill>
                  <a:srgbClr val="002060"/>
                </a:solidFill>
              </a:rPr>
              <a:t>) </a:t>
            </a:r>
            <a:r>
              <a:rPr lang="ru-RU" sz="1600" b="1" dirty="0" err="1">
                <a:solidFill>
                  <a:srgbClr val="002060"/>
                </a:solidFill>
              </a:rPr>
              <a:t>інклюзивного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навчання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забезпечення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додаткової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підтримки</a:t>
            </a:r>
            <a:r>
              <a:rPr lang="ru-RU" sz="1600" b="1" dirty="0">
                <a:solidFill>
                  <a:srgbClr val="002060"/>
                </a:solidFill>
              </a:rPr>
              <a:t> в </a:t>
            </a:r>
            <a:r>
              <a:rPr lang="ru-RU" sz="1600" b="1" dirty="0" err="1">
                <a:solidFill>
                  <a:srgbClr val="002060"/>
                </a:solidFill>
              </a:rPr>
              <a:t>освітньому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процесі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дітей</a:t>
            </a:r>
            <a:r>
              <a:rPr lang="ru-RU" sz="1600" b="1" dirty="0">
                <a:solidFill>
                  <a:srgbClr val="002060"/>
                </a:solidFill>
              </a:rPr>
              <a:t> з </a:t>
            </a:r>
            <a:r>
              <a:rPr lang="ru-RU" sz="1600" b="1" dirty="0" err="1">
                <a:solidFill>
                  <a:srgbClr val="002060"/>
                </a:solidFill>
              </a:rPr>
              <a:t>особливими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освітніми</a:t>
            </a:r>
            <a:r>
              <a:rPr lang="ru-RU" sz="1600" b="1" dirty="0">
                <a:solidFill>
                  <a:srgbClr val="002060"/>
                </a:solidFill>
              </a:rPr>
              <a:t> потребами ” 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72438" y="3579813"/>
            <a:ext cx="857250" cy="1000125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16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50" y="4722813"/>
            <a:ext cx="642938" cy="785812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00125" y="4722813"/>
            <a:ext cx="6929438" cy="785812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,,</a:t>
            </a:r>
            <a:r>
              <a:rPr lang="ru-RU" sz="1600" b="1" dirty="0" err="1">
                <a:solidFill>
                  <a:srgbClr val="002060"/>
                </a:solidFill>
              </a:rPr>
              <a:t>Використання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інформаційно-комуніка</a:t>
            </a:r>
            <a:r>
              <a:rPr lang="uk-UA" sz="1600" b="1" dirty="0" err="1">
                <a:solidFill>
                  <a:srgbClr val="002060"/>
                </a:solidFill>
              </a:rPr>
              <a:t>ційних</a:t>
            </a:r>
            <a:r>
              <a:rPr lang="ru-RU" sz="1600" b="1" dirty="0">
                <a:solidFill>
                  <a:srgbClr val="002060"/>
                </a:solidFill>
              </a:rPr>
              <a:t> та </a:t>
            </a:r>
            <a:r>
              <a:rPr lang="ru-RU" sz="1600" b="1" dirty="0" err="1">
                <a:solidFill>
                  <a:srgbClr val="002060"/>
                </a:solidFill>
              </a:rPr>
              <a:t>цифрових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технологій</a:t>
            </a:r>
            <a:r>
              <a:rPr lang="ru-RU" sz="1600" b="1" dirty="0">
                <a:solidFill>
                  <a:srgbClr val="002060"/>
                </a:solidFill>
              </a:rPr>
              <a:t> в </a:t>
            </a:r>
            <a:r>
              <a:rPr lang="ru-RU" sz="1600" b="1" dirty="0" err="1">
                <a:solidFill>
                  <a:srgbClr val="002060"/>
                </a:solidFill>
              </a:rPr>
              <a:t>освітньому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процесі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включаючи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електронне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навчання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інформаційну</a:t>
            </a:r>
            <a:r>
              <a:rPr lang="ru-RU" sz="1600" b="1" dirty="0">
                <a:solidFill>
                  <a:srgbClr val="002060"/>
                </a:solidFill>
              </a:rPr>
              <a:t> та </a:t>
            </a:r>
            <a:r>
              <a:rPr lang="ru-RU" sz="1600" b="1" dirty="0" err="1">
                <a:solidFill>
                  <a:srgbClr val="002060"/>
                </a:solidFill>
              </a:rPr>
              <a:t>кібернетичну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безпеку</a:t>
            </a:r>
            <a:r>
              <a:rPr lang="ru-RU" sz="1600" b="1" dirty="0">
                <a:solidFill>
                  <a:srgbClr val="002060"/>
                </a:solidFill>
              </a:rPr>
              <a:t>”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72438" y="4722813"/>
            <a:ext cx="857250" cy="785812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5750" y="5715016"/>
            <a:ext cx="642938" cy="928693"/>
          </a:xfrm>
          <a:prstGeom prst="rect">
            <a:avLst/>
          </a:prstGeom>
          <a:solidFill>
            <a:srgbClr val="99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00125" y="5643578"/>
            <a:ext cx="6929438" cy="1214422"/>
          </a:xfrm>
          <a:prstGeom prst="rect">
            <a:avLst/>
          </a:prstGeom>
          <a:solidFill>
            <a:srgbClr val="99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,, </a:t>
            </a:r>
            <a:r>
              <a:rPr lang="ru-RU" sz="1600" b="1" dirty="0" err="1" smtClean="0">
                <a:solidFill>
                  <a:srgbClr val="002060"/>
                </a:solidFill>
              </a:rPr>
              <a:t>Розвиток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професійних</a:t>
            </a:r>
            <a:r>
              <a:rPr lang="ru-RU" sz="1600" b="1" dirty="0" smtClean="0">
                <a:solidFill>
                  <a:srgbClr val="002060"/>
                </a:solidFill>
              </a:rPr>
              <a:t> компетентностей </a:t>
            </a:r>
            <a:r>
              <a:rPr lang="ru-RU" sz="1600" b="1" dirty="0" err="1" smtClean="0">
                <a:solidFill>
                  <a:srgbClr val="002060"/>
                </a:solidFill>
              </a:rPr>
              <a:t>з</a:t>
            </a:r>
            <a:r>
              <a:rPr lang="ru-RU" sz="1600" b="1" dirty="0" smtClean="0">
                <a:solidFill>
                  <a:srgbClr val="002060"/>
                </a:solidFill>
              </a:rPr>
              <a:t> предмету, </a:t>
            </a:r>
            <a:r>
              <a:rPr lang="ru-RU" sz="1600" b="1" dirty="0" err="1" smtClean="0">
                <a:solidFill>
                  <a:srgbClr val="002060"/>
                </a:solidFill>
              </a:rPr>
              <a:t>який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викладає</a:t>
            </a:r>
            <a:r>
              <a:rPr lang="ru-RU" sz="1600" b="1" dirty="0" smtClean="0">
                <a:solidFill>
                  <a:srgbClr val="002060"/>
                </a:solidFill>
              </a:rPr>
              <a:t> ” </a:t>
            </a:r>
          </a:p>
          <a:p>
            <a:pPr algn="ctr">
              <a:defRPr/>
            </a:pPr>
            <a:r>
              <a:rPr lang="ru-RU" sz="1600" b="1" dirty="0" err="1" smtClean="0">
                <a:solidFill>
                  <a:srgbClr val="002060"/>
                </a:solidFill>
              </a:rPr>
              <a:t>або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,,</a:t>
            </a:r>
            <a:r>
              <a:rPr lang="ru-RU" sz="1600" b="1" dirty="0" err="1">
                <a:solidFill>
                  <a:srgbClr val="002060"/>
                </a:solidFill>
              </a:rPr>
              <a:t>Підвищення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кваліфікації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шляхом  </a:t>
            </a:r>
            <a:r>
              <a:rPr lang="ru-RU" sz="1600" b="1" dirty="0" err="1">
                <a:solidFill>
                  <a:srgbClr val="002060"/>
                </a:solidFill>
              </a:rPr>
              <a:t>участі</a:t>
            </a:r>
            <a:r>
              <a:rPr lang="ru-RU" sz="1600" b="1" dirty="0">
                <a:solidFill>
                  <a:srgbClr val="002060"/>
                </a:solidFill>
              </a:rPr>
              <a:t> у </a:t>
            </a:r>
            <a:r>
              <a:rPr lang="ru-RU" sz="1600" b="1" dirty="0" err="1">
                <a:solidFill>
                  <a:srgbClr val="002060"/>
                </a:solidFill>
              </a:rPr>
              <a:t>семінарах</a:t>
            </a:r>
            <a:r>
              <a:rPr lang="ru-RU" sz="1600" b="1" dirty="0">
                <a:solidFill>
                  <a:srgbClr val="002060"/>
                </a:solidFill>
              </a:rPr>
              <a:t>, практикумах, </a:t>
            </a:r>
            <a:r>
              <a:rPr lang="ru-RU" sz="1600" b="1" dirty="0" err="1">
                <a:solidFill>
                  <a:srgbClr val="002060"/>
                </a:solidFill>
              </a:rPr>
              <a:t>тренінгах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</a:rPr>
              <a:t>майстер-класах</a:t>
            </a:r>
            <a:r>
              <a:rPr lang="ru-RU" sz="1600" b="1" dirty="0" smtClean="0">
                <a:solidFill>
                  <a:srgbClr val="002060"/>
                </a:solidFill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</a:rPr>
              <a:t>прослуховуванні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smtClean="0">
                <a:solidFill>
                  <a:srgbClr val="002060"/>
                </a:solidFill>
              </a:rPr>
              <a:t>спецкурсів </a:t>
            </a:r>
            <a:r>
              <a:rPr lang="ru-RU" sz="1600" b="1" dirty="0" smtClean="0">
                <a:solidFill>
                  <a:srgbClr val="002060"/>
                </a:solidFill>
              </a:rPr>
              <a:t>”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072438" y="5786454"/>
            <a:ext cx="857250" cy="857255"/>
          </a:xfrm>
          <a:prstGeom prst="rect">
            <a:avLst/>
          </a:prstGeom>
          <a:solidFill>
            <a:srgbClr val="99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30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00125" y="1436688"/>
            <a:ext cx="6929438" cy="57785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,,</a:t>
            </a:r>
            <a:r>
              <a:rPr lang="ru-RU" sz="1600" b="1" dirty="0" err="1">
                <a:solidFill>
                  <a:srgbClr val="002060"/>
                </a:solidFill>
              </a:rPr>
              <a:t>Формування</a:t>
            </a:r>
            <a:r>
              <a:rPr lang="ru-RU" sz="1600" b="1" dirty="0">
                <a:solidFill>
                  <a:srgbClr val="002060"/>
                </a:solidFill>
              </a:rPr>
              <a:t> у </a:t>
            </a:r>
            <a:r>
              <a:rPr lang="ru-RU" sz="1600" b="1" dirty="0" err="1">
                <a:solidFill>
                  <a:srgbClr val="002060"/>
                </a:solidFill>
              </a:rPr>
              <a:t>здобувачів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освіти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спільних</a:t>
            </a:r>
            <a:r>
              <a:rPr lang="ru-RU" sz="1600" b="1" dirty="0">
                <a:solidFill>
                  <a:srgbClr val="002060"/>
                </a:solidFill>
              </a:rPr>
              <a:t> для </a:t>
            </a:r>
            <a:r>
              <a:rPr lang="ru-RU" sz="1600" b="1" dirty="0" err="1">
                <a:solidFill>
                  <a:srgbClr val="002060"/>
                </a:solidFill>
              </a:rPr>
              <a:t>ключових</a:t>
            </a:r>
            <a:r>
              <a:rPr lang="ru-RU" sz="1600" b="1" dirty="0">
                <a:solidFill>
                  <a:srgbClr val="002060"/>
                </a:solidFill>
              </a:rPr>
              <a:t> компетентностей </a:t>
            </a:r>
            <a:r>
              <a:rPr lang="ru-RU" sz="1600" b="1" dirty="0" err="1">
                <a:solidFill>
                  <a:srgbClr val="002060"/>
                </a:solidFill>
              </a:rPr>
              <a:t>вмінь</a:t>
            </a:r>
            <a:r>
              <a:rPr lang="ru-RU" sz="1600" b="1" dirty="0">
                <a:solidFill>
                  <a:srgbClr val="002060"/>
                </a:solidFill>
              </a:rPr>
              <a:t> ”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6388" y="1428750"/>
            <a:ext cx="622300" cy="57943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072438" y="1436688"/>
            <a:ext cx="866775" cy="57626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28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000125" y="2865438"/>
            <a:ext cx="6929438" cy="571500"/>
          </a:xfrm>
          <a:prstGeom prst="rect">
            <a:avLst/>
          </a:prstGeom>
          <a:solidFill>
            <a:srgbClr val="FF99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,,</a:t>
            </a:r>
            <a:r>
              <a:rPr lang="ru-RU" sz="1600" b="1" dirty="0" err="1">
                <a:solidFill>
                  <a:srgbClr val="002060"/>
                </a:solidFill>
              </a:rPr>
              <a:t>Психолого-фізіологічні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особливості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здобувачів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освіти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певного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віку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основи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андрагогіки</a:t>
            </a:r>
            <a:r>
              <a:rPr lang="ru-RU" sz="1600" b="1" dirty="0">
                <a:solidFill>
                  <a:srgbClr val="002060"/>
                </a:solidFill>
              </a:rPr>
              <a:t>”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072438" y="2865438"/>
            <a:ext cx="857250" cy="571500"/>
          </a:xfrm>
          <a:prstGeom prst="rect">
            <a:avLst/>
          </a:prstGeom>
          <a:solidFill>
            <a:srgbClr val="FF99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85750" y="2865438"/>
            <a:ext cx="642938" cy="571500"/>
          </a:xfrm>
          <a:prstGeom prst="rect">
            <a:avLst/>
          </a:prstGeom>
          <a:solidFill>
            <a:srgbClr val="FF99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4119" name="TextBox 24"/>
          <p:cNvSpPr txBox="1">
            <a:spLocks noChangeArrowheads="1"/>
          </p:cNvSpPr>
          <p:nvPr/>
        </p:nvSpPr>
        <p:spPr bwMode="auto">
          <a:xfrm>
            <a:off x="2097088" y="68263"/>
            <a:ext cx="511787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1800" b="1" dirty="0"/>
              <a:t>ОСНОВНІ НАПРЯМИ ПІДВИЩЕННЯ КВАЛІФІКАЦІЇ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2000" b="1" dirty="0" smtClean="0">
                <a:latin typeface="Times New Roman" pitchFamily="18" charset="0"/>
                <a:cs typeface="Times New Roman" pitchFamily="18" charset="0"/>
              </a:rPr>
              <a:t>керівних кадрів ЗЗСО </a:t>
            </a:r>
            <a:r>
              <a:rPr lang="uk-UA" altLang="uk-UA" sz="1800" b="1" dirty="0" smtClean="0"/>
              <a:t>(Стаття 15)</a:t>
            </a:r>
            <a:endParaRPr lang="ru-RU" altLang="uk-UA" sz="18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id="10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10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41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75" y="1390650"/>
            <a:ext cx="3857625" cy="395288"/>
          </a:xfrm>
          <a:prstGeom prst="rect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,,</a:t>
            </a:r>
            <a:r>
              <a:rPr lang="ru-RU" sz="1200" b="1" dirty="0" err="1">
                <a:solidFill>
                  <a:srgbClr val="002060"/>
                </a:solidFill>
              </a:rPr>
              <a:t>Розвиток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професійних</a:t>
            </a:r>
            <a:r>
              <a:rPr lang="ru-RU" sz="1200" b="1" dirty="0">
                <a:solidFill>
                  <a:srgbClr val="002060"/>
                </a:solidFill>
              </a:rPr>
              <a:t> компетентностей (</a:t>
            </a:r>
            <a:r>
              <a:rPr lang="ru-RU" sz="1200" b="1" dirty="0" err="1">
                <a:solidFill>
                  <a:srgbClr val="002060"/>
                </a:solidFill>
              </a:rPr>
              <a:t>знання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навчального</a:t>
            </a:r>
            <a:r>
              <a:rPr lang="ru-RU" sz="1200" b="1" dirty="0">
                <a:solidFill>
                  <a:srgbClr val="002060"/>
                </a:solidFill>
              </a:rPr>
              <a:t> предмета, </a:t>
            </a:r>
            <a:r>
              <a:rPr lang="ru-RU" sz="1200" b="1" dirty="0" err="1">
                <a:solidFill>
                  <a:srgbClr val="002060"/>
                </a:solidFill>
              </a:rPr>
              <a:t>фахових</a:t>
            </a:r>
            <a:r>
              <a:rPr lang="ru-RU" sz="1200" b="1" dirty="0">
                <a:solidFill>
                  <a:srgbClr val="002060"/>
                </a:solidFill>
              </a:rPr>
              <a:t> методик, </a:t>
            </a:r>
            <a:r>
              <a:rPr lang="ru-RU" sz="1200" b="1" dirty="0" err="1">
                <a:solidFill>
                  <a:srgbClr val="002060"/>
                </a:solidFill>
              </a:rPr>
              <a:t>технологій</a:t>
            </a:r>
            <a:r>
              <a:rPr lang="ru-RU" sz="1200" b="1" dirty="0">
                <a:solidFill>
                  <a:srgbClr val="002060"/>
                </a:solidFill>
              </a:rPr>
              <a:t>)”</a:t>
            </a:r>
            <a:endParaRPr lang="uk-UA" sz="12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5" y="2500313"/>
            <a:ext cx="3857625" cy="395287"/>
          </a:xfrm>
          <a:prstGeom prst="rect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,, </a:t>
            </a:r>
            <a:r>
              <a:rPr lang="uk-UA" sz="1200" b="1" dirty="0">
                <a:solidFill>
                  <a:srgbClr val="002060"/>
                </a:solidFill>
              </a:rPr>
              <a:t>М</a:t>
            </a:r>
            <a:r>
              <a:rPr lang="ru-RU" sz="1200" b="1" dirty="0" err="1">
                <a:solidFill>
                  <a:srgbClr val="002060"/>
                </a:solidFill>
              </a:rPr>
              <a:t>овленнєва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компетентність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педагогічних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працівників</a:t>
            </a:r>
            <a:r>
              <a:rPr lang="ru-RU" sz="1200" b="1" dirty="0">
                <a:solidFill>
                  <a:srgbClr val="002060"/>
                </a:solidFill>
              </a:rPr>
              <a:t> ”</a:t>
            </a:r>
            <a:endParaRPr lang="uk-UA" sz="12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50" y="1390650"/>
            <a:ext cx="612775" cy="39528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75" y="3643313"/>
            <a:ext cx="3857625" cy="395287"/>
          </a:xfrm>
          <a:prstGeom prst="rect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,,</a:t>
            </a:r>
            <a:r>
              <a:rPr lang="ru-RU" sz="1200" b="1" dirty="0" err="1">
                <a:solidFill>
                  <a:srgbClr val="002060"/>
                </a:solidFill>
              </a:rPr>
              <a:t>Створення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безпечного</a:t>
            </a:r>
            <a:r>
              <a:rPr lang="ru-RU" sz="1200" b="1" dirty="0">
                <a:solidFill>
                  <a:srgbClr val="002060"/>
                </a:solidFill>
              </a:rPr>
              <a:t> та </a:t>
            </a:r>
            <a:r>
              <a:rPr lang="ru-RU" sz="1200" b="1" dirty="0" err="1">
                <a:solidFill>
                  <a:srgbClr val="002060"/>
                </a:solidFill>
              </a:rPr>
              <a:t>інклюзивного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освітнього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середовища</a:t>
            </a:r>
            <a:r>
              <a:rPr lang="ru-RU" sz="1200" b="1" dirty="0">
                <a:solidFill>
                  <a:srgbClr val="002060"/>
                </a:solidFill>
              </a:rPr>
              <a:t>, </a:t>
            </a:r>
            <a:r>
              <a:rPr lang="ru-RU" sz="1200" b="1" dirty="0" err="1">
                <a:solidFill>
                  <a:srgbClr val="002060"/>
                </a:solidFill>
              </a:rPr>
              <a:t>особливості</a:t>
            </a:r>
            <a:r>
              <a:rPr lang="ru-RU" sz="1200" b="1" dirty="0">
                <a:solidFill>
                  <a:srgbClr val="002060"/>
                </a:solidFill>
              </a:rPr>
              <a:t>  </a:t>
            </a:r>
            <a:r>
              <a:rPr lang="ru-RU" sz="1200" b="1" dirty="0" err="1">
                <a:solidFill>
                  <a:srgbClr val="002060"/>
                </a:solidFill>
              </a:rPr>
              <a:t>інклюзивного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навчання</a:t>
            </a:r>
            <a:r>
              <a:rPr lang="ru-RU" sz="1200" b="1" dirty="0">
                <a:solidFill>
                  <a:srgbClr val="002060"/>
                </a:solidFill>
              </a:rPr>
              <a:t>”</a:t>
            </a:r>
            <a:endParaRPr lang="uk-UA" sz="12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2875" y="4214813"/>
            <a:ext cx="3857625" cy="395287"/>
          </a:xfrm>
          <a:prstGeom prst="rect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,,</a:t>
            </a:r>
            <a:r>
              <a:rPr lang="ru-RU" sz="1200" b="1" dirty="0" err="1">
                <a:solidFill>
                  <a:srgbClr val="002060"/>
                </a:solidFill>
              </a:rPr>
              <a:t>Використання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інформаційно-комунікаційних</a:t>
            </a:r>
            <a:r>
              <a:rPr lang="ru-RU" sz="1200" b="1" dirty="0">
                <a:solidFill>
                  <a:srgbClr val="002060"/>
                </a:solidFill>
              </a:rPr>
              <a:t> та </a:t>
            </a:r>
            <a:r>
              <a:rPr lang="ru-RU" sz="1200" b="1" dirty="0" err="1">
                <a:solidFill>
                  <a:srgbClr val="002060"/>
                </a:solidFill>
              </a:rPr>
              <a:t>цифрових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технологій</a:t>
            </a:r>
            <a:r>
              <a:rPr lang="ru-RU" sz="1200" b="1" dirty="0">
                <a:solidFill>
                  <a:srgbClr val="002060"/>
                </a:solidFill>
              </a:rPr>
              <a:t> в </a:t>
            </a:r>
            <a:r>
              <a:rPr lang="ru-RU" sz="1200" b="1" dirty="0" err="1">
                <a:solidFill>
                  <a:srgbClr val="002060"/>
                </a:solidFill>
              </a:rPr>
              <a:t>освітньому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процесі</a:t>
            </a:r>
            <a:r>
              <a:rPr lang="ru-RU" sz="1200" b="1" dirty="0">
                <a:solidFill>
                  <a:srgbClr val="002060"/>
                </a:solidFill>
              </a:rPr>
              <a:t>”</a:t>
            </a:r>
            <a:endParaRPr lang="uk-UA" sz="1200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2875" y="1928813"/>
            <a:ext cx="3857625" cy="395287"/>
          </a:xfrm>
          <a:prstGeom prst="rect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,,</a:t>
            </a:r>
            <a:r>
              <a:rPr lang="ru-RU" sz="1200" b="1" dirty="0" err="1">
                <a:solidFill>
                  <a:srgbClr val="002060"/>
                </a:solidFill>
              </a:rPr>
              <a:t>Формування</a:t>
            </a:r>
            <a:r>
              <a:rPr lang="ru-RU" sz="1200" b="1" dirty="0">
                <a:solidFill>
                  <a:srgbClr val="002060"/>
                </a:solidFill>
              </a:rPr>
              <a:t> у </a:t>
            </a:r>
            <a:r>
              <a:rPr lang="ru-RU" sz="1200" b="1" dirty="0" err="1">
                <a:solidFill>
                  <a:srgbClr val="002060"/>
                </a:solidFill>
              </a:rPr>
              <a:t>здобувачів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освіти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спільних</a:t>
            </a:r>
            <a:r>
              <a:rPr lang="ru-RU" sz="1200" b="1" dirty="0">
                <a:solidFill>
                  <a:srgbClr val="002060"/>
                </a:solidFill>
              </a:rPr>
              <a:t> для </a:t>
            </a:r>
            <a:r>
              <a:rPr lang="ru-RU" sz="1200" b="1" dirty="0" err="1">
                <a:solidFill>
                  <a:srgbClr val="002060"/>
                </a:solidFill>
              </a:rPr>
              <a:t>ключових</a:t>
            </a:r>
            <a:r>
              <a:rPr lang="ru-RU" sz="1200" b="1" dirty="0">
                <a:solidFill>
                  <a:srgbClr val="002060"/>
                </a:solidFill>
              </a:rPr>
              <a:t> компетентностей </a:t>
            </a:r>
            <a:r>
              <a:rPr lang="ru-RU" sz="1200" b="1" dirty="0" err="1">
                <a:solidFill>
                  <a:srgbClr val="002060"/>
                </a:solidFill>
              </a:rPr>
              <a:t>вмінь</a:t>
            </a:r>
            <a:r>
              <a:rPr lang="ru-RU" sz="1200" b="1" dirty="0">
                <a:solidFill>
                  <a:srgbClr val="002060"/>
                </a:solidFill>
              </a:rPr>
              <a:t>”</a:t>
            </a:r>
            <a:endParaRPr lang="uk-UA" sz="1200" b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2875" y="3071813"/>
            <a:ext cx="3857625" cy="395287"/>
          </a:xfrm>
          <a:prstGeom prst="rect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,,</a:t>
            </a:r>
            <a:r>
              <a:rPr lang="ru-RU" sz="1200" b="1" dirty="0" err="1">
                <a:solidFill>
                  <a:srgbClr val="002060"/>
                </a:solidFill>
              </a:rPr>
              <a:t>Психолого-фізіологічні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особливості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здобувачів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освіти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певного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віку</a:t>
            </a:r>
            <a:r>
              <a:rPr lang="ru-RU" sz="1200" b="1" dirty="0">
                <a:solidFill>
                  <a:srgbClr val="002060"/>
                </a:solidFill>
              </a:rPr>
              <a:t>, </a:t>
            </a:r>
            <a:r>
              <a:rPr lang="ru-RU" sz="1200" b="1" dirty="0" err="1">
                <a:solidFill>
                  <a:srgbClr val="002060"/>
                </a:solidFill>
              </a:rPr>
              <a:t>основи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андрагогіки</a:t>
            </a:r>
            <a:r>
              <a:rPr lang="ru-RU" sz="1200" b="1" dirty="0">
                <a:solidFill>
                  <a:srgbClr val="002060"/>
                </a:solidFill>
              </a:rPr>
              <a:t>”</a:t>
            </a:r>
            <a:endParaRPr lang="uk-UA" sz="1200" b="1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2875" y="4786313"/>
            <a:ext cx="3857625" cy="395287"/>
          </a:xfrm>
          <a:prstGeom prst="rect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,,</a:t>
            </a:r>
            <a:r>
              <a:rPr lang="ru-RU" sz="1200" b="1" dirty="0" err="1">
                <a:solidFill>
                  <a:srgbClr val="002060"/>
                </a:solidFill>
              </a:rPr>
              <a:t>Навчально-методичн</a:t>
            </a:r>
            <a:r>
              <a:rPr lang="uk-UA" sz="1200" b="1" dirty="0">
                <a:solidFill>
                  <a:srgbClr val="002060"/>
                </a:solidFill>
              </a:rPr>
              <a:t>а координація освітньої діяльності педагогів</a:t>
            </a:r>
            <a:r>
              <a:rPr lang="ru-RU" sz="1200" b="1" dirty="0">
                <a:solidFill>
                  <a:srgbClr val="002060"/>
                </a:solidFill>
              </a:rPr>
              <a:t>”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072063" y="1390650"/>
            <a:ext cx="612775" cy="39528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857875" y="1390650"/>
            <a:ext cx="612775" cy="39528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643688" y="1390650"/>
            <a:ext cx="612775" cy="39528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215313" y="1390650"/>
            <a:ext cx="612775" cy="395288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286250" y="19288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</a:rPr>
              <a:t>6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72063" y="19288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</a:rPr>
              <a:t>6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857875" y="19288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</a:rPr>
              <a:t>8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643688" y="19288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</a:rPr>
              <a:t>8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215313" y="1928813"/>
            <a:ext cx="612775" cy="395287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286250" y="25003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5072063" y="25003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857875" y="25003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643688" y="25003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8215313" y="2500313"/>
            <a:ext cx="612775" cy="395287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286250" y="30718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072063" y="30718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857875" y="30718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643688" y="30718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215313" y="3071813"/>
            <a:ext cx="612775" cy="395287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286250" y="36433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072063" y="36433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857875" y="36433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643688" y="36433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8215313" y="3643313"/>
            <a:ext cx="612775" cy="395287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286250" y="42148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</a:rPr>
              <a:t>2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72063" y="42148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857875" y="42148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</a:rPr>
              <a:t>2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643688" y="42148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8215313" y="4214813"/>
            <a:ext cx="612775" cy="395287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4286250" y="47863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5072063" y="47863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5857875" y="47863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6643688" y="4786313"/>
            <a:ext cx="612775" cy="3952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8215313" y="4786313"/>
            <a:ext cx="612775" cy="395287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4286248" y="6215082"/>
            <a:ext cx="612775" cy="2555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30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5000628" y="6215082"/>
            <a:ext cx="612775" cy="2555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30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5857884" y="6215082"/>
            <a:ext cx="612775" cy="2555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30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6643702" y="6215082"/>
            <a:ext cx="612775" cy="2555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30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7358082" y="6215082"/>
            <a:ext cx="612775" cy="2555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30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300342" y="928688"/>
            <a:ext cx="612775" cy="2555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rgbClr val="002060"/>
                </a:solidFill>
              </a:rPr>
              <a:t>2020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5086155" y="928688"/>
            <a:ext cx="612775" cy="2555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rgbClr val="002060"/>
                </a:solidFill>
              </a:rPr>
              <a:t>2021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5871967" y="928688"/>
            <a:ext cx="612775" cy="2555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rgbClr val="002060"/>
                </a:solidFill>
              </a:rPr>
              <a:t>2022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6652778" y="928688"/>
            <a:ext cx="612775" cy="2555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rgbClr val="002060"/>
                </a:solidFill>
              </a:rPr>
              <a:t>2023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7438590" y="928688"/>
            <a:ext cx="612775" cy="2555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rgbClr val="002060"/>
                </a:solidFill>
              </a:rPr>
              <a:t>2024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142875" y="5214950"/>
            <a:ext cx="3857625" cy="142876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rgbClr val="002060"/>
                </a:solidFill>
              </a:rPr>
              <a:t>,,</a:t>
            </a:r>
            <a:r>
              <a:rPr lang="ru-RU" sz="1200" b="1" dirty="0" err="1" smtClean="0">
                <a:solidFill>
                  <a:srgbClr val="002060"/>
                </a:solidFill>
              </a:rPr>
              <a:t>Підвищення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кваліфікації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педагогічних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працівників</a:t>
            </a:r>
            <a:r>
              <a:rPr lang="ru-RU" sz="1200" b="1" dirty="0" smtClean="0">
                <a:solidFill>
                  <a:srgbClr val="002060"/>
                </a:solidFill>
              </a:rPr>
              <a:t> шляхом </a:t>
            </a:r>
            <a:r>
              <a:rPr lang="ru-RU" sz="1200" b="1" dirty="0" err="1" smtClean="0">
                <a:solidFill>
                  <a:srgbClr val="002060"/>
                </a:solidFill>
              </a:rPr>
              <a:t>їх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участі</a:t>
            </a:r>
            <a:r>
              <a:rPr lang="ru-RU" sz="1200" b="1" dirty="0" smtClean="0">
                <a:solidFill>
                  <a:srgbClr val="002060"/>
                </a:solidFill>
              </a:rPr>
              <a:t> у </a:t>
            </a:r>
            <a:r>
              <a:rPr lang="ru-RU" sz="1200" b="1" dirty="0" err="1" smtClean="0">
                <a:solidFill>
                  <a:srgbClr val="002060"/>
                </a:solidFill>
              </a:rPr>
              <a:t>семінарах</a:t>
            </a:r>
            <a:r>
              <a:rPr lang="ru-RU" sz="1200" b="1" dirty="0" smtClean="0">
                <a:solidFill>
                  <a:srgbClr val="002060"/>
                </a:solidFill>
              </a:rPr>
              <a:t>, практикумах, </a:t>
            </a:r>
            <a:r>
              <a:rPr lang="ru-RU" sz="1200" b="1" dirty="0" err="1" smtClean="0">
                <a:solidFill>
                  <a:srgbClr val="002060"/>
                </a:solidFill>
              </a:rPr>
              <a:t>тренінгах</a:t>
            </a:r>
            <a:r>
              <a:rPr lang="ru-RU" sz="1200" b="1" dirty="0" smtClean="0">
                <a:solidFill>
                  <a:srgbClr val="002060"/>
                </a:solidFill>
              </a:rPr>
              <a:t>, </a:t>
            </a:r>
            <a:r>
              <a:rPr lang="ru-RU" sz="1200" b="1" dirty="0" err="1" smtClean="0">
                <a:solidFill>
                  <a:srgbClr val="002060"/>
                </a:solidFill>
              </a:rPr>
              <a:t>майстер-класах</a:t>
            </a:r>
            <a:r>
              <a:rPr lang="ru-RU" sz="1200" b="1" dirty="0" smtClean="0">
                <a:solidFill>
                  <a:srgbClr val="002060"/>
                </a:solidFill>
              </a:rPr>
              <a:t> ”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2060"/>
                </a:solidFill>
              </a:rPr>
              <a:t>,,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Розвиток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управлінської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компетентності</a:t>
            </a:r>
            <a:endParaRPr lang="ru-RU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(для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новопризначених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керівників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їх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заступників</a:t>
            </a:r>
            <a:r>
              <a:rPr lang="ru-RU" sz="1200" dirty="0" smtClean="0"/>
              <a:t>) </a:t>
            </a:r>
            <a:r>
              <a:rPr lang="ru-RU" sz="1200" b="1" dirty="0" smtClean="0">
                <a:solidFill>
                  <a:srgbClr val="002060"/>
                </a:solidFill>
              </a:rPr>
              <a:t>”</a:t>
            </a:r>
            <a:endParaRPr lang="ru-RU" sz="1200" dirty="0" smtClean="0"/>
          </a:p>
          <a:p>
            <a:pPr algn="ctr">
              <a:defRPr/>
            </a:pPr>
            <a:r>
              <a:rPr lang="ru-RU" sz="1200" b="1" dirty="0" smtClean="0">
                <a:solidFill>
                  <a:srgbClr val="002060"/>
                </a:solidFill>
              </a:rPr>
              <a:t>,, </a:t>
            </a:r>
            <a:r>
              <a:rPr lang="ru-RU" sz="1200" b="1" dirty="0" err="1" smtClean="0">
                <a:solidFill>
                  <a:srgbClr val="002060"/>
                </a:solidFill>
              </a:rPr>
              <a:t>Розвиток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професійних</a:t>
            </a:r>
            <a:r>
              <a:rPr lang="ru-RU" sz="1200" b="1" dirty="0" smtClean="0">
                <a:solidFill>
                  <a:srgbClr val="002060"/>
                </a:solidFill>
              </a:rPr>
              <a:t> компетентностей </a:t>
            </a:r>
            <a:r>
              <a:rPr lang="ru-RU" sz="1200" b="1" dirty="0" err="1" smtClean="0">
                <a:solidFill>
                  <a:srgbClr val="002060"/>
                </a:solidFill>
              </a:rPr>
              <a:t>з</a:t>
            </a:r>
            <a:r>
              <a:rPr lang="ru-RU" sz="1200" b="1" dirty="0" smtClean="0">
                <a:solidFill>
                  <a:srgbClr val="002060"/>
                </a:solidFill>
              </a:rPr>
              <a:t> другого (</a:t>
            </a:r>
            <a:r>
              <a:rPr lang="ru-RU" sz="1200" b="1" dirty="0" err="1" smtClean="0">
                <a:solidFill>
                  <a:srgbClr val="002060"/>
                </a:solidFill>
              </a:rPr>
              <a:t>третього</a:t>
            </a:r>
            <a:r>
              <a:rPr lang="ru-RU" sz="1200" b="1" dirty="0" smtClean="0">
                <a:solidFill>
                  <a:srgbClr val="002060"/>
                </a:solidFill>
              </a:rPr>
              <a:t>) предмету ”</a:t>
            </a:r>
            <a:endParaRPr lang="uk-UA" sz="1200" b="1" dirty="0">
              <a:solidFill>
                <a:srgbClr val="002060"/>
              </a:solidFill>
            </a:endParaRPr>
          </a:p>
        </p:txBody>
      </p:sp>
      <p:sp>
        <p:nvSpPr>
          <p:cNvPr id="5175" name="TextBox 96"/>
          <p:cNvSpPr txBox="1">
            <a:spLocks noChangeArrowheads="1"/>
          </p:cNvSpPr>
          <p:nvPr/>
        </p:nvSpPr>
        <p:spPr bwMode="auto">
          <a:xfrm>
            <a:off x="285750" y="71438"/>
            <a:ext cx="8572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2400" b="1"/>
              <a:t>РЕАЛІЗАЦІЯ ОСНОВНИХ НАПРЯМІВ ПІДВИЩЕННЯ КВАЛІФІКАЦІЇ У НАВЧАЛЬНИХ ПРОГРАМАХ ЗІППО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7429500" y="5391150"/>
            <a:ext cx="612775" cy="60961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002060"/>
                </a:solidFill>
              </a:rPr>
              <a:t>30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215313" y="5391150"/>
            <a:ext cx="612775" cy="609618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8215338" y="6215082"/>
            <a:ext cx="612775" cy="252412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rgbClr val="FF0000"/>
                </a:solidFill>
              </a:rPr>
              <a:t>150</a:t>
            </a:r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>
            <a:off x="142875" y="1285875"/>
            <a:ext cx="8786813" cy="1588"/>
          </a:xfrm>
          <a:prstGeom prst="line">
            <a:avLst/>
          </a:prstGeom>
          <a:ln w="12700" cap="sq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142875" y="5857875"/>
            <a:ext cx="8786813" cy="1588"/>
          </a:xfrm>
          <a:prstGeom prst="line">
            <a:avLst/>
          </a:prstGeom>
          <a:ln w="12700" cap="sq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55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9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0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5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6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7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9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9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20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2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2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2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2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2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2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29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1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9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30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0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3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3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1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1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3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2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5" dur="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3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3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2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2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animBg="1"/>
      <p:bldP spid="14" grpId="0" animBg="1"/>
      <p:bldP spid="19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96" grpId="0" animBg="1"/>
      <p:bldP spid="109" grpId="0" animBg="1"/>
      <p:bldP spid="110" grpId="0" animBg="1"/>
      <p:bldP spid="1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У </a:t>
            </a:r>
            <a:r>
              <a:rPr lang="ru-RU" b="1" dirty="0" err="1" smtClean="0">
                <a:solidFill>
                  <a:srgbClr val="FFFF00"/>
                </a:solidFill>
              </a:rPr>
              <a:t>разі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викладання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декількох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навчальних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предметів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дисциплін</a:t>
            </a:r>
            <a:r>
              <a:rPr lang="ru-RU" dirty="0" smtClean="0"/>
              <a:t>) </a:t>
            </a:r>
            <a:r>
              <a:rPr lang="ru-RU" dirty="0" err="1" smtClean="0"/>
              <a:t>педагогічні</a:t>
            </a:r>
            <a:r>
              <a:rPr lang="ru-RU" dirty="0" smtClean="0"/>
              <a:t> та </a:t>
            </a:r>
            <a:r>
              <a:rPr lang="ru-RU" dirty="0" err="1" smtClean="0"/>
              <a:t>науково-педагогічні</a:t>
            </a:r>
            <a:r>
              <a:rPr lang="ru-RU" dirty="0" smtClean="0"/>
              <a:t>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самостійно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обирають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послідовність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підвищення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кваліфікації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за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напрямами</a:t>
            </a:r>
            <a:r>
              <a:rPr lang="ru-RU" dirty="0" smtClean="0"/>
              <a:t> у </a:t>
            </a:r>
            <a:r>
              <a:rPr lang="ru-RU" dirty="0" err="1" smtClean="0"/>
              <a:t>міжатестаційний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FF00"/>
                </a:solidFill>
              </a:rPr>
              <a:t>в межах </a:t>
            </a:r>
            <a:r>
              <a:rPr lang="ru-RU" b="1" dirty="0" err="1" smtClean="0">
                <a:solidFill>
                  <a:srgbClr val="FFFF00"/>
                </a:solidFill>
              </a:rPr>
              <a:t>загального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обсягу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тривалості</a:t>
            </a:r>
            <a:r>
              <a:rPr lang="ru-RU" dirty="0" smtClean="0"/>
              <a:t>)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кваліфікації</a:t>
            </a:r>
            <a:r>
              <a:rPr lang="ru-RU" dirty="0" smtClean="0"/>
              <a:t>, </a:t>
            </a:r>
            <a:r>
              <a:rPr lang="ru-RU" dirty="0" err="1" smtClean="0"/>
              <a:t>визначеного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07678" y="260648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rgbClr val="002060"/>
                </a:solidFill>
              </a:rPr>
              <a:t>2020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485158" y="980728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36966" y="260648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2021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64088" y="260852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2022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00192" y="266514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2023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236296" y="260648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2024</a:t>
            </a:r>
            <a:endParaRPr lang="uk-UA" sz="1600" b="1" dirty="0">
              <a:solidFill>
                <a:srgbClr val="00206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42874" y="764704"/>
            <a:ext cx="8786813" cy="1588"/>
          </a:xfrm>
          <a:prstGeom prst="line">
            <a:avLst/>
          </a:prstGeom>
          <a:ln w="19050" cap="sq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436966" y="980728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364088" y="969801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00191" y="976510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241379" y="980728"/>
            <a:ext cx="773165" cy="340072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485157" y="1484784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41379" y="1484784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364087" y="1484784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300190" y="1484784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436966" y="1484784"/>
            <a:ext cx="773165" cy="340072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483602" y="2060848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435410" y="2060848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241379" y="2056630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07275" y="2564904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00192" y="2056630"/>
            <a:ext cx="773165" cy="340072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483601" y="2564904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239823" y="2564904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385261" y="2060848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436966" y="2564904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85260" y="2546258"/>
            <a:ext cx="773165" cy="340072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142874" y="3068960"/>
            <a:ext cx="8786813" cy="1588"/>
          </a:xfrm>
          <a:prstGeom prst="line">
            <a:avLst/>
          </a:prstGeom>
          <a:ln w="19050" cap="sq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323527" y="5085184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3527" y="5517232"/>
            <a:ext cx="773165" cy="340072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486225" y="3356992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438033" y="3356992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319901" y="3356992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236295" y="3356992"/>
            <a:ext cx="773165" cy="340072"/>
          </a:xfrm>
          <a:prstGeom prst="rect">
            <a:avLst/>
          </a:prstGeom>
          <a:solidFill>
            <a:srgbClr val="FF66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387884" y="3356992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483600" y="4149080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35408" y="4149080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317276" y="4149080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233670" y="4149080"/>
            <a:ext cx="773165" cy="340072"/>
          </a:xfrm>
          <a:prstGeom prst="rect">
            <a:avLst/>
          </a:prstGeom>
          <a:solidFill>
            <a:srgbClr val="FF66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15/15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385259" y="4149080"/>
            <a:ext cx="773165" cy="340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150861" y="3933056"/>
            <a:ext cx="8786813" cy="1588"/>
          </a:xfrm>
          <a:prstGeom prst="line">
            <a:avLst/>
          </a:prstGeom>
          <a:ln w="19050" cap="sq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5579" y="1362432"/>
            <a:ext cx="3002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ОДИН ПРЕДМЕТ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46965" y="3234639"/>
            <a:ext cx="2939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ДВА ПРЕДМЕТИ</a:t>
            </a:r>
            <a:endParaRPr lang="uk-UA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246965" y="4077071"/>
            <a:ext cx="2894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ТРИ ПРЕДМЕТИ</a:t>
            </a:r>
            <a:endParaRPr lang="uk-UA" sz="3200" dirty="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151312" y="4725144"/>
            <a:ext cx="8786813" cy="1588"/>
          </a:xfrm>
          <a:prstGeom prst="line">
            <a:avLst/>
          </a:prstGeom>
          <a:ln w="19050" cap="sq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319161" y="5086848"/>
            <a:ext cx="2164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ОСВІТНЯ ПРОГРАМА</a:t>
            </a:r>
            <a:endParaRPr lang="uk-UA" dirty="0"/>
          </a:p>
        </p:txBody>
      </p:sp>
      <p:sp>
        <p:nvSpPr>
          <p:cNvPr id="62" name="TextBox 61"/>
          <p:cNvSpPr txBox="1"/>
          <p:nvPr/>
        </p:nvSpPr>
        <p:spPr>
          <a:xfrm>
            <a:off x="1331640" y="5502602"/>
            <a:ext cx="263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ПРОГРАМА ЗА ВИБОРОМ</a:t>
            </a:r>
            <a:endParaRPr lang="uk-UA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8172400" y="278110"/>
            <a:ext cx="0" cy="46630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TextBox 1023"/>
          <p:cNvSpPr txBox="1"/>
          <p:nvPr/>
        </p:nvSpPr>
        <p:spPr>
          <a:xfrm>
            <a:off x="215579" y="1947207"/>
            <a:ext cx="2891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cap="all" dirty="0" smtClean="0"/>
              <a:t>Варіанти послідовності </a:t>
            </a:r>
          </a:p>
          <a:p>
            <a:pPr algn="ctr"/>
            <a:r>
              <a:rPr lang="uk-UA" cap="all" dirty="0" smtClean="0"/>
              <a:t>проходження</a:t>
            </a:r>
            <a:endParaRPr lang="uk-UA" cap="all" dirty="0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3292023" y="278110"/>
            <a:ext cx="0" cy="466305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323526" y="5949280"/>
            <a:ext cx="773165" cy="340072"/>
          </a:xfrm>
          <a:prstGeom prst="rect">
            <a:avLst/>
          </a:prstGeom>
          <a:solidFill>
            <a:srgbClr val="FF66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30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23525" y="6385243"/>
            <a:ext cx="773165" cy="340072"/>
          </a:xfrm>
          <a:prstGeom prst="rect">
            <a:avLst/>
          </a:prstGeom>
          <a:solidFill>
            <a:srgbClr val="FF66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15/15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8263331" y="980728"/>
            <a:ext cx="773165" cy="340072"/>
          </a:xfrm>
          <a:prstGeom prst="rect">
            <a:avLst/>
          </a:prstGeom>
          <a:solidFill>
            <a:srgbClr val="FF7C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150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8263331" y="1473200"/>
            <a:ext cx="773165" cy="340072"/>
          </a:xfrm>
          <a:prstGeom prst="rect">
            <a:avLst/>
          </a:prstGeom>
          <a:solidFill>
            <a:srgbClr val="FF7C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150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263331" y="2056630"/>
            <a:ext cx="773165" cy="340072"/>
          </a:xfrm>
          <a:prstGeom prst="rect">
            <a:avLst/>
          </a:prstGeom>
          <a:solidFill>
            <a:srgbClr val="FF7C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150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8263331" y="2564904"/>
            <a:ext cx="773165" cy="340072"/>
          </a:xfrm>
          <a:prstGeom prst="rect">
            <a:avLst/>
          </a:prstGeom>
          <a:solidFill>
            <a:srgbClr val="FF7C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150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8263331" y="3358033"/>
            <a:ext cx="773165" cy="340072"/>
          </a:xfrm>
          <a:prstGeom prst="rect">
            <a:avLst/>
          </a:prstGeom>
          <a:solidFill>
            <a:srgbClr val="FF7C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150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8263331" y="4149080"/>
            <a:ext cx="773165" cy="340072"/>
          </a:xfrm>
          <a:prstGeom prst="rect">
            <a:avLst/>
          </a:prstGeom>
          <a:solidFill>
            <a:srgbClr val="FF7C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002060"/>
                </a:solidFill>
              </a:rPr>
              <a:t>150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331640" y="5939988"/>
            <a:ext cx="1733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ДВА ПРЕДМЕТИ</a:t>
            </a:r>
            <a:endParaRPr lang="uk-UA" dirty="0"/>
          </a:p>
        </p:txBody>
      </p:sp>
      <p:sp>
        <p:nvSpPr>
          <p:cNvPr id="78" name="TextBox 77"/>
          <p:cNvSpPr txBox="1"/>
          <p:nvPr/>
        </p:nvSpPr>
        <p:spPr>
          <a:xfrm>
            <a:off x="1331640" y="6355882"/>
            <a:ext cx="1706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ТРИ ПРЕДМЕТИ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946947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25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50"/>
                            </p:stCondLst>
                            <p:childTnLst>
                              <p:par>
                                <p:cTn id="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250"/>
                            </p:stCondLst>
                            <p:childTnLst>
                              <p:par>
                                <p:cTn id="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5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5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"/>
                            </p:stCondLst>
                            <p:childTnLst>
                              <p:par>
                                <p:cTn id="1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50"/>
                            </p:stCondLst>
                            <p:childTnLst>
                              <p:par>
                                <p:cTn id="1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250"/>
                            </p:stCondLst>
                            <p:childTnLst>
                              <p:par>
                                <p:cTn id="13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"/>
                            </p:stCondLst>
                            <p:childTnLst>
                              <p:par>
                                <p:cTn id="14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750"/>
                            </p:stCondLst>
                            <p:childTnLst>
                              <p:par>
                                <p:cTn id="15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250"/>
                            </p:stCondLst>
                            <p:childTnLst>
                              <p:par>
                                <p:cTn id="16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50"/>
                            </p:stCondLst>
                            <p:childTnLst>
                              <p:par>
                                <p:cTn id="17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50"/>
                            </p:stCondLst>
                            <p:childTnLst>
                              <p:par>
                                <p:cTn id="18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50"/>
                            </p:stCondLst>
                            <p:childTnLst>
                              <p:par>
                                <p:cTn id="2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00"/>
                            </p:stCondLst>
                            <p:childTnLst>
                              <p:par>
                                <p:cTn id="2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750"/>
                            </p:stCondLst>
                            <p:childTnLst>
                              <p:par>
                                <p:cTn id="2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250"/>
                            </p:stCondLst>
                            <p:childTnLst>
                              <p:par>
                                <p:cTn id="2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250"/>
                            </p:stCondLst>
                            <p:childTnLst>
                              <p:par>
                                <p:cTn id="2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750"/>
                            </p:stCondLst>
                            <p:childTnLst>
                              <p:par>
                                <p:cTn id="25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1000"/>
                            </p:stCondLst>
                            <p:childTnLst>
                              <p:par>
                                <p:cTn id="26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250"/>
                            </p:stCondLst>
                            <p:childTnLst>
                              <p:par>
                                <p:cTn id="26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250"/>
                            </p:stCondLst>
                            <p:childTnLst>
                              <p:par>
                                <p:cTn id="2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500"/>
                            </p:stCondLst>
                            <p:childTnLst>
                              <p:par>
                                <p:cTn id="2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750"/>
                            </p:stCondLst>
                            <p:childTnLst>
                              <p:par>
                                <p:cTn id="2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250"/>
                            </p:stCondLst>
                            <p:childTnLst>
                              <p:par>
                                <p:cTn id="3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4" grpId="0"/>
      <p:bldP spid="57" grpId="0"/>
      <p:bldP spid="59" grpId="0"/>
      <p:bldP spid="58" grpId="0"/>
      <p:bldP spid="62" grpId="0"/>
      <p:bldP spid="1024" grpId="0"/>
      <p:bldP spid="67" grpId="0" animBg="1"/>
      <p:bldP spid="68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/>
      <p:bldP spid="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0"/>
          <p:cNvGrpSpPr>
            <a:grpSpLocks/>
          </p:cNvGrpSpPr>
          <p:nvPr/>
        </p:nvGrpSpPr>
        <p:grpSpPr bwMode="auto">
          <a:xfrm>
            <a:off x="2778125" y="1549400"/>
            <a:ext cx="936625" cy="379413"/>
            <a:chOff x="2484438" y="343560"/>
            <a:chExt cx="936000" cy="401866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2484438" y="343560"/>
              <a:ext cx="936000" cy="2152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anchor="ctr"/>
            <a:lstStyle/>
            <a:p>
              <a:pPr algn="ctr">
                <a:defRPr/>
              </a:pPr>
              <a:r>
                <a:rPr lang="uk-UA" sz="1400" b="1" dirty="0"/>
                <a:t>РІК КУРСІВ</a:t>
              </a:r>
            </a:p>
          </p:txBody>
        </p:sp>
        <p:sp>
          <p:nvSpPr>
            <p:cNvPr id="18" name="Прямоугольник 17"/>
            <p:cNvSpPr/>
            <p:nvPr/>
          </p:nvSpPr>
          <p:spPr bwMode="auto">
            <a:xfrm>
              <a:off x="2484438" y="530201"/>
              <a:ext cx="936000" cy="2152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2020</a:t>
              </a:r>
            </a:p>
          </p:txBody>
        </p:sp>
      </p:grpSp>
      <p:cxnSp>
        <p:nvCxnSpPr>
          <p:cNvPr id="36" name="Прямая соединительная линия 35"/>
          <p:cNvCxnSpPr/>
          <p:nvPr/>
        </p:nvCxnSpPr>
        <p:spPr>
          <a:xfrm>
            <a:off x="234950" y="2109788"/>
            <a:ext cx="8766175" cy="20637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2498725" y="1428750"/>
            <a:ext cx="1588" cy="468153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4104"/>
          <p:cNvGrpSpPr>
            <a:grpSpLocks/>
          </p:cNvGrpSpPr>
          <p:nvPr/>
        </p:nvGrpSpPr>
        <p:grpSpPr bwMode="auto">
          <a:xfrm>
            <a:off x="234950" y="2312988"/>
            <a:ext cx="1979613" cy="323850"/>
            <a:chOff x="162798" y="1060203"/>
            <a:chExt cx="1927504" cy="43204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442648" y="1060203"/>
              <a:ext cx="647654" cy="432048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2020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62798" y="1060203"/>
              <a:ext cx="1279850" cy="432048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РІК АТЕСТАЦІЇ</a:t>
              </a:r>
            </a:p>
          </p:txBody>
        </p:sp>
      </p:grpSp>
      <p:sp>
        <p:nvSpPr>
          <p:cNvPr id="60" name="Прямоугольник 59"/>
          <p:cNvSpPr/>
          <p:nvPr/>
        </p:nvSpPr>
        <p:spPr bwMode="auto">
          <a:xfrm>
            <a:off x="2778125" y="2324100"/>
            <a:ext cx="936625" cy="32385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4135438" y="2324100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30/60</a:t>
            </a:r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5278438" y="2324100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30/90</a:t>
            </a:r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6429375" y="2324100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30/120</a:t>
            </a:r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7564438" y="2324100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30/</a:t>
            </a:r>
            <a:r>
              <a:rPr lang="uk-UA" sz="1400" b="1" dirty="0">
                <a:solidFill>
                  <a:srgbClr val="FF0000"/>
                </a:solidFill>
              </a:rPr>
              <a:t>150</a:t>
            </a:r>
          </a:p>
        </p:txBody>
      </p:sp>
      <p:sp>
        <p:nvSpPr>
          <p:cNvPr id="74" name="Прямоугольник 73"/>
          <p:cNvSpPr/>
          <p:nvPr/>
        </p:nvSpPr>
        <p:spPr bwMode="auto">
          <a:xfrm>
            <a:off x="2778125" y="2824163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</a:t>
            </a:r>
          </a:p>
        </p:txBody>
      </p:sp>
      <p:sp>
        <p:nvSpPr>
          <p:cNvPr id="75" name="Прямоугольник 74"/>
          <p:cNvSpPr/>
          <p:nvPr/>
        </p:nvSpPr>
        <p:spPr bwMode="auto">
          <a:xfrm>
            <a:off x="4135438" y="2824163"/>
            <a:ext cx="936625" cy="32385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FF0000"/>
                </a:solidFill>
              </a:rPr>
              <a:t>30/60</a:t>
            </a:r>
          </a:p>
        </p:txBody>
      </p:sp>
      <p:grpSp>
        <p:nvGrpSpPr>
          <p:cNvPr id="4" name="Группа 148"/>
          <p:cNvGrpSpPr>
            <a:grpSpLocks/>
          </p:cNvGrpSpPr>
          <p:nvPr/>
        </p:nvGrpSpPr>
        <p:grpSpPr bwMode="auto">
          <a:xfrm>
            <a:off x="234950" y="3357563"/>
            <a:ext cx="1979613" cy="323850"/>
            <a:chOff x="162797" y="2479178"/>
            <a:chExt cx="1927504" cy="432048"/>
          </a:xfrm>
        </p:grpSpPr>
        <p:sp>
          <p:nvSpPr>
            <p:cNvPr id="85" name="Прямоугольник 84"/>
            <p:cNvSpPr/>
            <p:nvPr/>
          </p:nvSpPr>
          <p:spPr>
            <a:xfrm>
              <a:off x="1442647" y="2479178"/>
              <a:ext cx="647654" cy="432048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2022</a:t>
              </a: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62797" y="2479178"/>
              <a:ext cx="1279850" cy="432048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РІК АТЕСТАЦІЇ</a:t>
              </a:r>
            </a:p>
          </p:txBody>
        </p:sp>
      </p:grpSp>
      <p:grpSp>
        <p:nvGrpSpPr>
          <p:cNvPr id="5" name="Группа 149"/>
          <p:cNvGrpSpPr>
            <a:grpSpLocks/>
          </p:cNvGrpSpPr>
          <p:nvPr/>
        </p:nvGrpSpPr>
        <p:grpSpPr bwMode="auto">
          <a:xfrm>
            <a:off x="234950" y="3857625"/>
            <a:ext cx="1979613" cy="323850"/>
            <a:chOff x="162796" y="3154695"/>
            <a:chExt cx="1927504" cy="432048"/>
          </a:xfrm>
        </p:grpSpPr>
        <p:sp>
          <p:nvSpPr>
            <p:cNvPr id="98" name="Прямоугольник 97"/>
            <p:cNvSpPr/>
            <p:nvPr/>
          </p:nvSpPr>
          <p:spPr>
            <a:xfrm>
              <a:off x="1442646" y="3154695"/>
              <a:ext cx="647654" cy="432048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2023</a:t>
              </a: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162796" y="3154695"/>
              <a:ext cx="1279850" cy="432048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РІК АТЕСТАЦІЇ</a:t>
              </a:r>
            </a:p>
          </p:txBody>
        </p:sp>
      </p:grpSp>
      <p:grpSp>
        <p:nvGrpSpPr>
          <p:cNvPr id="6" name="Группа 156"/>
          <p:cNvGrpSpPr>
            <a:grpSpLocks/>
          </p:cNvGrpSpPr>
          <p:nvPr/>
        </p:nvGrpSpPr>
        <p:grpSpPr bwMode="auto">
          <a:xfrm>
            <a:off x="234950" y="4357688"/>
            <a:ext cx="1979613" cy="323850"/>
            <a:chOff x="161737" y="3864928"/>
            <a:chExt cx="1927504" cy="432386"/>
          </a:xfrm>
        </p:grpSpPr>
        <p:sp>
          <p:nvSpPr>
            <p:cNvPr id="111" name="Прямоугольник 110"/>
            <p:cNvSpPr/>
            <p:nvPr/>
          </p:nvSpPr>
          <p:spPr>
            <a:xfrm>
              <a:off x="1441587" y="3864928"/>
              <a:ext cx="647654" cy="43238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2024</a:t>
              </a: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161737" y="3864928"/>
              <a:ext cx="1279850" cy="43238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РІК АТЕСТАЦІЇ</a:t>
              </a:r>
            </a:p>
          </p:txBody>
        </p:sp>
      </p:grpSp>
      <p:cxnSp>
        <p:nvCxnSpPr>
          <p:cNvPr id="156" name="Прямая соединительная линия 155"/>
          <p:cNvCxnSpPr/>
          <p:nvPr/>
        </p:nvCxnSpPr>
        <p:spPr>
          <a:xfrm>
            <a:off x="214313" y="4894263"/>
            <a:ext cx="8786812" cy="1587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Прямоугольник 162"/>
          <p:cNvSpPr/>
          <p:nvPr/>
        </p:nvSpPr>
        <p:spPr bwMode="auto">
          <a:xfrm>
            <a:off x="5278438" y="2824163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</a:t>
            </a:r>
          </a:p>
        </p:txBody>
      </p:sp>
      <p:sp>
        <p:nvSpPr>
          <p:cNvPr id="166" name="Прямоугольник 165"/>
          <p:cNvSpPr/>
          <p:nvPr/>
        </p:nvSpPr>
        <p:spPr bwMode="auto">
          <a:xfrm>
            <a:off x="6429375" y="2824163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30/60</a:t>
            </a:r>
          </a:p>
        </p:txBody>
      </p:sp>
      <p:sp>
        <p:nvSpPr>
          <p:cNvPr id="167" name="Прямоугольник 166"/>
          <p:cNvSpPr/>
          <p:nvPr/>
        </p:nvSpPr>
        <p:spPr bwMode="auto">
          <a:xfrm>
            <a:off x="7564438" y="2824163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30/90</a:t>
            </a:r>
          </a:p>
        </p:txBody>
      </p:sp>
      <p:grpSp>
        <p:nvGrpSpPr>
          <p:cNvPr id="7" name="Группа 167"/>
          <p:cNvGrpSpPr>
            <a:grpSpLocks/>
          </p:cNvGrpSpPr>
          <p:nvPr/>
        </p:nvGrpSpPr>
        <p:grpSpPr bwMode="auto">
          <a:xfrm>
            <a:off x="234950" y="2824163"/>
            <a:ext cx="1979613" cy="323850"/>
            <a:chOff x="162798" y="1060203"/>
            <a:chExt cx="1927504" cy="432048"/>
          </a:xfrm>
        </p:grpSpPr>
        <p:sp>
          <p:nvSpPr>
            <p:cNvPr id="169" name="Прямоугольник 168"/>
            <p:cNvSpPr/>
            <p:nvPr/>
          </p:nvSpPr>
          <p:spPr>
            <a:xfrm>
              <a:off x="1442648" y="1060203"/>
              <a:ext cx="647654" cy="432048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2021</a:t>
              </a:r>
            </a:p>
          </p:txBody>
        </p:sp>
        <p:sp>
          <p:nvSpPr>
            <p:cNvPr id="170" name="Прямоугольник 169"/>
            <p:cNvSpPr/>
            <p:nvPr/>
          </p:nvSpPr>
          <p:spPr>
            <a:xfrm>
              <a:off x="162798" y="1060203"/>
              <a:ext cx="1279850" cy="432048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РІК АТЕСТАЦІЇ</a:t>
              </a:r>
            </a:p>
          </p:txBody>
        </p:sp>
      </p:grpSp>
      <p:cxnSp>
        <p:nvCxnSpPr>
          <p:cNvPr id="172" name="Прямая соединительная линия 171"/>
          <p:cNvCxnSpPr/>
          <p:nvPr/>
        </p:nvCxnSpPr>
        <p:spPr>
          <a:xfrm>
            <a:off x="8715375" y="1428750"/>
            <a:ext cx="0" cy="459263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187"/>
          <p:cNvGrpSpPr>
            <a:grpSpLocks/>
          </p:cNvGrpSpPr>
          <p:nvPr/>
        </p:nvGrpSpPr>
        <p:grpSpPr bwMode="auto">
          <a:xfrm>
            <a:off x="4135438" y="1538288"/>
            <a:ext cx="936625" cy="428625"/>
            <a:chOff x="2484438" y="331788"/>
            <a:chExt cx="936000" cy="431800"/>
          </a:xfrm>
        </p:grpSpPr>
        <p:sp>
          <p:nvSpPr>
            <p:cNvPr id="189" name="Прямоугольник 188"/>
            <p:cNvSpPr/>
            <p:nvPr/>
          </p:nvSpPr>
          <p:spPr bwMode="auto">
            <a:xfrm>
              <a:off x="2484438" y="331788"/>
              <a:ext cx="936000" cy="2158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anchor="ctr"/>
            <a:lstStyle/>
            <a:p>
              <a:pPr algn="ctr">
                <a:defRPr/>
              </a:pPr>
              <a:r>
                <a:rPr lang="uk-UA" sz="1400" b="1" dirty="0"/>
                <a:t>РІК КУРСІВ</a:t>
              </a:r>
            </a:p>
          </p:txBody>
        </p:sp>
        <p:sp>
          <p:nvSpPr>
            <p:cNvPr id="190" name="Прямоугольник 189"/>
            <p:cNvSpPr/>
            <p:nvPr/>
          </p:nvSpPr>
          <p:spPr bwMode="auto">
            <a:xfrm>
              <a:off x="2484438" y="547687"/>
              <a:ext cx="936000" cy="21590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2021</a:t>
              </a:r>
            </a:p>
          </p:txBody>
        </p:sp>
      </p:grpSp>
      <p:grpSp>
        <p:nvGrpSpPr>
          <p:cNvPr id="9" name="Группа 190"/>
          <p:cNvGrpSpPr>
            <a:grpSpLocks/>
          </p:cNvGrpSpPr>
          <p:nvPr/>
        </p:nvGrpSpPr>
        <p:grpSpPr bwMode="auto">
          <a:xfrm>
            <a:off x="5278438" y="1538288"/>
            <a:ext cx="936625" cy="428625"/>
            <a:chOff x="2484438" y="331788"/>
            <a:chExt cx="936000" cy="454006"/>
          </a:xfrm>
        </p:grpSpPr>
        <p:sp>
          <p:nvSpPr>
            <p:cNvPr id="192" name="Прямоугольник 191"/>
            <p:cNvSpPr/>
            <p:nvPr/>
          </p:nvSpPr>
          <p:spPr bwMode="auto">
            <a:xfrm>
              <a:off x="2484438" y="331788"/>
              <a:ext cx="936000" cy="21523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anchor="ctr"/>
            <a:lstStyle/>
            <a:p>
              <a:pPr algn="ctr">
                <a:defRPr/>
              </a:pPr>
              <a:r>
                <a:rPr lang="uk-UA" sz="1400" b="1" dirty="0"/>
                <a:t>РІК КУРСІВ</a:t>
              </a:r>
            </a:p>
          </p:txBody>
        </p:sp>
        <p:sp>
          <p:nvSpPr>
            <p:cNvPr id="193" name="Прямоугольник 192"/>
            <p:cNvSpPr/>
            <p:nvPr/>
          </p:nvSpPr>
          <p:spPr bwMode="auto">
            <a:xfrm>
              <a:off x="2484438" y="570562"/>
              <a:ext cx="936000" cy="21523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2022</a:t>
              </a:r>
            </a:p>
          </p:txBody>
        </p:sp>
      </p:grpSp>
      <p:grpSp>
        <p:nvGrpSpPr>
          <p:cNvPr id="10" name="Группа 193"/>
          <p:cNvGrpSpPr>
            <a:grpSpLocks/>
          </p:cNvGrpSpPr>
          <p:nvPr/>
        </p:nvGrpSpPr>
        <p:grpSpPr bwMode="auto">
          <a:xfrm>
            <a:off x="6429375" y="1538288"/>
            <a:ext cx="936625" cy="428625"/>
            <a:chOff x="2484438" y="331788"/>
            <a:chExt cx="936000" cy="431800"/>
          </a:xfrm>
        </p:grpSpPr>
        <p:sp>
          <p:nvSpPr>
            <p:cNvPr id="195" name="Прямоугольник 194"/>
            <p:cNvSpPr/>
            <p:nvPr/>
          </p:nvSpPr>
          <p:spPr bwMode="auto">
            <a:xfrm>
              <a:off x="2484438" y="331788"/>
              <a:ext cx="936000" cy="2158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anchor="ctr"/>
            <a:lstStyle/>
            <a:p>
              <a:pPr algn="ctr">
                <a:defRPr/>
              </a:pPr>
              <a:r>
                <a:rPr lang="uk-UA" sz="1400" b="1" dirty="0"/>
                <a:t>РІК КУРСІВ</a:t>
              </a:r>
            </a:p>
          </p:txBody>
        </p:sp>
        <p:sp>
          <p:nvSpPr>
            <p:cNvPr id="196" name="Прямоугольник 195"/>
            <p:cNvSpPr/>
            <p:nvPr/>
          </p:nvSpPr>
          <p:spPr bwMode="auto">
            <a:xfrm>
              <a:off x="2484438" y="547687"/>
              <a:ext cx="936000" cy="21590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2023</a:t>
              </a:r>
            </a:p>
          </p:txBody>
        </p:sp>
      </p:grpSp>
      <p:grpSp>
        <p:nvGrpSpPr>
          <p:cNvPr id="11" name="Группа 196"/>
          <p:cNvGrpSpPr>
            <a:grpSpLocks/>
          </p:cNvGrpSpPr>
          <p:nvPr/>
        </p:nvGrpSpPr>
        <p:grpSpPr bwMode="auto">
          <a:xfrm>
            <a:off x="7564438" y="1538288"/>
            <a:ext cx="936625" cy="428625"/>
            <a:chOff x="2484438" y="331788"/>
            <a:chExt cx="936000" cy="454006"/>
          </a:xfrm>
        </p:grpSpPr>
        <p:sp>
          <p:nvSpPr>
            <p:cNvPr id="198" name="Прямоугольник 197"/>
            <p:cNvSpPr/>
            <p:nvPr/>
          </p:nvSpPr>
          <p:spPr bwMode="auto">
            <a:xfrm>
              <a:off x="2484438" y="331788"/>
              <a:ext cx="936000" cy="21523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anchor="ctr"/>
            <a:lstStyle/>
            <a:p>
              <a:pPr algn="ctr">
                <a:defRPr/>
              </a:pPr>
              <a:r>
                <a:rPr lang="uk-UA" sz="1400" b="1" dirty="0"/>
                <a:t>РІК КУРСІВ</a:t>
              </a:r>
            </a:p>
          </p:txBody>
        </p:sp>
        <p:sp>
          <p:nvSpPr>
            <p:cNvPr id="199" name="Прямоугольник 198"/>
            <p:cNvSpPr/>
            <p:nvPr/>
          </p:nvSpPr>
          <p:spPr bwMode="auto">
            <a:xfrm>
              <a:off x="2484438" y="570562"/>
              <a:ext cx="936000" cy="21523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2024</a:t>
              </a:r>
            </a:p>
          </p:txBody>
        </p:sp>
      </p:grpSp>
      <p:sp>
        <p:nvSpPr>
          <p:cNvPr id="205" name="Прямоугольник 204"/>
          <p:cNvSpPr/>
          <p:nvPr/>
        </p:nvSpPr>
        <p:spPr bwMode="auto">
          <a:xfrm>
            <a:off x="2778125" y="3357563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</a:t>
            </a:r>
          </a:p>
        </p:txBody>
      </p:sp>
      <p:sp>
        <p:nvSpPr>
          <p:cNvPr id="206" name="Прямоугольник 205"/>
          <p:cNvSpPr/>
          <p:nvPr/>
        </p:nvSpPr>
        <p:spPr bwMode="auto">
          <a:xfrm>
            <a:off x="4135438" y="3357563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30/60</a:t>
            </a:r>
          </a:p>
        </p:txBody>
      </p:sp>
      <p:sp>
        <p:nvSpPr>
          <p:cNvPr id="207" name="Прямоугольник 206"/>
          <p:cNvSpPr/>
          <p:nvPr/>
        </p:nvSpPr>
        <p:spPr bwMode="auto">
          <a:xfrm>
            <a:off x="5278438" y="3357563"/>
            <a:ext cx="936625" cy="32385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FF0000"/>
                </a:solidFill>
              </a:rPr>
              <a:t>30/90</a:t>
            </a:r>
          </a:p>
        </p:txBody>
      </p:sp>
      <p:sp>
        <p:nvSpPr>
          <p:cNvPr id="208" name="Прямоугольник 207"/>
          <p:cNvSpPr/>
          <p:nvPr/>
        </p:nvSpPr>
        <p:spPr bwMode="auto">
          <a:xfrm>
            <a:off x="6429375" y="3357563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</a:t>
            </a:r>
          </a:p>
        </p:txBody>
      </p:sp>
      <p:sp>
        <p:nvSpPr>
          <p:cNvPr id="209" name="Прямоугольник 208"/>
          <p:cNvSpPr/>
          <p:nvPr/>
        </p:nvSpPr>
        <p:spPr bwMode="auto">
          <a:xfrm>
            <a:off x="7564438" y="3357563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30/60</a:t>
            </a:r>
          </a:p>
        </p:txBody>
      </p:sp>
      <p:sp>
        <p:nvSpPr>
          <p:cNvPr id="210" name="Прямоугольник 209"/>
          <p:cNvSpPr/>
          <p:nvPr/>
        </p:nvSpPr>
        <p:spPr bwMode="auto">
          <a:xfrm>
            <a:off x="2778125" y="3857625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</a:t>
            </a:r>
          </a:p>
        </p:txBody>
      </p:sp>
      <p:sp>
        <p:nvSpPr>
          <p:cNvPr id="211" name="Прямоугольник 210"/>
          <p:cNvSpPr/>
          <p:nvPr/>
        </p:nvSpPr>
        <p:spPr bwMode="auto">
          <a:xfrm>
            <a:off x="4135438" y="3857625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30/60</a:t>
            </a:r>
          </a:p>
        </p:txBody>
      </p:sp>
      <p:sp>
        <p:nvSpPr>
          <p:cNvPr id="212" name="Прямоугольник 211"/>
          <p:cNvSpPr/>
          <p:nvPr/>
        </p:nvSpPr>
        <p:spPr bwMode="auto">
          <a:xfrm>
            <a:off x="5278438" y="3857625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30/90</a:t>
            </a:r>
          </a:p>
        </p:txBody>
      </p:sp>
      <p:sp>
        <p:nvSpPr>
          <p:cNvPr id="213" name="Прямоугольник 212"/>
          <p:cNvSpPr/>
          <p:nvPr/>
        </p:nvSpPr>
        <p:spPr bwMode="auto">
          <a:xfrm>
            <a:off x="6429375" y="3857625"/>
            <a:ext cx="936625" cy="32385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FF0000"/>
                </a:solidFill>
              </a:rPr>
              <a:t>30/120</a:t>
            </a:r>
          </a:p>
        </p:txBody>
      </p:sp>
      <p:sp>
        <p:nvSpPr>
          <p:cNvPr id="214" name="Прямоугольник 213"/>
          <p:cNvSpPr/>
          <p:nvPr/>
        </p:nvSpPr>
        <p:spPr bwMode="auto">
          <a:xfrm>
            <a:off x="7564438" y="3857625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</a:t>
            </a:r>
          </a:p>
        </p:txBody>
      </p:sp>
      <p:sp>
        <p:nvSpPr>
          <p:cNvPr id="217" name="Прямоугольник 216"/>
          <p:cNvSpPr/>
          <p:nvPr/>
        </p:nvSpPr>
        <p:spPr bwMode="auto">
          <a:xfrm>
            <a:off x="2778125" y="4357688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</a:t>
            </a:r>
          </a:p>
        </p:txBody>
      </p:sp>
      <p:sp>
        <p:nvSpPr>
          <p:cNvPr id="218" name="Прямоугольник 217"/>
          <p:cNvSpPr/>
          <p:nvPr/>
        </p:nvSpPr>
        <p:spPr bwMode="auto">
          <a:xfrm>
            <a:off x="4135438" y="4357688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30/60</a:t>
            </a:r>
          </a:p>
        </p:txBody>
      </p:sp>
      <p:sp>
        <p:nvSpPr>
          <p:cNvPr id="219" name="Прямоугольник 218"/>
          <p:cNvSpPr/>
          <p:nvPr/>
        </p:nvSpPr>
        <p:spPr bwMode="auto">
          <a:xfrm>
            <a:off x="5278438" y="4357688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30/90</a:t>
            </a:r>
          </a:p>
        </p:txBody>
      </p:sp>
      <p:sp>
        <p:nvSpPr>
          <p:cNvPr id="220" name="Прямоугольник 219"/>
          <p:cNvSpPr/>
          <p:nvPr/>
        </p:nvSpPr>
        <p:spPr bwMode="auto">
          <a:xfrm>
            <a:off x="6429375" y="4357688"/>
            <a:ext cx="936625" cy="32385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002060"/>
                </a:solidFill>
              </a:rPr>
              <a:t>30/120</a:t>
            </a:r>
          </a:p>
        </p:txBody>
      </p:sp>
      <p:sp>
        <p:nvSpPr>
          <p:cNvPr id="221" name="Прямоугольник 220"/>
          <p:cNvSpPr/>
          <p:nvPr/>
        </p:nvSpPr>
        <p:spPr bwMode="auto">
          <a:xfrm>
            <a:off x="7564438" y="4357688"/>
            <a:ext cx="936625" cy="32385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FF0000"/>
                </a:solidFill>
              </a:rPr>
              <a:t>30/150</a:t>
            </a:r>
          </a:p>
        </p:txBody>
      </p:sp>
      <p:grpSp>
        <p:nvGrpSpPr>
          <p:cNvPr id="12" name="Группа 222"/>
          <p:cNvGrpSpPr>
            <a:grpSpLocks/>
          </p:cNvGrpSpPr>
          <p:nvPr/>
        </p:nvGrpSpPr>
        <p:grpSpPr bwMode="auto">
          <a:xfrm>
            <a:off x="2786063" y="5038725"/>
            <a:ext cx="936625" cy="428625"/>
            <a:chOff x="2484438" y="331788"/>
            <a:chExt cx="936000" cy="454006"/>
          </a:xfrm>
        </p:grpSpPr>
        <p:sp>
          <p:nvSpPr>
            <p:cNvPr id="224" name="Прямоугольник 223"/>
            <p:cNvSpPr/>
            <p:nvPr/>
          </p:nvSpPr>
          <p:spPr bwMode="auto">
            <a:xfrm>
              <a:off x="2484438" y="331788"/>
              <a:ext cx="936000" cy="21523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anchor="ctr"/>
            <a:lstStyle/>
            <a:p>
              <a:pPr algn="ctr">
                <a:defRPr/>
              </a:pPr>
              <a:r>
                <a:rPr lang="uk-UA" sz="1400" b="1" dirty="0"/>
                <a:t>РІК КУРСІВ</a:t>
              </a:r>
            </a:p>
          </p:txBody>
        </p:sp>
        <p:sp>
          <p:nvSpPr>
            <p:cNvPr id="225" name="Прямоугольник 224"/>
            <p:cNvSpPr/>
            <p:nvPr/>
          </p:nvSpPr>
          <p:spPr bwMode="auto">
            <a:xfrm>
              <a:off x="2484438" y="570562"/>
              <a:ext cx="936000" cy="21523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2025</a:t>
              </a:r>
            </a:p>
          </p:txBody>
        </p:sp>
      </p:grpSp>
      <p:grpSp>
        <p:nvGrpSpPr>
          <p:cNvPr id="14" name="Группа 237"/>
          <p:cNvGrpSpPr>
            <a:grpSpLocks/>
          </p:cNvGrpSpPr>
          <p:nvPr/>
        </p:nvGrpSpPr>
        <p:grpSpPr bwMode="auto">
          <a:xfrm>
            <a:off x="214313" y="5786438"/>
            <a:ext cx="1979612" cy="323850"/>
            <a:chOff x="162796" y="3154695"/>
            <a:chExt cx="1927504" cy="432048"/>
          </a:xfrm>
        </p:grpSpPr>
        <p:sp>
          <p:nvSpPr>
            <p:cNvPr id="239" name="Прямоугольник 238"/>
            <p:cNvSpPr/>
            <p:nvPr/>
          </p:nvSpPr>
          <p:spPr>
            <a:xfrm>
              <a:off x="1442647" y="3154695"/>
              <a:ext cx="647653" cy="432048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2025</a:t>
              </a:r>
            </a:p>
          </p:txBody>
        </p:sp>
        <p:sp>
          <p:nvSpPr>
            <p:cNvPr id="240" name="Прямоугольник 239"/>
            <p:cNvSpPr/>
            <p:nvPr/>
          </p:nvSpPr>
          <p:spPr>
            <a:xfrm>
              <a:off x="162796" y="3154695"/>
              <a:ext cx="1279851" cy="432048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/>
                <a:t>РІК АТЕСТАЦІЇ</a:t>
              </a:r>
            </a:p>
          </p:txBody>
        </p:sp>
      </p:grpSp>
      <p:sp>
        <p:nvSpPr>
          <p:cNvPr id="257" name="Прямоугольник 256"/>
          <p:cNvSpPr/>
          <p:nvPr/>
        </p:nvSpPr>
        <p:spPr bwMode="auto">
          <a:xfrm>
            <a:off x="2786063" y="5786438"/>
            <a:ext cx="936625" cy="32385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rgbClr val="FF0000"/>
                </a:solidFill>
              </a:rPr>
              <a:t>30</a:t>
            </a:r>
          </a:p>
        </p:txBody>
      </p:sp>
      <p:cxnSp>
        <p:nvCxnSpPr>
          <p:cNvPr id="267" name="Прямая соединительная линия 266"/>
          <p:cNvCxnSpPr/>
          <p:nvPr/>
        </p:nvCxnSpPr>
        <p:spPr>
          <a:xfrm>
            <a:off x="214313" y="5608638"/>
            <a:ext cx="8786812" cy="1587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94" name="TextBox 281"/>
          <p:cNvSpPr txBox="1">
            <a:spLocks noChangeArrowheads="1"/>
          </p:cNvSpPr>
          <p:nvPr/>
        </p:nvSpPr>
        <p:spPr bwMode="auto">
          <a:xfrm>
            <a:off x="285750" y="214313"/>
            <a:ext cx="8572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2400" b="1"/>
              <a:t>ПРИМІРНИЙ ПЛАН ПІДВИЩЕННЯ КВАЛІФІКАЦІЇ ПЕДАГОГІЧНИХ ПРАЦІВНИКІВ У МІЖАТЕСТАЦІЙНИЙ ПЕРІОД</a:t>
            </a:r>
            <a:endParaRPr lang="ru-RU" altLang="uk-UA" sz="1800"/>
          </a:p>
        </p:txBody>
      </p:sp>
      <p:sp>
        <p:nvSpPr>
          <p:cNvPr id="284" name="Прямоугольник 283"/>
          <p:cNvSpPr/>
          <p:nvPr/>
        </p:nvSpPr>
        <p:spPr>
          <a:xfrm>
            <a:off x="2714625" y="1428750"/>
            <a:ext cx="1071563" cy="3357563"/>
          </a:xfrm>
          <a:prstGeom prst="rect">
            <a:avLst/>
          </a:prstGeom>
          <a:noFill/>
          <a:ln w="34925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2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3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4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4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5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5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6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6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7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9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10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5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5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5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5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5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5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5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25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5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8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5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5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5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5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5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5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5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25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2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5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25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2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2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  <p:bldP spid="74" grpId="0" animBg="1"/>
      <p:bldP spid="75" grpId="0" animBg="1"/>
      <p:bldP spid="163" grpId="0" animBg="1"/>
      <p:bldP spid="166" grpId="0" animBg="1"/>
      <p:bldP spid="167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57" grpId="0" animBg="1"/>
      <p:bldP spid="6194" grpId="0"/>
      <p:bldP spid="28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98317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err="1" smtClean="0"/>
              <a:t>Результати</a:t>
            </a:r>
            <a:r>
              <a:rPr lang="ru-RU" b="1" dirty="0" smtClean="0"/>
              <a:t> </a:t>
            </a:r>
            <a:r>
              <a:rPr lang="ru-RU" b="1" dirty="0" err="1" smtClean="0"/>
              <a:t>підвищення</a:t>
            </a:r>
            <a:r>
              <a:rPr lang="ru-RU" b="1" dirty="0" smtClean="0"/>
              <a:t> </a:t>
            </a:r>
            <a:r>
              <a:rPr lang="ru-RU" b="1" dirty="0" err="1" smtClean="0"/>
              <a:t>кваліфікації</a:t>
            </a:r>
            <a:r>
              <a:rPr lang="ru-RU" b="1" dirty="0" smtClean="0"/>
              <a:t> у </a:t>
            </a:r>
            <a:r>
              <a:rPr lang="ru-RU" b="1" dirty="0" err="1" smtClean="0"/>
              <a:t>суб'єктів</a:t>
            </a:r>
            <a:r>
              <a:rPr lang="ru-RU" b="1" dirty="0" smtClean="0"/>
              <a:t> </a:t>
            </a:r>
            <a:r>
              <a:rPr lang="ru-RU" b="1" dirty="0" err="1" smtClean="0"/>
              <a:t>підвищення</a:t>
            </a:r>
            <a:r>
              <a:rPr lang="ru-RU" b="1" dirty="0" smtClean="0"/>
              <a:t> </a:t>
            </a:r>
            <a:r>
              <a:rPr lang="ru-RU" b="1" dirty="0" err="1" smtClean="0"/>
              <a:t>кваліфікації</a:t>
            </a:r>
            <a:r>
              <a:rPr lang="ru-RU" b="1" dirty="0" smtClean="0"/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що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мають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ліцензію</a:t>
            </a:r>
            <a:r>
              <a:rPr lang="ru-RU" b="1" dirty="0" smtClean="0">
                <a:solidFill>
                  <a:srgbClr val="FFFF00"/>
                </a:solidFill>
              </a:rPr>
              <a:t> на </a:t>
            </a:r>
            <a:r>
              <a:rPr lang="ru-RU" b="1" dirty="0" err="1" smtClean="0">
                <a:solidFill>
                  <a:srgbClr val="FFFF00"/>
                </a:solidFill>
              </a:rPr>
              <a:t>підвищення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кваліфікації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провадять</a:t>
            </a:r>
            <a:r>
              <a:rPr lang="ru-RU" b="1" dirty="0" smtClean="0"/>
              <a:t> </a:t>
            </a:r>
            <a:r>
              <a:rPr lang="ru-RU" b="1" dirty="0" err="1" smtClean="0"/>
              <a:t>освітню</a:t>
            </a:r>
            <a:r>
              <a:rPr lang="ru-RU" b="1" dirty="0" smtClean="0"/>
              <a:t> </a:t>
            </a:r>
            <a:r>
              <a:rPr lang="ru-RU" b="1" dirty="0" err="1" smtClean="0"/>
              <a:t>діяльність</a:t>
            </a:r>
            <a:r>
              <a:rPr lang="ru-RU" b="1" dirty="0" smtClean="0"/>
              <a:t> за </a:t>
            </a:r>
            <a:r>
              <a:rPr lang="ru-RU" b="1" dirty="0" err="1" smtClean="0"/>
              <a:t>акредитованою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освітньою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програмою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FFFF00"/>
                </a:solidFill>
              </a:rPr>
              <a:t>не </a:t>
            </a:r>
            <a:r>
              <a:rPr lang="ru-RU" b="1" dirty="0" err="1" smtClean="0">
                <a:solidFill>
                  <a:srgbClr val="FFFF00"/>
                </a:solidFill>
              </a:rPr>
              <a:t>потребують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окремого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визнання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чи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підтвердження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кваліфікації</a:t>
            </a:r>
            <a:r>
              <a:rPr lang="ru-RU" dirty="0" smtClean="0"/>
              <a:t> у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суб'єктів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кваліфікації</a:t>
            </a:r>
            <a:r>
              <a:rPr lang="ru-RU" dirty="0" smtClean="0"/>
              <a:t> </a:t>
            </a:r>
            <a:r>
              <a:rPr lang="ru-RU" dirty="0" err="1" smtClean="0"/>
              <a:t>визнаються</a:t>
            </a:r>
            <a:r>
              <a:rPr lang="ru-RU" dirty="0" smtClean="0"/>
              <a:t> </a:t>
            </a:r>
            <a:r>
              <a:rPr lang="ru-RU" dirty="0" err="1" smtClean="0"/>
              <a:t>рішенням</a:t>
            </a:r>
            <a:r>
              <a:rPr lang="ru-RU" dirty="0" smtClean="0"/>
              <a:t> </a:t>
            </a:r>
            <a:r>
              <a:rPr lang="ru-RU" dirty="0" err="1" smtClean="0"/>
              <a:t>педагогічної</a:t>
            </a:r>
            <a:r>
              <a:rPr lang="ru-RU" dirty="0" smtClean="0"/>
              <a:t> (</a:t>
            </a:r>
            <a:r>
              <a:rPr lang="ru-RU" dirty="0" err="1" smtClean="0"/>
              <a:t>вченої</a:t>
            </a:r>
            <a:r>
              <a:rPr lang="ru-RU" dirty="0" smtClean="0"/>
              <a:t>) ради </a:t>
            </a:r>
            <a:r>
              <a:rPr lang="ru-RU" dirty="0" err="1" smtClean="0"/>
              <a:t>відповідного</a:t>
            </a:r>
            <a:r>
              <a:rPr lang="ru-RU" dirty="0" smtClean="0"/>
              <a:t> закладу </a:t>
            </a:r>
            <a:r>
              <a:rPr lang="ru-RU" dirty="0" err="1" smtClean="0"/>
              <a:t>освіти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err="1" smtClean="0"/>
              <a:t>Здобуття</a:t>
            </a:r>
            <a:r>
              <a:rPr lang="ru-RU" b="1" dirty="0" smtClean="0"/>
              <a:t> </a:t>
            </a:r>
            <a:r>
              <a:rPr lang="ru-RU" b="1" dirty="0" err="1" smtClean="0"/>
              <a:t>першого</a:t>
            </a:r>
            <a:r>
              <a:rPr lang="ru-RU" b="1" dirty="0" smtClean="0"/>
              <a:t> (</a:t>
            </a:r>
            <a:r>
              <a:rPr lang="ru-RU" b="1" dirty="0" err="1" smtClean="0"/>
              <a:t>бакалаврського</a:t>
            </a:r>
            <a:r>
              <a:rPr lang="ru-RU" b="1" dirty="0" smtClean="0"/>
              <a:t>), другого (</a:t>
            </a:r>
            <a:r>
              <a:rPr lang="ru-RU" b="1" dirty="0" err="1" smtClean="0"/>
              <a:t>магістерського</a:t>
            </a:r>
            <a:r>
              <a:rPr lang="ru-RU" b="1" dirty="0" smtClean="0"/>
              <a:t>) </a:t>
            </a:r>
            <a:r>
              <a:rPr lang="ru-RU" b="1" dirty="0" err="1" smtClean="0"/>
              <a:t>рівня</a:t>
            </a:r>
            <a:r>
              <a:rPr lang="ru-RU" b="1" dirty="0" smtClean="0"/>
              <a:t> </a:t>
            </a:r>
            <a:r>
              <a:rPr lang="ru-RU" b="1" dirty="0" err="1" smtClean="0"/>
              <a:t>вищої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, </a:t>
            </a:r>
            <a:r>
              <a:rPr lang="ru-RU" b="1" dirty="0" err="1" smtClean="0"/>
              <a:t>третього</a:t>
            </a:r>
            <a:r>
              <a:rPr lang="ru-RU" b="1" dirty="0" smtClean="0"/>
              <a:t> (</a:t>
            </a:r>
            <a:r>
              <a:rPr lang="ru-RU" b="1" dirty="0" err="1" smtClean="0"/>
              <a:t>освітньо-наукового</a:t>
            </a:r>
            <a:r>
              <a:rPr lang="ru-RU" b="1" dirty="0" smtClean="0"/>
              <a:t>/</a:t>
            </a:r>
            <a:r>
              <a:rPr lang="ru-RU" b="1" dirty="0" err="1" smtClean="0"/>
              <a:t>освітньо-творчого</a:t>
            </a:r>
            <a:r>
              <a:rPr lang="ru-RU" b="1" dirty="0" smtClean="0"/>
              <a:t>) </a:t>
            </a:r>
            <a:r>
              <a:rPr lang="ru-RU" b="1" dirty="0" err="1" smtClean="0"/>
              <a:t>рівня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наукового</a:t>
            </a:r>
            <a:r>
              <a:rPr lang="ru-RU" b="1" dirty="0" smtClean="0"/>
              <a:t> </a:t>
            </a:r>
            <a:r>
              <a:rPr lang="ru-RU" b="1" dirty="0" err="1" smtClean="0"/>
              <a:t>рівня</a:t>
            </a:r>
            <a:r>
              <a:rPr lang="ru-RU" b="1" dirty="0" smtClean="0"/>
              <a:t> </a:t>
            </a:r>
            <a:r>
              <a:rPr lang="ru-RU" b="1" dirty="0" err="1" smtClean="0"/>
              <a:t>вищої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b="1" dirty="0" err="1" smtClean="0"/>
              <a:t>вперше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за </a:t>
            </a:r>
            <a:r>
              <a:rPr lang="ru-RU" b="1" dirty="0" err="1" smtClean="0"/>
              <a:t>іншою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спеціальністю</a:t>
            </a:r>
            <a:r>
              <a:rPr lang="ru-RU" b="1" dirty="0" smtClean="0"/>
              <a:t> у межах </a:t>
            </a:r>
            <a:r>
              <a:rPr lang="ru-RU" b="1" dirty="0" err="1" smtClean="0"/>
              <a:t>професійної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галузі</a:t>
            </a:r>
            <a:r>
              <a:rPr lang="ru-RU" b="1" dirty="0" smtClean="0"/>
              <a:t> </a:t>
            </a:r>
            <a:r>
              <a:rPr lang="ru-RU" b="1" dirty="0" err="1" smtClean="0"/>
              <a:t>знань</a:t>
            </a:r>
            <a:r>
              <a:rPr lang="ru-RU" b="1" dirty="0" smtClean="0"/>
              <a:t> </a:t>
            </a:r>
            <a:r>
              <a:rPr lang="ru-RU" b="1" dirty="0" err="1" smtClean="0"/>
              <a:t>визнається</a:t>
            </a:r>
            <a:r>
              <a:rPr lang="ru-RU" b="1" dirty="0" smtClean="0"/>
              <a:t> як </a:t>
            </a:r>
            <a:r>
              <a:rPr lang="ru-RU" b="1" dirty="0" err="1" smtClean="0"/>
              <a:t>підвищення</a:t>
            </a:r>
            <a:r>
              <a:rPr lang="ru-RU" b="1" dirty="0" smtClean="0"/>
              <a:t> </a:t>
            </a:r>
            <a:r>
              <a:rPr lang="ru-RU" b="1" dirty="0" err="1" smtClean="0"/>
              <a:t>кваліфікації</a:t>
            </a:r>
            <a:r>
              <a:rPr lang="ru-RU" b="1" dirty="0" smtClean="0"/>
              <a:t> </a:t>
            </a:r>
            <a:r>
              <a:rPr lang="ru-RU" b="1" dirty="0" err="1" smtClean="0"/>
              <a:t>педагогічних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науково-педагогічних</a:t>
            </a:r>
            <a:r>
              <a:rPr lang="ru-RU" b="1" dirty="0" smtClean="0"/>
              <a:t> </a:t>
            </a:r>
            <a:r>
              <a:rPr lang="ru-RU" b="1" dirty="0" err="1" smtClean="0"/>
              <a:t>працівників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71546"/>
            <a:ext cx="9144000" cy="485778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 smtClean="0"/>
              <a:t>Постанова </a:t>
            </a:r>
            <a:r>
              <a:rPr lang="uk-UA" sz="2800" b="1" dirty="0"/>
              <a:t>Кабінету Міністрів України 21 серпня 2019 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№</a:t>
            </a:r>
            <a:r>
              <a:rPr lang="en-US" sz="2800" b="1" dirty="0" smtClean="0"/>
              <a:t> </a:t>
            </a:r>
            <a:r>
              <a:rPr lang="en-US" sz="2800" b="1" dirty="0"/>
              <a:t>800  </a:t>
            </a:r>
            <a:r>
              <a:rPr lang="en-US" sz="2800" b="1" dirty="0" smtClean="0"/>
              <a:t>,,</a:t>
            </a:r>
            <a:r>
              <a:rPr lang="uk-UA" sz="2800" b="1" dirty="0" smtClean="0"/>
              <a:t>Деякі питання </a:t>
            </a:r>
            <a:r>
              <a:rPr lang="uk-UA" sz="2800" b="1" dirty="0"/>
              <a:t>підвищення кваліфікації педагогічних і науково-педагогічних працівників</a:t>
            </a:r>
            <a:r>
              <a:rPr lang="uk-UA" sz="2800" b="1" dirty="0" smtClean="0"/>
              <a:t>”,</a:t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Лист </a:t>
            </a:r>
            <a:r>
              <a:rPr lang="uk-UA" sz="2800" b="1" dirty="0"/>
              <a:t>Міністерства освіти і науки </a:t>
            </a:r>
            <a:r>
              <a:rPr lang="uk-UA" sz="2800" b="1" dirty="0" smtClean="0"/>
              <a:t>України  04 листопада 2019 </a:t>
            </a:r>
            <a:br>
              <a:rPr lang="uk-UA" sz="2800" b="1" dirty="0" smtClean="0"/>
            </a:br>
            <a:r>
              <a:rPr lang="uk-UA" sz="2800" b="1" dirty="0" smtClean="0"/>
              <a:t>№ </a:t>
            </a:r>
            <a:r>
              <a:rPr lang="uk-UA" sz="2800" b="1" dirty="0"/>
              <a:t>1/9-683 ,,Щодо підвищення кваліфікації та атестації педагогічних </a:t>
            </a:r>
            <a:r>
              <a:rPr lang="uk-UA" sz="2800" b="1" dirty="0" err="1"/>
              <a:t>працівників</a:t>
            </a:r>
            <a:r>
              <a:rPr lang="uk-UA" sz="2800" b="1" dirty="0" err="1" smtClean="0"/>
              <a:t>”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 Постанова Кабінету Міністрів України 27 грудня 2019 </a:t>
            </a:r>
            <a:br>
              <a:rPr lang="uk-UA" sz="2800" b="1" dirty="0" smtClean="0"/>
            </a:br>
            <a:r>
              <a:rPr lang="uk-UA" sz="2800" b="1" dirty="0" smtClean="0"/>
              <a:t>№</a:t>
            </a:r>
            <a:r>
              <a:rPr lang="en-US" sz="2800" b="1" dirty="0" smtClean="0"/>
              <a:t> </a:t>
            </a:r>
            <a:r>
              <a:rPr lang="uk-UA" sz="2800" b="1" dirty="0" smtClean="0"/>
              <a:t>1133</a:t>
            </a:r>
            <a:r>
              <a:rPr lang="en-US" sz="2800" b="1" dirty="0" smtClean="0"/>
              <a:t> 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 ,, </a:t>
            </a:r>
            <a:r>
              <a:rPr lang="uk-UA" sz="2800" b="1" dirty="0" smtClean="0">
                <a:solidFill>
                  <a:srgbClr val="FF0000"/>
                </a:solidFill>
              </a:rPr>
              <a:t>ЗМІНИ</a:t>
            </a:r>
            <a:r>
              <a:rPr lang="uk-UA" sz="2800" b="1" dirty="0" smtClean="0"/>
              <a:t>, що вносяться до Порядку підвищення кваліфікації </a:t>
            </a:r>
            <a:br>
              <a:rPr lang="uk-UA" sz="2800" b="1" dirty="0" smtClean="0"/>
            </a:br>
            <a:r>
              <a:rPr lang="uk-UA" sz="2800" b="1" dirty="0" smtClean="0"/>
              <a:t>педагогічних і науково-педагогічних працівників ”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uk-UA" sz="2800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316284"/>
              </p:ext>
            </p:extLst>
          </p:nvPr>
        </p:nvGraphicFramePr>
        <p:xfrm>
          <a:off x="251520" y="188640"/>
          <a:ext cx="4248472" cy="6521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Acrobat Document" r:id="rId3" imgW="5321520" imgH="7521840" progId="AcroExch.Document.DC">
                  <p:embed/>
                </p:oleObj>
              </mc:Choice>
              <mc:Fallback>
                <p:oleObj name="Acrobat Document" r:id="rId3" imgW="5321520" imgH="7521840" progId="AcroExch.Document.DC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88640"/>
                        <a:ext cx="4248472" cy="6521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127959"/>
              </p:ext>
            </p:extLst>
          </p:nvPr>
        </p:nvGraphicFramePr>
        <p:xfrm>
          <a:off x="4788024" y="188640"/>
          <a:ext cx="4167931" cy="648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Acrobat Document" r:id="rId5" imgW="5321520" imgH="7521840" progId="AcroExch.Document.DC">
                  <p:embed/>
                </p:oleObj>
              </mc:Choice>
              <mc:Fallback>
                <p:oleObj name="Acrobat Document" r:id="rId5" imgW="5321520" imgH="7521840" progId="AcroExch.Document.DC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88640"/>
                        <a:ext cx="4167931" cy="6480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177402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8026" y="644495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Кожен педагогічний і науково-педагогічний працівник закладу загальної середньої та фахової </a:t>
            </a:r>
            <a:r>
              <a:rPr lang="uk-UA" dirty="0" err="1"/>
              <a:t>передвищої</a:t>
            </a:r>
            <a:r>
              <a:rPr lang="uk-UA" dirty="0"/>
              <a:t> освіти відповідно до Законів України “Про освіту”, “Про загальну середню освіту”, “Про фахову </a:t>
            </a:r>
            <a:r>
              <a:rPr lang="uk-UA" dirty="0" err="1"/>
              <a:t>передвищу</a:t>
            </a:r>
            <a:r>
              <a:rPr lang="uk-UA" dirty="0"/>
              <a:t> освіту</a:t>
            </a:r>
            <a:r>
              <a:rPr lang="uk-UA" dirty="0">
                <a:solidFill>
                  <a:srgbClr val="FFFFCC"/>
                </a:solidFill>
              </a:rPr>
              <a:t>”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b="1" u="sng" dirty="0">
                <a:solidFill>
                  <a:srgbClr val="FFFF00"/>
                </a:solidFill>
              </a:rPr>
              <a:t>зобов’язаний щороку підвищувати </a:t>
            </a:r>
            <a:r>
              <a:rPr lang="uk-UA" dirty="0"/>
              <a:t>кваліфікацію з урахуванням особливостей, визначених цим Порядком.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179348"/>
            <a:ext cx="1082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Стаття 14</a:t>
            </a:r>
            <a:endParaRPr lang="uk-UA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0034" y="2001614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Педагогічні працівники закладів дошкільної, позашкільної, професійної (професійно-технічної) освіти підвищують свою кваліфікацію згідно з цим Порядком </a:t>
            </a:r>
            <a:r>
              <a:rPr lang="uk-UA" b="1" u="sng" dirty="0">
                <a:solidFill>
                  <a:srgbClr val="FFFF00"/>
                </a:solidFill>
              </a:rPr>
              <a:t>не рідше одного разу на п’ять років</a:t>
            </a:r>
            <a:r>
              <a:rPr lang="uk-UA" b="1" u="sng" dirty="0">
                <a:solidFill>
                  <a:srgbClr val="FF0000"/>
                </a:solidFill>
              </a:rPr>
              <a:t> </a:t>
            </a:r>
            <a:r>
              <a:rPr lang="uk-UA" dirty="0"/>
              <a:t>відповідно до спеціальних законів.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9071" y="3203684"/>
            <a:ext cx="109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Стаття 16</a:t>
            </a:r>
            <a:endParaRPr lang="uk-UA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699029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Загальний обсяг підвищення кваліфікації педагогічного або науково-педагогічного працівника закладу загальної середньої, професійної (професійно-технічної), фахової </a:t>
            </a:r>
            <a:r>
              <a:rPr lang="uk-UA" dirty="0" err="1"/>
              <a:t>передвищої</a:t>
            </a:r>
            <a:r>
              <a:rPr lang="uk-UA" dirty="0"/>
              <a:t> освіти </a:t>
            </a:r>
            <a:r>
              <a:rPr lang="uk-UA" sz="2000" b="1" u="sng" dirty="0">
                <a:solidFill>
                  <a:srgbClr val="FFFF00"/>
                </a:solidFill>
              </a:rPr>
              <a:t>не може бути менше ніж 150 годин на п’ять років</a:t>
            </a:r>
            <a:r>
              <a:rPr lang="uk-UA" sz="20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4141" y="4975428"/>
            <a:ext cx="840371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кваліфікації</a:t>
            </a:r>
            <a:r>
              <a:rPr lang="ru-RU" dirty="0"/>
              <a:t> </a:t>
            </a:r>
            <a:r>
              <a:rPr lang="ru-RU" dirty="0" err="1"/>
              <a:t>педагогічного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 </a:t>
            </a:r>
            <a:r>
              <a:rPr lang="ru-RU" dirty="0" err="1"/>
              <a:t>дошкільного</a:t>
            </a:r>
            <a:r>
              <a:rPr lang="ru-RU" dirty="0"/>
              <a:t>, </a:t>
            </a:r>
            <a:r>
              <a:rPr lang="ru-RU" dirty="0" err="1"/>
              <a:t>позашкільного</a:t>
            </a:r>
            <a:r>
              <a:rPr lang="ru-RU" dirty="0"/>
              <a:t> закладу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засновником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уповноваженим</a:t>
            </a:r>
            <a:r>
              <a:rPr lang="ru-RU" dirty="0"/>
              <a:t> ним органом), але </a:t>
            </a:r>
            <a:r>
              <a:rPr lang="ru-RU" sz="2000" b="1" dirty="0">
                <a:solidFill>
                  <a:srgbClr val="FFFF00"/>
                </a:solidFill>
              </a:rPr>
              <a:t>не </a:t>
            </a:r>
            <a:r>
              <a:rPr lang="ru-RU" sz="2000" b="1" dirty="0" err="1">
                <a:solidFill>
                  <a:srgbClr val="FFFF00"/>
                </a:solidFill>
              </a:rPr>
              <a:t>може</a:t>
            </a:r>
            <a:r>
              <a:rPr lang="ru-RU" sz="2000" b="1" dirty="0">
                <a:solidFill>
                  <a:srgbClr val="FFFF00"/>
                </a:solidFill>
              </a:rPr>
              <a:t> бути </a:t>
            </a:r>
            <a:r>
              <a:rPr lang="ru-RU" sz="2000" b="1" dirty="0" err="1">
                <a:solidFill>
                  <a:srgbClr val="FFFF00"/>
                </a:solidFill>
              </a:rPr>
              <a:t>менше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ніж</a:t>
            </a:r>
            <a:r>
              <a:rPr lang="ru-RU" sz="2000" b="1" dirty="0">
                <a:solidFill>
                  <a:srgbClr val="FFFF00"/>
                </a:solidFill>
              </a:rPr>
              <a:t> 120 годин на </a:t>
            </a:r>
            <a:r>
              <a:rPr lang="ru-RU" sz="2000" b="1" dirty="0" err="1">
                <a:solidFill>
                  <a:srgbClr val="FFFF00"/>
                </a:solidFill>
              </a:rPr>
              <a:t>п’ять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років</a:t>
            </a:r>
            <a:r>
              <a:rPr lang="ru-RU" sz="2000" b="1" dirty="0">
                <a:solidFill>
                  <a:srgbClr val="FFFF00"/>
                </a:solidFill>
              </a:rPr>
              <a:t>.</a:t>
            </a:r>
            <a:endParaRPr lang="uk-UA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99292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400600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FFFF00"/>
                </a:solidFill>
              </a:rPr>
              <a:t>Керівник, заступники керівника, керівник філії</a:t>
            </a:r>
            <a:r>
              <a:rPr lang="uk-UA" dirty="0" smtClean="0">
                <a:solidFill>
                  <a:srgbClr val="FFFF00"/>
                </a:solidFill>
              </a:rPr>
              <a:t>, </a:t>
            </a:r>
            <a:r>
              <a:rPr lang="uk-UA" b="1" dirty="0" smtClean="0">
                <a:solidFill>
                  <a:srgbClr val="FFFF00"/>
                </a:solidFill>
              </a:rPr>
              <a:t>відділення</a:t>
            </a:r>
          </a:p>
          <a:p>
            <a:pPr marL="0" indent="0" algn="ctr">
              <a:buNone/>
            </a:pPr>
            <a:r>
              <a:rPr lang="uk-UA" b="1" dirty="0" smtClean="0"/>
              <a:t>закладу </a:t>
            </a:r>
            <a:r>
              <a:rPr lang="uk-UA" b="1" dirty="0" smtClean="0"/>
              <a:t>дошкільної, позашкільної, загальної середньої освіти</a:t>
            </a:r>
            <a:r>
              <a:rPr lang="uk-UA" dirty="0" smtClean="0"/>
              <a:t>, </a:t>
            </a: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FFFF00"/>
                </a:solidFill>
              </a:rPr>
              <a:t>які вперше призначені на відповідну посаду</a:t>
            </a:r>
            <a:r>
              <a:rPr lang="uk-UA" b="1" dirty="0" smtClean="0"/>
              <a:t>,</a:t>
            </a:r>
            <a:r>
              <a:rPr lang="uk-UA" dirty="0" smtClean="0"/>
              <a:t> </a:t>
            </a:r>
          </a:p>
          <a:p>
            <a:pPr marL="0" indent="0" algn="ctr">
              <a:buNone/>
            </a:pPr>
            <a:r>
              <a:rPr lang="uk-UA" dirty="0" smtClean="0"/>
              <a:t>проходять підвищення кваліфікації відповідно до займаної посади </a:t>
            </a: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FFFF00"/>
                </a:solidFill>
              </a:rPr>
              <a:t>протягом двох перших років роботи</a:t>
            </a:r>
            <a:r>
              <a:rPr lang="uk-UA" b="1" dirty="0" smtClean="0"/>
              <a:t>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Основними</a:t>
            </a:r>
            <a:r>
              <a:rPr lang="ru-RU" dirty="0" smtClean="0"/>
              <a:t> видами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кваліфікації</a:t>
            </a:r>
            <a:r>
              <a:rPr lang="ru-RU" dirty="0" smtClean="0"/>
              <a:t> є: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dirty="0" smtClean="0"/>
          </a:p>
          <a:p>
            <a:r>
              <a:rPr lang="ru-RU" sz="3600" dirty="0" err="1" smtClean="0"/>
              <a:t>навчання</a:t>
            </a:r>
            <a:r>
              <a:rPr lang="ru-RU" sz="3600" dirty="0" smtClean="0"/>
              <a:t> за </a:t>
            </a:r>
            <a:r>
              <a:rPr lang="ru-RU" sz="3600" dirty="0" err="1" smtClean="0"/>
              <a:t>програмою</a:t>
            </a:r>
            <a:r>
              <a:rPr lang="ru-RU" sz="3600" dirty="0" smtClean="0"/>
              <a:t> </a:t>
            </a:r>
            <a:r>
              <a:rPr lang="ru-RU" sz="3600" dirty="0" err="1" smtClean="0"/>
              <a:t>підвищення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кваліфікації</a:t>
            </a:r>
            <a:r>
              <a:rPr lang="ru-RU" sz="3600" dirty="0" smtClean="0"/>
              <a:t>, у тому </a:t>
            </a:r>
            <a:r>
              <a:rPr lang="ru-RU" sz="3600" dirty="0" err="1" smtClean="0"/>
              <a:t>числі</a:t>
            </a:r>
            <a:r>
              <a:rPr lang="ru-RU" sz="3600" dirty="0" smtClean="0"/>
              <a:t> участь у </a:t>
            </a:r>
            <a:r>
              <a:rPr lang="ru-RU" sz="3600" dirty="0" err="1" smtClean="0"/>
              <a:t>семінарах</a:t>
            </a:r>
            <a:r>
              <a:rPr lang="ru-RU" sz="3600" dirty="0" smtClean="0"/>
              <a:t>, практикумах, </a:t>
            </a:r>
            <a:r>
              <a:rPr lang="ru-RU" sz="3600" dirty="0" err="1" smtClean="0"/>
              <a:t>тренінгах</a:t>
            </a:r>
            <a:r>
              <a:rPr lang="ru-RU" sz="3600" dirty="0" smtClean="0"/>
              <a:t>, </a:t>
            </a:r>
            <a:r>
              <a:rPr lang="ru-RU" sz="3600" dirty="0" err="1" smtClean="0"/>
              <a:t>вебінарах</a:t>
            </a:r>
            <a:r>
              <a:rPr lang="ru-RU" sz="3600" dirty="0" smtClean="0"/>
              <a:t>, </a:t>
            </a:r>
            <a:r>
              <a:rPr lang="ru-RU" sz="3600" dirty="0" err="1" smtClean="0"/>
              <a:t>майстер-класах</a:t>
            </a:r>
            <a:r>
              <a:rPr lang="ru-RU" sz="3600" dirty="0" smtClean="0"/>
              <a:t> </a:t>
            </a:r>
            <a:r>
              <a:rPr lang="ru-RU" sz="3600" dirty="0" err="1" smtClean="0"/>
              <a:t>тощо</a:t>
            </a:r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err="1" smtClean="0"/>
              <a:t>стажування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Педагогічні</a:t>
            </a:r>
            <a:r>
              <a:rPr lang="ru-RU" b="1" dirty="0" smtClean="0"/>
              <a:t> та </a:t>
            </a:r>
            <a:r>
              <a:rPr lang="ru-RU" b="1" dirty="0" err="1" smtClean="0"/>
              <a:t>науково-педагогічні</a:t>
            </a:r>
            <a:r>
              <a:rPr lang="ru-RU" b="1" dirty="0" smtClean="0"/>
              <a:t> </a:t>
            </a:r>
            <a:r>
              <a:rPr lang="ru-RU" b="1" dirty="0" err="1" smtClean="0"/>
              <a:t>працівники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самостійно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обирають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/>
              <a:t>конкретні</a:t>
            </a:r>
            <a:r>
              <a:rPr lang="ru-RU" b="1" dirty="0" smtClean="0"/>
              <a:t> </a:t>
            </a:r>
            <a:r>
              <a:rPr lang="ru-RU" b="1" dirty="0" err="1" smtClean="0"/>
              <a:t>форми</a:t>
            </a:r>
            <a:r>
              <a:rPr lang="ru-RU" b="1" dirty="0" smtClean="0"/>
              <a:t>, </a:t>
            </a:r>
            <a:r>
              <a:rPr lang="ru-RU" b="1" dirty="0" err="1" smtClean="0"/>
              <a:t>види</a:t>
            </a:r>
            <a:r>
              <a:rPr lang="ru-RU" b="1" dirty="0" smtClean="0"/>
              <a:t>, </a:t>
            </a:r>
            <a:r>
              <a:rPr lang="ru-RU" b="1" dirty="0" err="1" smtClean="0"/>
              <a:t>напрями</a:t>
            </a:r>
            <a:r>
              <a:rPr lang="ru-RU" b="1" dirty="0" smtClean="0"/>
              <a:t> </a:t>
            </a:r>
            <a:r>
              <a:rPr lang="ru-RU" b="1" dirty="0" err="1" smtClean="0"/>
              <a:t>та</a:t>
            </a:r>
            <a:r>
              <a:rPr lang="ru-RU" b="1" dirty="0" smtClean="0"/>
              <a:t> </a:t>
            </a:r>
            <a:r>
              <a:rPr lang="ru-RU" b="1" dirty="0" err="1" smtClean="0"/>
              <a:t>суб’єктів</a:t>
            </a:r>
            <a:r>
              <a:rPr lang="ru-RU" b="1" dirty="0" smtClean="0"/>
              <a:t> </a:t>
            </a:r>
            <a:r>
              <a:rPr lang="ru-RU" b="1" dirty="0" err="1" smtClean="0"/>
              <a:t>надання</a:t>
            </a:r>
            <a:r>
              <a:rPr lang="ru-RU" b="1" dirty="0" smtClean="0"/>
              <a:t> </a:t>
            </a:r>
            <a:r>
              <a:rPr lang="ru-RU" b="1" dirty="0" err="1" smtClean="0"/>
              <a:t>освітніх</a:t>
            </a:r>
            <a:r>
              <a:rPr lang="ru-RU" b="1" dirty="0" smtClean="0"/>
              <a:t> </a:t>
            </a:r>
            <a:r>
              <a:rPr lang="ru-RU" b="1" dirty="0" err="1" smtClean="0"/>
              <a:t>послуг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підвищення</a:t>
            </a:r>
            <a:r>
              <a:rPr lang="ru-RU" b="1" dirty="0" smtClean="0"/>
              <a:t> </a:t>
            </a:r>
            <a:r>
              <a:rPr lang="ru-RU" b="1" dirty="0" err="1" smtClean="0"/>
              <a:t>кваліфікації</a:t>
            </a:r>
            <a:r>
              <a:rPr lang="ru-RU" b="1" dirty="0" smtClean="0"/>
              <a:t>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/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Підвищення кваліфікації педагогічними і науково-педагогічними працівниками здійснюється </a:t>
            </a:r>
            <a:r>
              <a:rPr lang="uk-UA" b="1" dirty="0" smtClean="0">
                <a:solidFill>
                  <a:srgbClr val="FFFF00"/>
                </a:solidFill>
              </a:rPr>
              <a:t>згідно з планом підвищення кваліфікації закладу освіти на певний рік</a:t>
            </a:r>
            <a:r>
              <a:rPr lang="uk-UA" b="1" dirty="0" smtClean="0"/>
              <a:t>, що формується у </a:t>
            </a:r>
            <a:r>
              <a:rPr lang="uk-UA" b="1" dirty="0" smtClean="0">
                <a:solidFill>
                  <a:srgbClr val="FFFF00"/>
                </a:solidFill>
              </a:rPr>
              <a:t>два етапи</a:t>
            </a:r>
            <a:r>
              <a:rPr lang="uk-UA" b="1" dirty="0" smtClean="0"/>
              <a:t>, затверджується і виконується відповідно до цього Порядку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err="1" smtClean="0"/>
              <a:t>Орієнтовний</a:t>
            </a:r>
            <a:r>
              <a:rPr lang="ru-RU" dirty="0" smtClean="0"/>
              <a:t> </a:t>
            </a:r>
            <a:r>
              <a:rPr lang="ru-RU" b="1" dirty="0" err="1" smtClean="0"/>
              <a:t>п</a:t>
            </a:r>
            <a:r>
              <a:rPr lang="uk-UA" b="1" dirty="0" smtClean="0"/>
              <a:t>лан о</a:t>
            </a:r>
            <a:r>
              <a:rPr lang="ru-RU" b="1" dirty="0" err="1" smtClean="0"/>
              <a:t>прилюднюється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FF00"/>
                </a:solidFill>
              </a:rPr>
              <a:t>на </a:t>
            </a:r>
            <a:r>
              <a:rPr lang="ru-RU" b="1" dirty="0" err="1" smtClean="0">
                <a:solidFill>
                  <a:srgbClr val="FFFF00"/>
                </a:solidFill>
              </a:rPr>
              <a:t>інформаційному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стенді</a:t>
            </a:r>
            <a:r>
              <a:rPr lang="ru-RU" b="1" dirty="0" smtClean="0">
                <a:solidFill>
                  <a:srgbClr val="FFFF00"/>
                </a:solidFill>
              </a:rPr>
              <a:t> закладу </a:t>
            </a:r>
            <a:r>
              <a:rPr lang="ru-RU" b="1" dirty="0" err="1" smtClean="0">
                <a:solidFill>
                  <a:srgbClr val="FFFF00"/>
                </a:solidFill>
              </a:rPr>
              <a:t>освіти</a:t>
            </a:r>
            <a:r>
              <a:rPr lang="ru-RU" b="1" dirty="0" smtClean="0">
                <a:solidFill>
                  <a:srgbClr val="FFFF00"/>
                </a:solidFill>
              </a:rPr>
              <a:t> та на </a:t>
            </a:r>
            <a:r>
              <a:rPr lang="ru-RU" b="1" dirty="0" err="1" smtClean="0">
                <a:solidFill>
                  <a:srgbClr val="FFFF00"/>
                </a:solidFill>
              </a:rPr>
              <a:t>його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веб-сайті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/>
              <a:t>(у </a:t>
            </a:r>
            <a:r>
              <a:rPr lang="ru-RU" b="1" dirty="0" err="1" smtClean="0"/>
              <a:t>разі</a:t>
            </a:r>
            <a:r>
              <a:rPr lang="ru-RU" b="1" dirty="0" smtClean="0"/>
              <a:t> </a:t>
            </a:r>
            <a:r>
              <a:rPr lang="ru-RU" b="1" dirty="0" err="1" smtClean="0"/>
              <a:t>відсутності</a:t>
            </a:r>
            <a:r>
              <a:rPr lang="ru-RU" b="1" dirty="0" smtClean="0"/>
              <a:t> </a:t>
            </a:r>
            <a:r>
              <a:rPr lang="ru-RU" b="1" dirty="0" err="1" smtClean="0"/>
              <a:t>веб-сайту</a:t>
            </a:r>
            <a:r>
              <a:rPr lang="ru-RU" b="1" dirty="0" smtClean="0"/>
              <a:t> закладу </a:t>
            </a:r>
            <a:r>
              <a:rPr lang="ru-RU" b="1" dirty="0" err="1" smtClean="0"/>
              <a:t>освіти</a:t>
            </a:r>
            <a:r>
              <a:rPr lang="ru-RU" b="1" dirty="0" smtClean="0"/>
              <a:t> — на </a:t>
            </a:r>
            <a:r>
              <a:rPr lang="ru-RU" b="1" dirty="0" err="1" smtClean="0"/>
              <a:t>веб-сайті</a:t>
            </a:r>
            <a:r>
              <a:rPr lang="ru-RU" b="1" dirty="0" smtClean="0"/>
              <a:t> органу, у </a:t>
            </a:r>
            <a:r>
              <a:rPr lang="ru-RU" b="1" dirty="0" err="1" smtClean="0"/>
              <a:t>сфері</a:t>
            </a:r>
            <a:r>
              <a:rPr lang="ru-RU" b="1" dirty="0" smtClean="0"/>
              <a:t> </a:t>
            </a:r>
            <a:r>
              <a:rPr lang="ru-RU" b="1" dirty="0" err="1" smtClean="0"/>
              <a:t>управління</a:t>
            </a:r>
            <a:r>
              <a:rPr lang="ru-RU" b="1" dirty="0" smtClean="0"/>
              <a:t> </a:t>
            </a:r>
            <a:r>
              <a:rPr lang="ru-RU" b="1" dirty="0" err="1" smtClean="0"/>
              <a:t>якого</a:t>
            </a:r>
            <a:r>
              <a:rPr lang="ru-RU" b="1" dirty="0" smtClean="0"/>
              <a:t> </a:t>
            </a:r>
            <a:r>
              <a:rPr lang="ru-RU" b="1" dirty="0" err="1" smtClean="0"/>
              <a:t>перебуває</a:t>
            </a:r>
            <a:r>
              <a:rPr lang="ru-RU" b="1" dirty="0" smtClean="0"/>
              <a:t> заклад </a:t>
            </a:r>
            <a:r>
              <a:rPr lang="ru-RU" b="1" dirty="0" err="1" smtClean="0"/>
              <a:t>освіти</a:t>
            </a:r>
            <a:r>
              <a:rPr lang="ru-RU" b="1" dirty="0" smtClean="0"/>
              <a:t>) </a:t>
            </a:r>
            <a:r>
              <a:rPr lang="ru-RU" b="1" dirty="0" err="1" smtClean="0">
                <a:solidFill>
                  <a:srgbClr val="FFFF00"/>
                </a:solidFill>
              </a:rPr>
              <a:t>щороку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протягом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двох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робочих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днів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з</a:t>
            </a:r>
            <a:r>
              <a:rPr lang="ru-RU" b="1" dirty="0" smtClean="0">
                <a:solidFill>
                  <a:srgbClr val="FFFF00"/>
                </a:solidFill>
              </a:rPr>
              <a:t> дня </a:t>
            </a:r>
            <a:r>
              <a:rPr lang="ru-RU" b="1" dirty="0" err="1" smtClean="0">
                <a:solidFill>
                  <a:srgbClr val="FFFF00"/>
                </a:solidFill>
              </a:rPr>
              <a:t>його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затвердження</a:t>
            </a:r>
            <a:r>
              <a:rPr lang="ru-RU" b="1" dirty="0" smtClean="0"/>
              <a:t>, </a:t>
            </a:r>
            <a:r>
              <a:rPr lang="ru-RU" b="1" dirty="0" err="1" smtClean="0"/>
              <a:t>але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b="1" dirty="0" err="1" smtClean="0">
                <a:solidFill>
                  <a:srgbClr val="FF0000"/>
                </a:solidFill>
              </a:rPr>
              <a:t>пізніше</a:t>
            </a:r>
            <a:r>
              <a:rPr lang="ru-RU" b="1" dirty="0" smtClean="0">
                <a:solidFill>
                  <a:srgbClr val="FF0000"/>
                </a:solidFill>
              </a:rPr>
              <a:t> 25 </a:t>
            </a:r>
            <a:r>
              <a:rPr lang="ru-RU" b="1" dirty="0" err="1" smtClean="0">
                <a:solidFill>
                  <a:srgbClr val="FF0000"/>
                </a:solidFill>
              </a:rPr>
              <a:t>грудня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поточного року</a:t>
            </a:r>
            <a:r>
              <a:rPr lang="ru-RU" dirty="0" smtClean="0"/>
              <a:t>.</a:t>
            </a:r>
            <a:endParaRPr lang="ru-RU" b="1" dirty="0" smtClean="0"/>
          </a:p>
          <a:p>
            <a:pPr algn="ctr"/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Орієнтовний</a:t>
            </a:r>
            <a:r>
              <a:rPr lang="ru-RU" dirty="0" smtClean="0"/>
              <a:t> </a:t>
            </a:r>
            <a:r>
              <a:rPr lang="ru-RU" b="1" dirty="0" err="1" smtClean="0"/>
              <a:t>п</a:t>
            </a:r>
            <a:r>
              <a:rPr lang="uk-UA" b="1" dirty="0" smtClean="0"/>
              <a:t>лан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715436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605"/>
                <a:gridCol w="1891383"/>
                <a:gridCol w="1513108"/>
                <a:gridCol w="2917253"/>
                <a:gridCol w="1743087"/>
              </a:tblGrid>
              <a:tr h="800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№з/п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Фах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педпрацівника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Кількість </a:t>
                      </a: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педпрацівників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Напрям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Суб’єкт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0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Керівник ЗЗСО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Управлінська, м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овленнєва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цифрова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комунікаційна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інклюзивна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емоційно-етична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компетентність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ЗІППО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Кнопка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D83E2C"/>
    </a:hlink>
    <a:folHlink>
      <a:srgbClr val="ED7D2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3893</TotalTime>
  <Words>1173</Words>
  <Application>Microsoft Office PowerPoint</Application>
  <PresentationFormat>Экран (4:3)</PresentationFormat>
  <Paragraphs>294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Acrobat Document</vt:lpstr>
      <vt:lpstr>ДЕПАРТАМЕНТ ОСВІТИ І НАУКИ  ЗАКАРПАТСЬКОЇ ОБЛАСНОЇ ДЕРЖАВНОЇ АДМІНІСТРАЦІЇ</vt:lpstr>
      <vt:lpstr>Постанова Кабінету Міністрів України 21 серпня 2019  № 800  ,,Деякі питання підвищення кваліфікації педагогічних і науково-педагогічних працівників”,  Лист Міністерства освіти і науки України  04 листопада 2019  № 1/9-683 ,,Щодо підвищення кваліфікації та атестації педагогічних працівників”   Постанова Кабінету Міністрів України 27 грудня 2019  № 1133   ,, ЗМІНИ, що вносяться до Порядку підвищення кваліфікації  педагогічних і науково-педагогічних працівників ”  </vt:lpstr>
      <vt:lpstr>Презентация PowerPoint</vt:lpstr>
      <vt:lpstr>Презентация PowerPoint</vt:lpstr>
      <vt:lpstr> Основними видами підвищення кваліфікації є: </vt:lpstr>
      <vt:lpstr>Презентация PowerPoint</vt:lpstr>
      <vt:lpstr>Презентация PowerPoint</vt:lpstr>
      <vt:lpstr>Презентация PowerPoint</vt:lpstr>
      <vt:lpstr>Орієнтовний план</vt:lpstr>
      <vt:lpstr>Презентация PowerPoint</vt:lpstr>
      <vt:lpstr>План підвищення кваліфікації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202</cp:revision>
  <cp:lastPrinted>2019-12-25T20:34:12Z</cp:lastPrinted>
  <dcterms:created xsi:type="dcterms:W3CDTF">2019-05-06T19:35:12Z</dcterms:created>
  <dcterms:modified xsi:type="dcterms:W3CDTF">2020-01-08T20:24:19Z</dcterms:modified>
</cp:coreProperties>
</file>