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298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946" y="-5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3DFBDC-CA44-495E-B521-C5D5EEE321F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CD8344-F9A8-4C90-9D89-F7F5DD0C2990}">
      <dgm:prSet/>
      <dgm:spPr/>
      <dgm:t>
        <a:bodyPr/>
        <a:lstStyle/>
        <a:p>
          <a:pPr rtl="0"/>
          <a:r>
            <a:rPr lang="ru-RU" dirty="0" err="1" smtClean="0"/>
            <a:t>Договір</a:t>
          </a:r>
          <a:r>
            <a:rPr lang="ru-RU" dirty="0" smtClean="0"/>
            <a:t> </a:t>
          </a:r>
          <a:r>
            <a:rPr lang="ru-RU" dirty="0" err="1" smtClean="0"/>
            <a:t>визначив</a:t>
          </a:r>
          <a:r>
            <a:rPr lang="ru-RU" dirty="0" smtClean="0"/>
            <a:t> так </a:t>
          </a:r>
          <a:r>
            <a:rPr lang="ru-RU" dirty="0" err="1" smtClean="0"/>
            <a:t>звані</a:t>
          </a:r>
          <a:r>
            <a:rPr lang="ru-RU" dirty="0" smtClean="0"/>
            <a:t> «три колони» </a:t>
          </a:r>
          <a:r>
            <a:rPr lang="ru-RU" dirty="0" err="1" smtClean="0"/>
            <a:t>Європейського</a:t>
          </a:r>
          <a:r>
            <a:rPr lang="ru-RU" dirty="0" smtClean="0"/>
            <a:t> Союзу:</a:t>
          </a:r>
          <a:endParaRPr lang="ru-RU" dirty="0"/>
        </a:p>
      </dgm:t>
    </dgm:pt>
    <dgm:pt modelId="{B829F9F2-7840-4B6E-B43C-6D05C8B96185}" type="parTrans" cxnId="{0C2D846A-A80D-4A2B-8FEA-E5D9882770B5}">
      <dgm:prSet/>
      <dgm:spPr/>
      <dgm:t>
        <a:bodyPr/>
        <a:lstStyle/>
        <a:p>
          <a:endParaRPr lang="ru-RU"/>
        </a:p>
      </dgm:t>
    </dgm:pt>
    <dgm:pt modelId="{52A439B2-4903-43B3-ABF1-B13C0B30B4F9}" type="sibTrans" cxnId="{0C2D846A-A80D-4A2B-8FEA-E5D9882770B5}">
      <dgm:prSet/>
      <dgm:spPr/>
      <dgm:t>
        <a:bodyPr/>
        <a:lstStyle/>
        <a:p>
          <a:endParaRPr lang="ru-RU"/>
        </a:p>
      </dgm:t>
    </dgm:pt>
    <dgm:pt modelId="{27AA8A61-F840-41FC-9632-8CBB075F0031}">
      <dgm:prSet custT="1"/>
      <dgm:spPr/>
      <dgm:t>
        <a:bodyPr/>
        <a:lstStyle/>
        <a:p>
          <a:pPr rtl="0"/>
          <a:r>
            <a:rPr lang="ru-RU" sz="1600" dirty="0" smtClean="0"/>
            <a:t>«перша колона» – </a:t>
          </a:r>
          <a:r>
            <a:rPr lang="ru-RU" sz="1600" dirty="0" err="1" smtClean="0"/>
            <a:t>Європейські</a:t>
          </a:r>
          <a:r>
            <a:rPr lang="ru-RU" sz="1600" dirty="0" smtClean="0"/>
            <a:t> </a:t>
          </a:r>
          <a:r>
            <a:rPr lang="ru-RU" sz="1600" dirty="0" err="1" smtClean="0"/>
            <a:t>Спільноти</a:t>
          </a:r>
          <a:r>
            <a:rPr lang="ru-RU" sz="1600" dirty="0" smtClean="0"/>
            <a:t>: ЄСВС, </a:t>
          </a:r>
          <a:r>
            <a:rPr lang="ru-RU" sz="1600" dirty="0" err="1" smtClean="0"/>
            <a:t>Євратом</a:t>
          </a:r>
          <a:r>
            <a:rPr lang="ru-RU" sz="1600" dirty="0" smtClean="0"/>
            <a:t> та </a:t>
          </a:r>
          <a:r>
            <a:rPr lang="ru-RU" sz="1600" dirty="0" err="1" smtClean="0"/>
            <a:t>Європейська</a:t>
          </a:r>
          <a:r>
            <a:rPr lang="ru-RU" sz="1600" dirty="0" smtClean="0"/>
            <a:t> </a:t>
          </a:r>
          <a:r>
            <a:rPr lang="ru-RU" sz="1600" dirty="0" err="1" smtClean="0"/>
            <a:t>Спільнота</a:t>
          </a:r>
          <a:r>
            <a:rPr lang="ru-RU" sz="1600" dirty="0" smtClean="0"/>
            <a:t> (</a:t>
          </a:r>
          <a:r>
            <a:rPr lang="ru-RU" sz="1600" dirty="0" err="1" smtClean="0"/>
            <a:t>замість</a:t>
          </a:r>
          <a:r>
            <a:rPr lang="ru-RU" sz="1600" dirty="0" smtClean="0"/>
            <a:t> </a:t>
          </a:r>
          <a:r>
            <a:rPr lang="ru-RU" sz="1600" dirty="0" err="1" smtClean="0"/>
            <a:t>старої</a:t>
          </a:r>
          <a:r>
            <a:rPr lang="ru-RU" sz="1600" dirty="0" smtClean="0"/>
            <a:t> </a:t>
          </a:r>
          <a:r>
            <a:rPr lang="ru-RU" sz="1600" dirty="0" err="1" smtClean="0"/>
            <a:t>назви</a:t>
          </a:r>
          <a:r>
            <a:rPr lang="ru-RU" sz="1600" dirty="0" smtClean="0"/>
            <a:t> «</a:t>
          </a:r>
          <a:r>
            <a:rPr lang="ru-RU" sz="1600" dirty="0" err="1" smtClean="0"/>
            <a:t>Європейська</a:t>
          </a:r>
          <a:r>
            <a:rPr lang="ru-RU" sz="1600" dirty="0" smtClean="0"/>
            <a:t> </a:t>
          </a:r>
          <a:r>
            <a:rPr lang="ru-RU" sz="1600" dirty="0" err="1" smtClean="0"/>
            <a:t>Економічна</a:t>
          </a:r>
          <a:r>
            <a:rPr lang="ru-RU" sz="1600" dirty="0" smtClean="0"/>
            <a:t> </a:t>
          </a:r>
          <a:r>
            <a:rPr lang="ru-RU" sz="1600" dirty="0" err="1" smtClean="0"/>
            <a:t>Спільнота</a:t>
          </a:r>
          <a:r>
            <a:rPr lang="ru-RU" sz="1600" dirty="0" smtClean="0"/>
            <a:t>»). </a:t>
          </a:r>
          <a:r>
            <a:rPr lang="ru-RU" sz="1600" dirty="0" err="1" smtClean="0"/>
            <a:t>Причому</a:t>
          </a:r>
          <a:r>
            <a:rPr lang="ru-RU" sz="1600" dirty="0" smtClean="0"/>
            <a:t> </a:t>
          </a:r>
          <a:r>
            <a:rPr lang="ru-RU" sz="1600" dirty="0" err="1" smtClean="0"/>
            <a:t>Європейська</a:t>
          </a:r>
          <a:r>
            <a:rPr lang="ru-RU" sz="1600" dirty="0" smtClean="0"/>
            <a:t> </a:t>
          </a:r>
          <a:r>
            <a:rPr lang="ru-RU" sz="1600" dirty="0" err="1" smtClean="0"/>
            <a:t>Спільнота</a:t>
          </a:r>
          <a:r>
            <a:rPr lang="ru-RU" sz="1600" dirty="0" smtClean="0"/>
            <a:t> є </a:t>
          </a:r>
          <a:r>
            <a:rPr lang="ru-RU" sz="1600" dirty="0" err="1" smtClean="0"/>
            <a:t>серцевиною</a:t>
          </a:r>
          <a:r>
            <a:rPr lang="ru-RU" sz="1600" dirty="0" smtClean="0"/>
            <a:t> та каркасом </a:t>
          </a:r>
          <a:r>
            <a:rPr lang="ru-RU" sz="1600" dirty="0" err="1" smtClean="0"/>
            <a:t>процесу</a:t>
          </a:r>
          <a:r>
            <a:rPr lang="ru-RU" sz="1600" dirty="0" smtClean="0"/>
            <a:t> </a:t>
          </a:r>
          <a:r>
            <a:rPr lang="ru-RU" sz="1600" dirty="0" err="1" smtClean="0"/>
            <a:t>інтеграції</a:t>
          </a:r>
          <a:r>
            <a:rPr lang="ru-RU" sz="1600" dirty="0" smtClean="0"/>
            <a:t> і за </a:t>
          </a:r>
          <a:r>
            <a:rPr lang="ru-RU" sz="1600" dirty="0" err="1" smtClean="0"/>
            <a:t>своїми</a:t>
          </a:r>
          <a:r>
            <a:rPr lang="ru-RU" sz="1600" dirty="0" smtClean="0"/>
            <a:t> </a:t>
          </a:r>
          <a:r>
            <a:rPr lang="ru-RU" sz="1600" dirty="0" err="1" smtClean="0"/>
            <a:t>властивостями</a:t>
          </a:r>
          <a:r>
            <a:rPr lang="ru-RU" sz="1600" dirty="0" smtClean="0"/>
            <a:t> становить «</a:t>
          </a:r>
          <a:r>
            <a:rPr lang="ru-RU" sz="1600" dirty="0" err="1" smtClean="0"/>
            <a:t>наднаціональний</a:t>
          </a:r>
          <a:r>
            <a:rPr lang="ru-RU" sz="1600" dirty="0" smtClean="0"/>
            <a:t> феномен»;</a:t>
          </a:r>
          <a:endParaRPr lang="ru-RU" sz="1600" dirty="0"/>
        </a:p>
      </dgm:t>
    </dgm:pt>
    <dgm:pt modelId="{1DA939FB-C268-4DCE-9434-E107D389F438}" type="parTrans" cxnId="{9B92D920-94C1-4955-8A9A-4ABF071AEBE1}">
      <dgm:prSet/>
      <dgm:spPr/>
      <dgm:t>
        <a:bodyPr/>
        <a:lstStyle/>
        <a:p>
          <a:endParaRPr lang="ru-RU"/>
        </a:p>
      </dgm:t>
    </dgm:pt>
    <dgm:pt modelId="{CB2F6AD3-B869-4A65-B030-EB5B1DED9C4F}" type="sibTrans" cxnId="{9B92D920-94C1-4955-8A9A-4ABF071AEBE1}">
      <dgm:prSet/>
      <dgm:spPr/>
      <dgm:t>
        <a:bodyPr/>
        <a:lstStyle/>
        <a:p>
          <a:endParaRPr lang="ru-RU"/>
        </a:p>
      </dgm:t>
    </dgm:pt>
    <dgm:pt modelId="{4B346796-FD19-4B91-9148-9AD5A703D456}">
      <dgm:prSet custT="1"/>
      <dgm:spPr/>
      <dgm:t>
        <a:bodyPr/>
        <a:lstStyle/>
        <a:p>
          <a:pPr rtl="0"/>
          <a:r>
            <a:rPr lang="ru-RU" sz="1600" dirty="0" smtClean="0"/>
            <a:t>«друга колона» – </a:t>
          </a:r>
          <a:r>
            <a:rPr lang="ru-RU" sz="1600" dirty="0" err="1" smtClean="0"/>
            <a:t>спільна</a:t>
          </a:r>
          <a:r>
            <a:rPr lang="ru-RU" sz="1600" dirty="0" smtClean="0"/>
            <a:t> </a:t>
          </a:r>
          <a:r>
            <a:rPr lang="ru-RU" sz="1600" dirty="0" err="1" smtClean="0"/>
            <a:t>зовнішня</a:t>
          </a:r>
          <a:r>
            <a:rPr lang="ru-RU" sz="1600" dirty="0" smtClean="0"/>
            <a:t> та </a:t>
          </a:r>
          <a:r>
            <a:rPr lang="ru-RU" sz="1600" dirty="0" err="1" smtClean="0"/>
            <a:t>безпекова</a:t>
          </a:r>
          <a:r>
            <a:rPr lang="ru-RU" sz="1600" dirty="0" smtClean="0"/>
            <a:t> </a:t>
          </a:r>
          <a:r>
            <a:rPr lang="ru-RU" sz="1600" dirty="0" err="1" smtClean="0"/>
            <a:t>політика</a:t>
          </a:r>
          <a:r>
            <a:rPr lang="ru-RU" sz="1600" dirty="0" smtClean="0"/>
            <a:t> (СЗПБ);</a:t>
          </a:r>
          <a:endParaRPr lang="ru-RU" sz="1600" dirty="0"/>
        </a:p>
      </dgm:t>
    </dgm:pt>
    <dgm:pt modelId="{CE43103C-2DA8-4FF2-B304-8372DA211017}" type="parTrans" cxnId="{2BC2EA4B-848E-42FB-9AB6-A1ADAE3CE28A}">
      <dgm:prSet/>
      <dgm:spPr/>
      <dgm:t>
        <a:bodyPr/>
        <a:lstStyle/>
        <a:p>
          <a:endParaRPr lang="ru-RU"/>
        </a:p>
      </dgm:t>
    </dgm:pt>
    <dgm:pt modelId="{8218242E-6060-41B0-AAF5-42044334FD38}" type="sibTrans" cxnId="{2BC2EA4B-848E-42FB-9AB6-A1ADAE3CE28A}">
      <dgm:prSet/>
      <dgm:spPr/>
      <dgm:t>
        <a:bodyPr/>
        <a:lstStyle/>
        <a:p>
          <a:endParaRPr lang="ru-RU"/>
        </a:p>
      </dgm:t>
    </dgm:pt>
    <dgm:pt modelId="{392A5559-8080-47D3-BEB5-159534E57C6F}">
      <dgm:prSet custT="1"/>
      <dgm:spPr/>
      <dgm:t>
        <a:bodyPr/>
        <a:lstStyle/>
        <a:p>
          <a:pPr rtl="0"/>
          <a:r>
            <a:rPr lang="ru-RU" sz="1600" dirty="0" smtClean="0"/>
            <a:t>«</a:t>
          </a:r>
          <a:r>
            <a:rPr lang="ru-RU" sz="1600" dirty="0" err="1" smtClean="0"/>
            <a:t>третя</a:t>
          </a:r>
          <a:r>
            <a:rPr lang="ru-RU" sz="1600" dirty="0" smtClean="0"/>
            <a:t> колона» – </a:t>
          </a:r>
          <a:r>
            <a:rPr lang="ru-RU" sz="1600" dirty="0" err="1" smtClean="0"/>
            <a:t>співробітництво</a:t>
          </a:r>
          <a:r>
            <a:rPr lang="ru-RU" sz="1600" dirty="0" smtClean="0"/>
            <a:t> у сферах </a:t>
          </a:r>
          <a:r>
            <a:rPr lang="ru-RU" sz="1600" dirty="0" err="1" smtClean="0"/>
            <a:t>юстиції</a:t>
          </a:r>
          <a:r>
            <a:rPr lang="ru-RU" sz="1600" dirty="0" smtClean="0"/>
            <a:t> та </a:t>
          </a:r>
          <a:r>
            <a:rPr lang="ru-RU" sz="1600" dirty="0" err="1" smtClean="0"/>
            <a:t>внутрішніх</a:t>
          </a:r>
          <a:r>
            <a:rPr lang="ru-RU" sz="1600" dirty="0" smtClean="0"/>
            <a:t> справ</a:t>
          </a:r>
          <a:r>
            <a:rPr lang="ru-RU" sz="800" dirty="0" smtClean="0"/>
            <a:t>.</a:t>
          </a:r>
          <a:endParaRPr lang="ru-RU" sz="800" dirty="0"/>
        </a:p>
      </dgm:t>
    </dgm:pt>
    <dgm:pt modelId="{32875360-DA51-4D59-89E5-0747809CC07C}" type="parTrans" cxnId="{AAC66E1E-82C1-426B-8EE5-C363EA4D55C4}">
      <dgm:prSet/>
      <dgm:spPr/>
      <dgm:t>
        <a:bodyPr/>
        <a:lstStyle/>
        <a:p>
          <a:endParaRPr lang="ru-RU"/>
        </a:p>
      </dgm:t>
    </dgm:pt>
    <dgm:pt modelId="{DA365122-2389-4CCC-938B-14A87448C6AD}" type="sibTrans" cxnId="{AAC66E1E-82C1-426B-8EE5-C363EA4D55C4}">
      <dgm:prSet/>
      <dgm:spPr/>
      <dgm:t>
        <a:bodyPr/>
        <a:lstStyle/>
        <a:p>
          <a:endParaRPr lang="ru-RU"/>
        </a:p>
      </dgm:t>
    </dgm:pt>
    <dgm:pt modelId="{342AA88F-04CA-427D-9819-076A7DBF6F83}" type="pres">
      <dgm:prSet presAssocID="{6F3DFBDC-CA44-495E-B521-C5D5EEE321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EF0AC95-7F20-47EA-A04E-66295D729CC9}" type="pres">
      <dgm:prSet presAssocID="{F7CD8344-F9A8-4C90-9D89-F7F5DD0C2990}" presName="root" presStyleCnt="0"/>
      <dgm:spPr/>
    </dgm:pt>
    <dgm:pt modelId="{28FB0C0B-039D-4415-AD7F-C9256F57968E}" type="pres">
      <dgm:prSet presAssocID="{F7CD8344-F9A8-4C90-9D89-F7F5DD0C2990}" presName="rootComposite" presStyleCnt="0"/>
      <dgm:spPr/>
    </dgm:pt>
    <dgm:pt modelId="{244D9127-7757-40E7-8D07-16D6712DC260}" type="pres">
      <dgm:prSet presAssocID="{F7CD8344-F9A8-4C90-9D89-F7F5DD0C2990}" presName="rootText" presStyleLbl="node1" presStyleIdx="0" presStyleCnt="1" custScaleX="241775" custScaleY="108479"/>
      <dgm:spPr/>
      <dgm:t>
        <a:bodyPr/>
        <a:lstStyle/>
        <a:p>
          <a:endParaRPr lang="ru-RU"/>
        </a:p>
      </dgm:t>
    </dgm:pt>
    <dgm:pt modelId="{C5899881-47A0-497C-903F-AEC1A8A4B143}" type="pres">
      <dgm:prSet presAssocID="{F7CD8344-F9A8-4C90-9D89-F7F5DD0C2990}" presName="rootConnector" presStyleLbl="node1" presStyleIdx="0" presStyleCnt="1"/>
      <dgm:spPr/>
      <dgm:t>
        <a:bodyPr/>
        <a:lstStyle/>
        <a:p>
          <a:endParaRPr lang="ru-RU"/>
        </a:p>
      </dgm:t>
    </dgm:pt>
    <dgm:pt modelId="{2610167F-9419-4509-B8D1-F74075C97772}" type="pres">
      <dgm:prSet presAssocID="{F7CD8344-F9A8-4C90-9D89-F7F5DD0C2990}" presName="childShape" presStyleCnt="0"/>
      <dgm:spPr/>
    </dgm:pt>
    <dgm:pt modelId="{F5A9CA1B-8D02-42F3-9F5C-BBF9D34BF02B}" type="pres">
      <dgm:prSet presAssocID="{1DA939FB-C268-4DCE-9434-E107D389F438}" presName="Name13" presStyleLbl="parChTrans1D2" presStyleIdx="0" presStyleCnt="3"/>
      <dgm:spPr/>
      <dgm:t>
        <a:bodyPr/>
        <a:lstStyle/>
        <a:p>
          <a:endParaRPr lang="ru-RU"/>
        </a:p>
      </dgm:t>
    </dgm:pt>
    <dgm:pt modelId="{36C8E849-91AF-4E40-B697-1E910B84FCE5}" type="pres">
      <dgm:prSet presAssocID="{27AA8A61-F840-41FC-9632-8CBB075F0031}" presName="childText" presStyleLbl="bgAcc1" presStyleIdx="0" presStyleCnt="3" custScaleX="281673" custScaleY="110855" custLinFactNeighborX="174" custLinFactNeighborY="-9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845FE-522C-45DC-A6E8-6A90E7490B48}" type="pres">
      <dgm:prSet presAssocID="{CE43103C-2DA8-4FF2-B304-8372DA211017}" presName="Name13" presStyleLbl="parChTrans1D2" presStyleIdx="1" presStyleCnt="3"/>
      <dgm:spPr/>
      <dgm:t>
        <a:bodyPr/>
        <a:lstStyle/>
        <a:p>
          <a:endParaRPr lang="ru-RU"/>
        </a:p>
      </dgm:t>
    </dgm:pt>
    <dgm:pt modelId="{A74A9BE1-BF10-4618-9222-4E7FAC902428}" type="pres">
      <dgm:prSet presAssocID="{4B346796-FD19-4B91-9148-9AD5A703D456}" presName="childText" presStyleLbl="bgAcc1" presStyleIdx="1" presStyleCnt="3" custScaleX="283335" custScaleY="91583" custLinFactNeighborX="174" custLinFactNeighborY="-15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4D7872-5131-46AD-8992-79942A7C0854}" type="pres">
      <dgm:prSet presAssocID="{32875360-DA51-4D59-89E5-0747809CC07C}" presName="Name13" presStyleLbl="parChTrans1D2" presStyleIdx="2" presStyleCnt="3"/>
      <dgm:spPr/>
      <dgm:t>
        <a:bodyPr/>
        <a:lstStyle/>
        <a:p>
          <a:endParaRPr lang="ru-RU"/>
        </a:p>
      </dgm:t>
    </dgm:pt>
    <dgm:pt modelId="{E84E1FBC-950E-4469-BB53-B7724D1A563C}" type="pres">
      <dgm:prSet presAssocID="{392A5559-8080-47D3-BEB5-159534E57C6F}" presName="childText" presStyleLbl="bgAcc1" presStyleIdx="2" presStyleCnt="3" custScaleX="282725" custScaleY="99352" custLinFactNeighborX="174" custLinFactNeighborY="-30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61D412-560E-4232-8A1B-3B1C52033D51}" type="presOf" srcId="{32875360-DA51-4D59-89E5-0747809CC07C}" destId="{344D7872-5131-46AD-8992-79942A7C0854}" srcOrd="0" destOrd="0" presId="urn:microsoft.com/office/officeart/2005/8/layout/hierarchy3"/>
    <dgm:cxn modelId="{40727E91-7D86-463B-8182-DB310D9BD6F5}" type="presOf" srcId="{F7CD8344-F9A8-4C90-9D89-F7F5DD0C2990}" destId="{244D9127-7757-40E7-8D07-16D6712DC260}" srcOrd="0" destOrd="0" presId="urn:microsoft.com/office/officeart/2005/8/layout/hierarchy3"/>
    <dgm:cxn modelId="{C7CB19F0-9F02-4EBF-88E6-13281ED4AEA2}" type="presOf" srcId="{6F3DFBDC-CA44-495E-B521-C5D5EEE321FF}" destId="{342AA88F-04CA-427D-9819-076A7DBF6F83}" srcOrd="0" destOrd="0" presId="urn:microsoft.com/office/officeart/2005/8/layout/hierarchy3"/>
    <dgm:cxn modelId="{0C2D846A-A80D-4A2B-8FEA-E5D9882770B5}" srcId="{6F3DFBDC-CA44-495E-B521-C5D5EEE321FF}" destId="{F7CD8344-F9A8-4C90-9D89-F7F5DD0C2990}" srcOrd="0" destOrd="0" parTransId="{B829F9F2-7840-4B6E-B43C-6D05C8B96185}" sibTransId="{52A439B2-4903-43B3-ABF1-B13C0B30B4F9}"/>
    <dgm:cxn modelId="{B6262086-4EAD-4FBF-9D11-184AF679FE83}" type="presOf" srcId="{F7CD8344-F9A8-4C90-9D89-F7F5DD0C2990}" destId="{C5899881-47A0-497C-903F-AEC1A8A4B143}" srcOrd="1" destOrd="0" presId="urn:microsoft.com/office/officeart/2005/8/layout/hierarchy3"/>
    <dgm:cxn modelId="{AAC66E1E-82C1-426B-8EE5-C363EA4D55C4}" srcId="{F7CD8344-F9A8-4C90-9D89-F7F5DD0C2990}" destId="{392A5559-8080-47D3-BEB5-159534E57C6F}" srcOrd="2" destOrd="0" parTransId="{32875360-DA51-4D59-89E5-0747809CC07C}" sibTransId="{DA365122-2389-4CCC-938B-14A87448C6AD}"/>
    <dgm:cxn modelId="{9B92D920-94C1-4955-8A9A-4ABF071AEBE1}" srcId="{F7CD8344-F9A8-4C90-9D89-F7F5DD0C2990}" destId="{27AA8A61-F840-41FC-9632-8CBB075F0031}" srcOrd="0" destOrd="0" parTransId="{1DA939FB-C268-4DCE-9434-E107D389F438}" sibTransId="{CB2F6AD3-B869-4A65-B030-EB5B1DED9C4F}"/>
    <dgm:cxn modelId="{466299BE-B167-4673-91C2-86F6AEAAEBFA}" type="presOf" srcId="{27AA8A61-F840-41FC-9632-8CBB075F0031}" destId="{36C8E849-91AF-4E40-B697-1E910B84FCE5}" srcOrd="0" destOrd="0" presId="urn:microsoft.com/office/officeart/2005/8/layout/hierarchy3"/>
    <dgm:cxn modelId="{F34590D3-C827-4043-89D0-2F9121287C45}" type="presOf" srcId="{1DA939FB-C268-4DCE-9434-E107D389F438}" destId="{F5A9CA1B-8D02-42F3-9F5C-BBF9D34BF02B}" srcOrd="0" destOrd="0" presId="urn:microsoft.com/office/officeart/2005/8/layout/hierarchy3"/>
    <dgm:cxn modelId="{23704754-0164-48DD-AFCB-668C4ABA2A26}" type="presOf" srcId="{4B346796-FD19-4B91-9148-9AD5A703D456}" destId="{A74A9BE1-BF10-4618-9222-4E7FAC902428}" srcOrd="0" destOrd="0" presId="urn:microsoft.com/office/officeart/2005/8/layout/hierarchy3"/>
    <dgm:cxn modelId="{FE82951F-CEE1-4EEC-A572-51C6E1A9833C}" type="presOf" srcId="{392A5559-8080-47D3-BEB5-159534E57C6F}" destId="{E84E1FBC-950E-4469-BB53-B7724D1A563C}" srcOrd="0" destOrd="0" presId="urn:microsoft.com/office/officeart/2005/8/layout/hierarchy3"/>
    <dgm:cxn modelId="{3C110BFB-4EED-4D7D-BFB2-DB45375AE6CB}" type="presOf" srcId="{CE43103C-2DA8-4FF2-B304-8372DA211017}" destId="{93A845FE-522C-45DC-A6E8-6A90E7490B48}" srcOrd="0" destOrd="0" presId="urn:microsoft.com/office/officeart/2005/8/layout/hierarchy3"/>
    <dgm:cxn modelId="{2BC2EA4B-848E-42FB-9AB6-A1ADAE3CE28A}" srcId="{F7CD8344-F9A8-4C90-9D89-F7F5DD0C2990}" destId="{4B346796-FD19-4B91-9148-9AD5A703D456}" srcOrd="1" destOrd="0" parTransId="{CE43103C-2DA8-4FF2-B304-8372DA211017}" sibTransId="{8218242E-6060-41B0-AAF5-42044334FD38}"/>
    <dgm:cxn modelId="{11429CD7-11D3-457B-86CE-B0F9723AE6D2}" type="presParOf" srcId="{342AA88F-04CA-427D-9819-076A7DBF6F83}" destId="{4EF0AC95-7F20-47EA-A04E-66295D729CC9}" srcOrd="0" destOrd="0" presId="urn:microsoft.com/office/officeart/2005/8/layout/hierarchy3"/>
    <dgm:cxn modelId="{9C8A0187-B654-40C0-BAC7-C7D244F5D61E}" type="presParOf" srcId="{4EF0AC95-7F20-47EA-A04E-66295D729CC9}" destId="{28FB0C0B-039D-4415-AD7F-C9256F57968E}" srcOrd="0" destOrd="0" presId="urn:microsoft.com/office/officeart/2005/8/layout/hierarchy3"/>
    <dgm:cxn modelId="{1BA2BD0F-EB84-4503-B5AD-ADA7DBC3E157}" type="presParOf" srcId="{28FB0C0B-039D-4415-AD7F-C9256F57968E}" destId="{244D9127-7757-40E7-8D07-16D6712DC260}" srcOrd="0" destOrd="0" presId="urn:microsoft.com/office/officeart/2005/8/layout/hierarchy3"/>
    <dgm:cxn modelId="{B170C157-357F-4C2D-99E7-36A0F74457D9}" type="presParOf" srcId="{28FB0C0B-039D-4415-AD7F-C9256F57968E}" destId="{C5899881-47A0-497C-903F-AEC1A8A4B143}" srcOrd="1" destOrd="0" presId="urn:microsoft.com/office/officeart/2005/8/layout/hierarchy3"/>
    <dgm:cxn modelId="{AB254996-334D-4BD2-8937-17D016128779}" type="presParOf" srcId="{4EF0AC95-7F20-47EA-A04E-66295D729CC9}" destId="{2610167F-9419-4509-B8D1-F74075C97772}" srcOrd="1" destOrd="0" presId="urn:microsoft.com/office/officeart/2005/8/layout/hierarchy3"/>
    <dgm:cxn modelId="{3621CF90-9B68-472B-98BD-4B87774ADD8B}" type="presParOf" srcId="{2610167F-9419-4509-B8D1-F74075C97772}" destId="{F5A9CA1B-8D02-42F3-9F5C-BBF9D34BF02B}" srcOrd="0" destOrd="0" presId="urn:microsoft.com/office/officeart/2005/8/layout/hierarchy3"/>
    <dgm:cxn modelId="{3B57267D-0686-4DA5-9C33-CC1C7AFACB70}" type="presParOf" srcId="{2610167F-9419-4509-B8D1-F74075C97772}" destId="{36C8E849-91AF-4E40-B697-1E910B84FCE5}" srcOrd="1" destOrd="0" presId="urn:microsoft.com/office/officeart/2005/8/layout/hierarchy3"/>
    <dgm:cxn modelId="{112FAF08-238A-4D89-B9F4-2804F10EC532}" type="presParOf" srcId="{2610167F-9419-4509-B8D1-F74075C97772}" destId="{93A845FE-522C-45DC-A6E8-6A90E7490B48}" srcOrd="2" destOrd="0" presId="urn:microsoft.com/office/officeart/2005/8/layout/hierarchy3"/>
    <dgm:cxn modelId="{6691ECC6-D1AF-4092-9655-5D304E0865EA}" type="presParOf" srcId="{2610167F-9419-4509-B8D1-F74075C97772}" destId="{A74A9BE1-BF10-4618-9222-4E7FAC902428}" srcOrd="3" destOrd="0" presId="urn:microsoft.com/office/officeart/2005/8/layout/hierarchy3"/>
    <dgm:cxn modelId="{FE11898D-EDB8-469E-A1D2-DCAF2BADC5B9}" type="presParOf" srcId="{2610167F-9419-4509-B8D1-F74075C97772}" destId="{344D7872-5131-46AD-8992-79942A7C0854}" srcOrd="4" destOrd="0" presId="urn:microsoft.com/office/officeart/2005/8/layout/hierarchy3"/>
    <dgm:cxn modelId="{D1F2DB88-2653-4761-9288-A518EC91F075}" type="presParOf" srcId="{2610167F-9419-4509-B8D1-F74075C97772}" destId="{E84E1FBC-950E-4469-BB53-B7724D1A563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38F37E-9280-43E3-BBB9-EC96A14D36F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DC3B98-D400-45EF-AE1B-57A2C9C96292}">
      <dgm:prSet custT="1"/>
      <dgm:spPr/>
      <dgm:t>
        <a:bodyPr/>
        <a:lstStyle/>
        <a:p>
          <a:pPr rtl="0"/>
          <a:r>
            <a:rPr lang="ru-RU" sz="2800" dirty="0" err="1" smtClean="0">
              <a:solidFill>
                <a:schemeClr val="bg1"/>
              </a:solidFill>
            </a:rPr>
            <a:t>Східне</a:t>
          </a:r>
          <a:r>
            <a:rPr lang="ru-RU" sz="2800" dirty="0" smtClean="0">
              <a:solidFill>
                <a:schemeClr val="bg1"/>
              </a:solidFill>
            </a:rPr>
            <a:t> партнерство </a:t>
          </a:r>
          <a:r>
            <a:rPr lang="ru-RU" sz="2800" dirty="0" err="1" smtClean="0">
              <a:solidFill>
                <a:schemeClr val="bg1"/>
              </a:solidFill>
            </a:rPr>
            <a:t>має</a:t>
          </a:r>
          <a:r>
            <a:rPr lang="ru-RU" sz="2800" dirty="0" smtClean="0">
              <a:solidFill>
                <a:schemeClr val="bg1"/>
              </a:solidFill>
            </a:rPr>
            <a:t> два </a:t>
          </a:r>
          <a:r>
            <a:rPr lang="ru-RU" sz="2800" dirty="0" err="1" smtClean="0">
              <a:solidFill>
                <a:schemeClr val="bg1"/>
              </a:solidFill>
            </a:rPr>
            <a:t>виміри</a:t>
          </a:r>
          <a:r>
            <a:rPr lang="ru-RU" sz="1600" dirty="0" smtClean="0"/>
            <a:t>:</a:t>
          </a:r>
          <a:endParaRPr lang="ru-RU" sz="1600" dirty="0"/>
        </a:p>
      </dgm:t>
    </dgm:pt>
    <dgm:pt modelId="{DBA43976-43C6-42CA-83CE-40AE17397292}" type="parTrans" cxnId="{85FFD9DB-F921-4DE6-B4BE-8139D541DEDD}">
      <dgm:prSet/>
      <dgm:spPr/>
      <dgm:t>
        <a:bodyPr/>
        <a:lstStyle/>
        <a:p>
          <a:endParaRPr lang="ru-RU"/>
        </a:p>
      </dgm:t>
    </dgm:pt>
    <dgm:pt modelId="{BE324602-398B-4540-B39C-0D7C128B3E90}" type="sibTrans" cxnId="{85FFD9DB-F921-4DE6-B4BE-8139D541DEDD}">
      <dgm:prSet/>
      <dgm:spPr/>
      <dgm:t>
        <a:bodyPr/>
        <a:lstStyle/>
        <a:p>
          <a:endParaRPr lang="ru-RU"/>
        </a:p>
      </dgm:t>
    </dgm:pt>
    <dgm:pt modelId="{D81FF950-84A6-47B1-AC3C-DFE48E71839E}">
      <dgm:prSet/>
      <dgm:spPr/>
      <dgm:t>
        <a:bodyPr/>
        <a:lstStyle/>
        <a:p>
          <a:pPr rtl="0"/>
          <a:r>
            <a:rPr lang="ru-RU" dirty="0" err="1" smtClean="0">
              <a:solidFill>
                <a:schemeClr val="bg1"/>
              </a:solidFill>
            </a:rPr>
            <a:t>Двосторонній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вимір</a:t>
          </a:r>
          <a:r>
            <a:rPr lang="ru-RU" dirty="0" smtClean="0">
              <a:solidFill>
                <a:schemeClr val="bg1"/>
              </a:solidFill>
            </a:rPr>
            <a:t>, </a:t>
          </a:r>
          <a:r>
            <a:rPr lang="ru-RU" dirty="0" err="1" smtClean="0">
              <a:solidFill>
                <a:schemeClr val="bg1"/>
              </a:solidFill>
            </a:rPr>
            <a:t>що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націлений</a:t>
          </a:r>
          <a:r>
            <a:rPr lang="ru-RU" dirty="0" smtClean="0">
              <a:solidFill>
                <a:schemeClr val="bg1"/>
              </a:solidFill>
            </a:rPr>
            <a:t> на </a:t>
          </a:r>
          <a:r>
            <a:rPr lang="ru-RU" dirty="0" err="1" smtClean="0">
              <a:solidFill>
                <a:schemeClr val="bg1"/>
              </a:solidFill>
            </a:rPr>
            <a:t>укладання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Угод</a:t>
          </a:r>
          <a:r>
            <a:rPr lang="ru-RU" dirty="0" smtClean="0">
              <a:solidFill>
                <a:schemeClr val="bg1"/>
              </a:solidFill>
            </a:rPr>
            <a:t> про </a:t>
          </a:r>
          <a:r>
            <a:rPr lang="ru-RU" dirty="0" err="1" smtClean="0">
              <a:solidFill>
                <a:schemeClr val="bg1"/>
              </a:solidFill>
            </a:rPr>
            <a:t>асоціацію</a:t>
          </a:r>
          <a:r>
            <a:rPr lang="ru-RU" dirty="0" smtClean="0">
              <a:solidFill>
                <a:schemeClr val="bg1"/>
              </a:solidFill>
            </a:rPr>
            <a:t>, </a:t>
          </a:r>
          <a:r>
            <a:rPr lang="ru-RU" dirty="0" err="1" smtClean="0">
              <a:solidFill>
                <a:schemeClr val="bg1"/>
              </a:solidFill>
            </a:rPr>
            <a:t>створення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глибоких</a:t>
          </a:r>
          <a:r>
            <a:rPr lang="ru-RU" dirty="0" smtClean="0">
              <a:solidFill>
                <a:schemeClr val="bg1"/>
              </a:solidFill>
            </a:rPr>
            <a:t> та </a:t>
          </a:r>
          <a:r>
            <a:rPr lang="ru-RU" dirty="0" err="1" smtClean="0">
              <a:solidFill>
                <a:schemeClr val="bg1"/>
              </a:solidFill>
            </a:rPr>
            <a:t>всебічних</a:t>
          </a:r>
          <a:r>
            <a:rPr lang="ru-RU" dirty="0" smtClean="0">
              <a:solidFill>
                <a:schemeClr val="bg1"/>
              </a:solidFill>
            </a:rPr>
            <a:t> зон </a:t>
          </a:r>
          <a:r>
            <a:rPr lang="ru-RU" dirty="0" err="1" smtClean="0">
              <a:solidFill>
                <a:schemeClr val="bg1"/>
              </a:solidFill>
            </a:rPr>
            <a:t>вільної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торгівлі</a:t>
          </a:r>
          <a:r>
            <a:rPr lang="ru-RU" dirty="0" smtClean="0">
              <a:solidFill>
                <a:schemeClr val="bg1"/>
              </a:solidFill>
            </a:rPr>
            <a:t> та </a:t>
          </a:r>
          <a:r>
            <a:rPr lang="ru-RU" dirty="0" err="1" smtClean="0">
              <a:solidFill>
                <a:schemeClr val="bg1"/>
              </a:solidFill>
            </a:rPr>
            <a:t>досягнення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поступу</a:t>
          </a:r>
          <a:r>
            <a:rPr lang="ru-RU" dirty="0" smtClean="0">
              <a:solidFill>
                <a:schemeClr val="bg1"/>
              </a:solidFill>
            </a:rPr>
            <a:t> в </a:t>
          </a:r>
          <a:r>
            <a:rPr lang="ru-RU" dirty="0" err="1" smtClean="0">
              <a:solidFill>
                <a:schemeClr val="bg1"/>
              </a:solidFill>
            </a:rPr>
            <a:t>питаннях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візової</a:t>
          </a:r>
          <a:r>
            <a:rPr lang="ru-RU" dirty="0" smtClean="0">
              <a:solidFill>
                <a:schemeClr val="bg1"/>
              </a:solidFill>
            </a:rPr>
            <a:t> </a:t>
          </a:r>
          <a:r>
            <a:rPr lang="ru-RU" dirty="0" err="1" smtClean="0">
              <a:solidFill>
                <a:schemeClr val="bg1"/>
              </a:solidFill>
            </a:rPr>
            <a:t>політики</a:t>
          </a:r>
          <a:r>
            <a:rPr lang="ru-RU" dirty="0" smtClean="0">
              <a:solidFill>
                <a:schemeClr val="bg1"/>
              </a:solidFill>
            </a:rPr>
            <a:t> та </a:t>
          </a:r>
          <a:r>
            <a:rPr lang="ru-RU" dirty="0" err="1" smtClean="0">
              <a:solidFill>
                <a:schemeClr val="bg1"/>
              </a:solidFill>
            </a:rPr>
            <a:t>мобільності</a:t>
          </a:r>
          <a:r>
            <a:rPr lang="ru-RU" dirty="0" smtClean="0">
              <a:solidFill>
                <a:schemeClr val="bg1"/>
              </a:solidFill>
            </a:rPr>
            <a:t>;</a:t>
          </a:r>
          <a:endParaRPr lang="ru-RU" dirty="0">
            <a:solidFill>
              <a:schemeClr val="bg1"/>
            </a:solidFill>
          </a:endParaRPr>
        </a:p>
      </dgm:t>
    </dgm:pt>
    <dgm:pt modelId="{8024F23D-F617-4897-917E-2E51FAB4E662}" type="parTrans" cxnId="{37C4028A-0E3E-49FE-92B1-93C7A67CC3AB}">
      <dgm:prSet/>
      <dgm:spPr/>
      <dgm:t>
        <a:bodyPr/>
        <a:lstStyle/>
        <a:p>
          <a:endParaRPr lang="ru-RU"/>
        </a:p>
      </dgm:t>
    </dgm:pt>
    <dgm:pt modelId="{9A72EED0-700D-4EBA-B123-DBAA56D2E204}" type="sibTrans" cxnId="{37C4028A-0E3E-49FE-92B1-93C7A67CC3AB}">
      <dgm:prSet/>
      <dgm:spPr/>
      <dgm:t>
        <a:bodyPr/>
        <a:lstStyle/>
        <a:p>
          <a:endParaRPr lang="ru-RU"/>
        </a:p>
      </dgm:t>
    </dgm:pt>
    <dgm:pt modelId="{332D0510-E658-42E1-B8DC-6BEAE28E7F72}">
      <dgm:prSet custT="1"/>
      <dgm:spPr/>
      <dgm:t>
        <a:bodyPr/>
        <a:lstStyle/>
        <a:p>
          <a:pPr rtl="0"/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Багатосторонній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вимір</a:t>
          </a:r>
          <a:r>
            <a:rPr lang="ru-RU" sz="1800" dirty="0" smtClean="0">
              <a:solidFill>
                <a:schemeClr val="bg1"/>
              </a:solidFill>
            </a:rPr>
            <a:t> (</a:t>
          </a:r>
          <a:r>
            <a:rPr lang="ru-RU" sz="1800" dirty="0" err="1" smtClean="0">
              <a:solidFill>
                <a:schemeClr val="bg1"/>
              </a:solidFill>
            </a:rPr>
            <a:t>тобто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міждержавні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платформи</a:t>
          </a:r>
          <a:r>
            <a:rPr lang="ru-RU" sz="1800" dirty="0" smtClean="0">
              <a:solidFill>
                <a:schemeClr val="bg1"/>
              </a:solidFill>
            </a:rPr>
            <a:t> і так </a:t>
          </a:r>
          <a:r>
            <a:rPr lang="ru-RU" sz="1800" dirty="0" err="1" smtClean="0">
              <a:solidFill>
                <a:schemeClr val="bg1"/>
              </a:solidFill>
            </a:rPr>
            <a:t>звані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Провідні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ініціативи</a:t>
          </a:r>
          <a:r>
            <a:rPr lang="ru-RU" sz="1800" dirty="0" smtClean="0">
              <a:solidFill>
                <a:schemeClr val="bg1"/>
              </a:solidFill>
            </a:rPr>
            <a:t>). </a:t>
          </a:r>
          <a:r>
            <a:rPr lang="ru-RU" sz="1800" dirty="0" err="1" smtClean="0">
              <a:solidFill>
                <a:schemeClr val="bg1"/>
              </a:solidFill>
            </a:rPr>
            <a:t>Цей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підхід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відкриває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можливості</a:t>
          </a:r>
          <a:r>
            <a:rPr lang="ru-RU" sz="1800" dirty="0" smtClean="0">
              <a:solidFill>
                <a:schemeClr val="bg1"/>
              </a:solidFill>
            </a:rPr>
            <a:t> для </a:t>
          </a:r>
          <a:r>
            <a:rPr lang="ru-RU" sz="1800" dirty="0" err="1" smtClean="0">
              <a:solidFill>
                <a:schemeClr val="bg1"/>
              </a:solidFill>
            </a:rPr>
            <a:t>поступової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політичної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асоціації</a:t>
          </a:r>
          <a:r>
            <a:rPr lang="ru-RU" sz="1800" dirty="0" smtClean="0">
              <a:solidFill>
                <a:schemeClr val="bg1"/>
              </a:solidFill>
            </a:rPr>
            <a:t> та </a:t>
          </a:r>
          <a:r>
            <a:rPr lang="ru-RU" sz="1800" dirty="0" err="1" smtClean="0">
              <a:solidFill>
                <a:schemeClr val="bg1"/>
              </a:solidFill>
            </a:rPr>
            <a:t>глибшої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економічної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інтеграції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країн</a:t>
          </a:r>
          <a:r>
            <a:rPr lang="ru-RU" sz="1800" dirty="0" smtClean="0">
              <a:solidFill>
                <a:schemeClr val="bg1"/>
              </a:solidFill>
            </a:rPr>
            <a:t> ЄПС </a:t>
          </a:r>
          <a:r>
            <a:rPr lang="ru-RU" sz="1800" dirty="0" err="1" smtClean="0">
              <a:solidFill>
                <a:schemeClr val="bg1"/>
              </a:solidFill>
            </a:rPr>
            <a:t>із</a:t>
          </a:r>
          <a:r>
            <a:rPr lang="ru-RU" sz="1800" dirty="0" smtClean="0">
              <a:solidFill>
                <a:schemeClr val="bg1"/>
              </a:solidFill>
            </a:rPr>
            <a:t> </a:t>
          </a:r>
          <a:r>
            <a:rPr lang="ru-RU" sz="1800" dirty="0" err="1" smtClean="0">
              <a:solidFill>
                <a:schemeClr val="bg1"/>
              </a:solidFill>
            </a:rPr>
            <a:t>Європейським</a:t>
          </a:r>
          <a:r>
            <a:rPr lang="ru-RU" sz="1800" dirty="0" smtClean="0">
              <a:solidFill>
                <a:schemeClr val="bg1"/>
              </a:solidFill>
            </a:rPr>
            <a:t> Союзом.</a:t>
          </a:r>
          <a:endParaRPr lang="ru-RU" sz="1800" dirty="0">
            <a:solidFill>
              <a:schemeClr val="bg1"/>
            </a:solidFill>
          </a:endParaRPr>
        </a:p>
      </dgm:t>
    </dgm:pt>
    <dgm:pt modelId="{713FD480-2B92-4FBE-B6F7-FF0ABFB8980E}" type="parTrans" cxnId="{577F6889-CBC7-45E4-9F52-91784B2A13FE}">
      <dgm:prSet/>
      <dgm:spPr/>
      <dgm:t>
        <a:bodyPr/>
        <a:lstStyle/>
        <a:p>
          <a:endParaRPr lang="ru-RU"/>
        </a:p>
      </dgm:t>
    </dgm:pt>
    <dgm:pt modelId="{1CAFBE2B-E536-4EA9-B865-4CF3AD5DC36C}" type="sibTrans" cxnId="{577F6889-CBC7-45E4-9F52-91784B2A13FE}">
      <dgm:prSet/>
      <dgm:spPr/>
      <dgm:t>
        <a:bodyPr/>
        <a:lstStyle/>
        <a:p>
          <a:endParaRPr lang="ru-RU"/>
        </a:p>
      </dgm:t>
    </dgm:pt>
    <dgm:pt modelId="{DEDB9B14-222A-46FA-8C53-99201E08F708}" type="pres">
      <dgm:prSet presAssocID="{5038F37E-9280-43E3-BBB9-EC96A14D36F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F9E5D51-B639-4A2A-8920-699965567706}" type="pres">
      <dgm:prSet presAssocID="{57DC3B98-D400-45EF-AE1B-57A2C9C96292}" presName="hierRoot1" presStyleCnt="0">
        <dgm:presLayoutVars>
          <dgm:hierBranch val="init"/>
        </dgm:presLayoutVars>
      </dgm:prSet>
      <dgm:spPr/>
    </dgm:pt>
    <dgm:pt modelId="{A5A8C59A-D008-4DFA-91B6-95F3474A0A9D}" type="pres">
      <dgm:prSet presAssocID="{57DC3B98-D400-45EF-AE1B-57A2C9C96292}" presName="rootComposite1" presStyleCnt="0"/>
      <dgm:spPr/>
    </dgm:pt>
    <dgm:pt modelId="{D7966868-E046-48F9-969F-C38188F74299}" type="pres">
      <dgm:prSet presAssocID="{57DC3B98-D400-45EF-AE1B-57A2C9C9629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11AEAE-AACB-4EB9-A2AA-47BDF1752196}" type="pres">
      <dgm:prSet presAssocID="{57DC3B98-D400-45EF-AE1B-57A2C9C9629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7ED52E2-D357-4802-8958-C0AA55E52182}" type="pres">
      <dgm:prSet presAssocID="{57DC3B98-D400-45EF-AE1B-57A2C9C96292}" presName="hierChild2" presStyleCnt="0"/>
      <dgm:spPr/>
    </dgm:pt>
    <dgm:pt modelId="{B9F5BC66-9C2A-46F7-9C6E-D72534645D40}" type="pres">
      <dgm:prSet presAssocID="{8024F23D-F617-4897-917E-2E51FAB4E662}" presName="Name37" presStyleLbl="parChTrans1D2" presStyleIdx="0" presStyleCnt="2"/>
      <dgm:spPr/>
      <dgm:t>
        <a:bodyPr/>
        <a:lstStyle/>
        <a:p>
          <a:endParaRPr lang="ru-RU"/>
        </a:p>
      </dgm:t>
    </dgm:pt>
    <dgm:pt modelId="{C7CAB875-53E1-4000-B7F0-A91624CDCE1E}" type="pres">
      <dgm:prSet presAssocID="{D81FF950-84A6-47B1-AC3C-DFE48E71839E}" presName="hierRoot2" presStyleCnt="0">
        <dgm:presLayoutVars>
          <dgm:hierBranch val="init"/>
        </dgm:presLayoutVars>
      </dgm:prSet>
      <dgm:spPr/>
    </dgm:pt>
    <dgm:pt modelId="{70819480-34D9-45BC-B4B5-AD8E46DE5FD0}" type="pres">
      <dgm:prSet presAssocID="{D81FF950-84A6-47B1-AC3C-DFE48E71839E}" presName="rootComposite" presStyleCnt="0"/>
      <dgm:spPr/>
    </dgm:pt>
    <dgm:pt modelId="{CDD2FBF0-0E6C-41FF-BFAB-59201E723924}" type="pres">
      <dgm:prSet presAssocID="{D81FF950-84A6-47B1-AC3C-DFE48E71839E}" presName="rootText" presStyleLbl="node2" presStyleIdx="0" presStyleCnt="2" custScaleX="98432" custScaleY="122183" custLinFactNeighborX="4010" custLinFactNeighborY="-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8FE32B-3FBA-4DEE-82B4-32A06535F4BE}" type="pres">
      <dgm:prSet presAssocID="{D81FF950-84A6-47B1-AC3C-DFE48E71839E}" presName="rootConnector" presStyleLbl="node2" presStyleIdx="0" presStyleCnt="2"/>
      <dgm:spPr/>
      <dgm:t>
        <a:bodyPr/>
        <a:lstStyle/>
        <a:p>
          <a:endParaRPr lang="ru-RU"/>
        </a:p>
      </dgm:t>
    </dgm:pt>
    <dgm:pt modelId="{C2C4185D-38DC-479F-B63D-6A01C16BFF27}" type="pres">
      <dgm:prSet presAssocID="{D81FF950-84A6-47B1-AC3C-DFE48E71839E}" presName="hierChild4" presStyleCnt="0"/>
      <dgm:spPr/>
    </dgm:pt>
    <dgm:pt modelId="{E291D807-11E1-42FB-AC3D-4B0086F78C4E}" type="pres">
      <dgm:prSet presAssocID="{D81FF950-84A6-47B1-AC3C-DFE48E71839E}" presName="hierChild5" presStyleCnt="0"/>
      <dgm:spPr/>
    </dgm:pt>
    <dgm:pt modelId="{08979BBD-ED2E-4A25-9324-DE630F8DC058}" type="pres">
      <dgm:prSet presAssocID="{713FD480-2B92-4FBE-B6F7-FF0ABFB8980E}" presName="Name37" presStyleLbl="parChTrans1D2" presStyleIdx="1" presStyleCnt="2"/>
      <dgm:spPr/>
      <dgm:t>
        <a:bodyPr/>
        <a:lstStyle/>
        <a:p>
          <a:endParaRPr lang="ru-RU"/>
        </a:p>
      </dgm:t>
    </dgm:pt>
    <dgm:pt modelId="{D7EB3B89-5F07-49F6-AB9E-64188B739107}" type="pres">
      <dgm:prSet presAssocID="{332D0510-E658-42E1-B8DC-6BEAE28E7F72}" presName="hierRoot2" presStyleCnt="0">
        <dgm:presLayoutVars>
          <dgm:hierBranch val="init"/>
        </dgm:presLayoutVars>
      </dgm:prSet>
      <dgm:spPr/>
    </dgm:pt>
    <dgm:pt modelId="{79CE3EDA-2EAB-48A2-A83E-A1D2E732D869}" type="pres">
      <dgm:prSet presAssocID="{332D0510-E658-42E1-B8DC-6BEAE28E7F72}" presName="rootComposite" presStyleCnt="0"/>
      <dgm:spPr/>
    </dgm:pt>
    <dgm:pt modelId="{C5024BB2-4490-4B92-AEA2-92ECC4CA9129}" type="pres">
      <dgm:prSet presAssocID="{332D0510-E658-42E1-B8DC-6BEAE28E7F72}" presName="rootText" presStyleLbl="node2" presStyleIdx="1" presStyleCnt="2" custScaleX="101063" custScaleY="119221" custLinFactNeighborX="-10955" custLinFactNeighborY="-1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B1B3D1-874E-48BC-A288-C7F0EFCE00E9}" type="pres">
      <dgm:prSet presAssocID="{332D0510-E658-42E1-B8DC-6BEAE28E7F72}" presName="rootConnector" presStyleLbl="node2" presStyleIdx="1" presStyleCnt="2"/>
      <dgm:spPr/>
      <dgm:t>
        <a:bodyPr/>
        <a:lstStyle/>
        <a:p>
          <a:endParaRPr lang="ru-RU"/>
        </a:p>
      </dgm:t>
    </dgm:pt>
    <dgm:pt modelId="{C543A6E5-E360-4B5B-A8C1-C308E12C2D9B}" type="pres">
      <dgm:prSet presAssocID="{332D0510-E658-42E1-B8DC-6BEAE28E7F72}" presName="hierChild4" presStyleCnt="0"/>
      <dgm:spPr/>
    </dgm:pt>
    <dgm:pt modelId="{E35F0AD8-FDCA-4D99-8AC9-5CCCE980AF6D}" type="pres">
      <dgm:prSet presAssocID="{332D0510-E658-42E1-B8DC-6BEAE28E7F72}" presName="hierChild5" presStyleCnt="0"/>
      <dgm:spPr/>
    </dgm:pt>
    <dgm:pt modelId="{B0554189-8C29-4FA1-A267-E9AF55018956}" type="pres">
      <dgm:prSet presAssocID="{57DC3B98-D400-45EF-AE1B-57A2C9C96292}" presName="hierChild3" presStyleCnt="0"/>
      <dgm:spPr/>
    </dgm:pt>
  </dgm:ptLst>
  <dgm:cxnLst>
    <dgm:cxn modelId="{37C4028A-0E3E-49FE-92B1-93C7A67CC3AB}" srcId="{57DC3B98-D400-45EF-AE1B-57A2C9C96292}" destId="{D81FF950-84A6-47B1-AC3C-DFE48E71839E}" srcOrd="0" destOrd="0" parTransId="{8024F23D-F617-4897-917E-2E51FAB4E662}" sibTransId="{9A72EED0-700D-4EBA-B123-DBAA56D2E204}"/>
    <dgm:cxn modelId="{242B4B0D-D2DC-46EC-B048-217C8E35215A}" type="presOf" srcId="{D81FF950-84A6-47B1-AC3C-DFE48E71839E}" destId="{2C8FE32B-3FBA-4DEE-82B4-32A06535F4BE}" srcOrd="1" destOrd="0" presId="urn:microsoft.com/office/officeart/2005/8/layout/orgChart1"/>
    <dgm:cxn modelId="{E605AF9B-39C0-43DA-AA44-A25844DC8BD0}" type="presOf" srcId="{D81FF950-84A6-47B1-AC3C-DFE48E71839E}" destId="{CDD2FBF0-0E6C-41FF-BFAB-59201E723924}" srcOrd="0" destOrd="0" presId="urn:microsoft.com/office/officeart/2005/8/layout/orgChart1"/>
    <dgm:cxn modelId="{FE4C996B-A21A-4F93-843B-009F360B01F3}" type="presOf" srcId="{713FD480-2B92-4FBE-B6F7-FF0ABFB8980E}" destId="{08979BBD-ED2E-4A25-9324-DE630F8DC058}" srcOrd="0" destOrd="0" presId="urn:microsoft.com/office/officeart/2005/8/layout/orgChart1"/>
    <dgm:cxn modelId="{C8084A3B-E123-4E54-8271-EC432BC6EF48}" type="presOf" srcId="{332D0510-E658-42E1-B8DC-6BEAE28E7F72}" destId="{2AB1B3D1-874E-48BC-A288-C7F0EFCE00E9}" srcOrd="1" destOrd="0" presId="urn:microsoft.com/office/officeart/2005/8/layout/orgChart1"/>
    <dgm:cxn modelId="{5ED9C075-089D-4704-93D6-3880E887852C}" type="presOf" srcId="{57DC3B98-D400-45EF-AE1B-57A2C9C96292}" destId="{AF11AEAE-AACB-4EB9-A2AA-47BDF1752196}" srcOrd="1" destOrd="0" presId="urn:microsoft.com/office/officeart/2005/8/layout/orgChart1"/>
    <dgm:cxn modelId="{E31A6C12-7579-495F-AB1F-51A6334A5721}" type="presOf" srcId="{5038F37E-9280-43E3-BBB9-EC96A14D36F4}" destId="{DEDB9B14-222A-46FA-8C53-99201E08F708}" srcOrd="0" destOrd="0" presId="urn:microsoft.com/office/officeart/2005/8/layout/orgChart1"/>
    <dgm:cxn modelId="{E7E4540C-22E5-444E-904C-ABC97948BA92}" type="presOf" srcId="{8024F23D-F617-4897-917E-2E51FAB4E662}" destId="{B9F5BC66-9C2A-46F7-9C6E-D72534645D40}" srcOrd="0" destOrd="0" presId="urn:microsoft.com/office/officeart/2005/8/layout/orgChart1"/>
    <dgm:cxn modelId="{BCCE98A0-C870-4C2B-8503-BEA61813BF55}" type="presOf" srcId="{57DC3B98-D400-45EF-AE1B-57A2C9C96292}" destId="{D7966868-E046-48F9-969F-C38188F74299}" srcOrd="0" destOrd="0" presId="urn:microsoft.com/office/officeart/2005/8/layout/orgChart1"/>
    <dgm:cxn modelId="{BDBF0B4F-3759-4D93-B8B3-A528315DFC15}" type="presOf" srcId="{332D0510-E658-42E1-B8DC-6BEAE28E7F72}" destId="{C5024BB2-4490-4B92-AEA2-92ECC4CA9129}" srcOrd="0" destOrd="0" presId="urn:microsoft.com/office/officeart/2005/8/layout/orgChart1"/>
    <dgm:cxn modelId="{577F6889-CBC7-45E4-9F52-91784B2A13FE}" srcId="{57DC3B98-D400-45EF-AE1B-57A2C9C96292}" destId="{332D0510-E658-42E1-B8DC-6BEAE28E7F72}" srcOrd="1" destOrd="0" parTransId="{713FD480-2B92-4FBE-B6F7-FF0ABFB8980E}" sibTransId="{1CAFBE2B-E536-4EA9-B865-4CF3AD5DC36C}"/>
    <dgm:cxn modelId="{85FFD9DB-F921-4DE6-B4BE-8139D541DEDD}" srcId="{5038F37E-9280-43E3-BBB9-EC96A14D36F4}" destId="{57DC3B98-D400-45EF-AE1B-57A2C9C96292}" srcOrd="0" destOrd="0" parTransId="{DBA43976-43C6-42CA-83CE-40AE17397292}" sibTransId="{BE324602-398B-4540-B39C-0D7C128B3E90}"/>
    <dgm:cxn modelId="{0BD18B71-66C8-4B61-9C0B-5BCA16813050}" type="presParOf" srcId="{DEDB9B14-222A-46FA-8C53-99201E08F708}" destId="{BF9E5D51-B639-4A2A-8920-699965567706}" srcOrd="0" destOrd="0" presId="urn:microsoft.com/office/officeart/2005/8/layout/orgChart1"/>
    <dgm:cxn modelId="{18E35B5E-0EA0-4D6C-93B5-1A7FE2A9CD77}" type="presParOf" srcId="{BF9E5D51-B639-4A2A-8920-699965567706}" destId="{A5A8C59A-D008-4DFA-91B6-95F3474A0A9D}" srcOrd="0" destOrd="0" presId="urn:microsoft.com/office/officeart/2005/8/layout/orgChart1"/>
    <dgm:cxn modelId="{44C667F5-5C2C-4960-8D3E-C24ECE906F07}" type="presParOf" srcId="{A5A8C59A-D008-4DFA-91B6-95F3474A0A9D}" destId="{D7966868-E046-48F9-969F-C38188F74299}" srcOrd="0" destOrd="0" presId="urn:microsoft.com/office/officeart/2005/8/layout/orgChart1"/>
    <dgm:cxn modelId="{89BC9638-205A-424B-BF2F-97BC02AFC86B}" type="presParOf" srcId="{A5A8C59A-D008-4DFA-91B6-95F3474A0A9D}" destId="{AF11AEAE-AACB-4EB9-A2AA-47BDF1752196}" srcOrd="1" destOrd="0" presId="urn:microsoft.com/office/officeart/2005/8/layout/orgChart1"/>
    <dgm:cxn modelId="{8E103374-ECDB-4F49-9981-C66205E6A385}" type="presParOf" srcId="{BF9E5D51-B639-4A2A-8920-699965567706}" destId="{27ED52E2-D357-4802-8958-C0AA55E52182}" srcOrd="1" destOrd="0" presId="urn:microsoft.com/office/officeart/2005/8/layout/orgChart1"/>
    <dgm:cxn modelId="{4E81F206-A13C-4C12-B00C-7912922E7903}" type="presParOf" srcId="{27ED52E2-D357-4802-8958-C0AA55E52182}" destId="{B9F5BC66-9C2A-46F7-9C6E-D72534645D40}" srcOrd="0" destOrd="0" presId="urn:microsoft.com/office/officeart/2005/8/layout/orgChart1"/>
    <dgm:cxn modelId="{FAF492CA-8F9E-4E9A-A762-5517F9FD84AE}" type="presParOf" srcId="{27ED52E2-D357-4802-8958-C0AA55E52182}" destId="{C7CAB875-53E1-4000-B7F0-A91624CDCE1E}" srcOrd="1" destOrd="0" presId="urn:microsoft.com/office/officeart/2005/8/layout/orgChart1"/>
    <dgm:cxn modelId="{74B8D7CE-A030-41E2-8E8C-3D5F335FF0F5}" type="presParOf" srcId="{C7CAB875-53E1-4000-B7F0-A91624CDCE1E}" destId="{70819480-34D9-45BC-B4B5-AD8E46DE5FD0}" srcOrd="0" destOrd="0" presId="urn:microsoft.com/office/officeart/2005/8/layout/orgChart1"/>
    <dgm:cxn modelId="{3977A3BA-99E9-450E-8E33-272331A33993}" type="presParOf" srcId="{70819480-34D9-45BC-B4B5-AD8E46DE5FD0}" destId="{CDD2FBF0-0E6C-41FF-BFAB-59201E723924}" srcOrd="0" destOrd="0" presId="urn:microsoft.com/office/officeart/2005/8/layout/orgChart1"/>
    <dgm:cxn modelId="{D50A707E-24C5-4AF0-BD93-6F7292C8A956}" type="presParOf" srcId="{70819480-34D9-45BC-B4B5-AD8E46DE5FD0}" destId="{2C8FE32B-3FBA-4DEE-82B4-32A06535F4BE}" srcOrd="1" destOrd="0" presId="urn:microsoft.com/office/officeart/2005/8/layout/orgChart1"/>
    <dgm:cxn modelId="{596806E1-1DFD-46E7-83B2-6A98563F455E}" type="presParOf" srcId="{C7CAB875-53E1-4000-B7F0-A91624CDCE1E}" destId="{C2C4185D-38DC-479F-B63D-6A01C16BFF27}" srcOrd="1" destOrd="0" presId="urn:microsoft.com/office/officeart/2005/8/layout/orgChart1"/>
    <dgm:cxn modelId="{32A787C5-141A-4B34-BBFA-B7677142160E}" type="presParOf" srcId="{C7CAB875-53E1-4000-B7F0-A91624CDCE1E}" destId="{E291D807-11E1-42FB-AC3D-4B0086F78C4E}" srcOrd="2" destOrd="0" presId="urn:microsoft.com/office/officeart/2005/8/layout/orgChart1"/>
    <dgm:cxn modelId="{057A14F6-81DD-4E5C-A276-47EDEF38E11C}" type="presParOf" srcId="{27ED52E2-D357-4802-8958-C0AA55E52182}" destId="{08979BBD-ED2E-4A25-9324-DE630F8DC058}" srcOrd="2" destOrd="0" presId="urn:microsoft.com/office/officeart/2005/8/layout/orgChart1"/>
    <dgm:cxn modelId="{BAEB339E-99F3-43E8-A04E-517F8221E459}" type="presParOf" srcId="{27ED52E2-D357-4802-8958-C0AA55E52182}" destId="{D7EB3B89-5F07-49F6-AB9E-64188B739107}" srcOrd="3" destOrd="0" presId="urn:microsoft.com/office/officeart/2005/8/layout/orgChart1"/>
    <dgm:cxn modelId="{EAD6E5AF-8BA7-4890-B019-19CCE8EBBFEF}" type="presParOf" srcId="{D7EB3B89-5F07-49F6-AB9E-64188B739107}" destId="{79CE3EDA-2EAB-48A2-A83E-A1D2E732D869}" srcOrd="0" destOrd="0" presId="urn:microsoft.com/office/officeart/2005/8/layout/orgChart1"/>
    <dgm:cxn modelId="{FF3D47B0-32AE-45D0-A2C9-30A61088FE98}" type="presParOf" srcId="{79CE3EDA-2EAB-48A2-A83E-A1D2E732D869}" destId="{C5024BB2-4490-4B92-AEA2-92ECC4CA9129}" srcOrd="0" destOrd="0" presId="urn:microsoft.com/office/officeart/2005/8/layout/orgChart1"/>
    <dgm:cxn modelId="{ACC61089-55D9-485A-B715-96825380A858}" type="presParOf" srcId="{79CE3EDA-2EAB-48A2-A83E-A1D2E732D869}" destId="{2AB1B3D1-874E-48BC-A288-C7F0EFCE00E9}" srcOrd="1" destOrd="0" presId="urn:microsoft.com/office/officeart/2005/8/layout/orgChart1"/>
    <dgm:cxn modelId="{854B9DB2-F44F-4ED2-97AB-DB6740A3851D}" type="presParOf" srcId="{D7EB3B89-5F07-49F6-AB9E-64188B739107}" destId="{C543A6E5-E360-4B5B-A8C1-C308E12C2D9B}" srcOrd="1" destOrd="0" presId="urn:microsoft.com/office/officeart/2005/8/layout/orgChart1"/>
    <dgm:cxn modelId="{210A233E-A2D2-4DCB-ACA2-8CB193442943}" type="presParOf" srcId="{D7EB3B89-5F07-49F6-AB9E-64188B739107}" destId="{E35F0AD8-FDCA-4D99-8AC9-5CCCE980AF6D}" srcOrd="2" destOrd="0" presId="urn:microsoft.com/office/officeart/2005/8/layout/orgChart1"/>
    <dgm:cxn modelId="{953E7554-7669-47C8-B19F-951603233B0B}" type="presParOf" srcId="{BF9E5D51-B639-4A2A-8920-699965567706}" destId="{B0554189-8C29-4FA1-A267-E9AF550189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D9127-7757-40E7-8D07-16D6712DC260}">
      <dsp:nvSpPr>
        <dsp:cNvPr id="0" name=""/>
        <dsp:cNvSpPr/>
      </dsp:nvSpPr>
      <dsp:spPr>
        <a:xfrm>
          <a:off x="780556" y="5069"/>
          <a:ext cx="6160648" cy="1382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err="1" smtClean="0"/>
            <a:t>Договір</a:t>
          </a:r>
          <a:r>
            <a:rPr lang="ru-RU" sz="3500" kern="1200" dirty="0" smtClean="0"/>
            <a:t> </a:t>
          </a:r>
          <a:r>
            <a:rPr lang="ru-RU" sz="3500" kern="1200" dirty="0" err="1" smtClean="0"/>
            <a:t>визначив</a:t>
          </a:r>
          <a:r>
            <a:rPr lang="ru-RU" sz="3500" kern="1200" dirty="0" smtClean="0"/>
            <a:t> так </a:t>
          </a:r>
          <a:r>
            <a:rPr lang="ru-RU" sz="3500" kern="1200" dirty="0" err="1" smtClean="0"/>
            <a:t>звані</a:t>
          </a:r>
          <a:r>
            <a:rPr lang="ru-RU" sz="3500" kern="1200" dirty="0" smtClean="0"/>
            <a:t> «три колони» </a:t>
          </a:r>
          <a:r>
            <a:rPr lang="ru-RU" sz="3500" kern="1200" dirty="0" err="1" smtClean="0"/>
            <a:t>Європейського</a:t>
          </a:r>
          <a:r>
            <a:rPr lang="ru-RU" sz="3500" kern="1200" dirty="0" smtClean="0"/>
            <a:t> Союзу:</a:t>
          </a:r>
          <a:endParaRPr lang="ru-RU" sz="3500" kern="1200" dirty="0"/>
        </a:p>
      </dsp:txBody>
      <dsp:txXfrm>
        <a:off x="821036" y="45549"/>
        <a:ext cx="6079688" cy="1301112"/>
      </dsp:txXfrm>
    </dsp:sp>
    <dsp:sp modelId="{F5A9CA1B-8D02-42F3-9F5C-BBF9D34BF02B}">
      <dsp:nvSpPr>
        <dsp:cNvPr id="0" name=""/>
        <dsp:cNvSpPr/>
      </dsp:nvSpPr>
      <dsp:spPr>
        <a:xfrm>
          <a:off x="1396621" y="1387141"/>
          <a:ext cx="619611" cy="903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3202"/>
              </a:lnTo>
              <a:lnTo>
                <a:pt x="619611" y="90320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8E849-91AF-4E40-B697-1E910B84FCE5}">
      <dsp:nvSpPr>
        <dsp:cNvPr id="0" name=""/>
        <dsp:cNvSpPr/>
      </dsp:nvSpPr>
      <dsp:spPr>
        <a:xfrm>
          <a:off x="2016233" y="1584172"/>
          <a:ext cx="5741829" cy="14123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«перша колона» – </a:t>
          </a:r>
          <a:r>
            <a:rPr lang="ru-RU" sz="1600" kern="1200" dirty="0" err="1" smtClean="0"/>
            <a:t>Європейські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Спільноти</a:t>
          </a:r>
          <a:r>
            <a:rPr lang="ru-RU" sz="1600" kern="1200" dirty="0" smtClean="0"/>
            <a:t>: ЄСВС, </a:t>
          </a:r>
          <a:r>
            <a:rPr lang="ru-RU" sz="1600" kern="1200" dirty="0" err="1" smtClean="0"/>
            <a:t>Євратом</a:t>
          </a:r>
          <a:r>
            <a:rPr lang="ru-RU" sz="1600" kern="1200" dirty="0" smtClean="0"/>
            <a:t> та </a:t>
          </a:r>
          <a:r>
            <a:rPr lang="ru-RU" sz="1600" kern="1200" dirty="0" err="1" smtClean="0"/>
            <a:t>Європейська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Спільнота</a:t>
          </a:r>
          <a:r>
            <a:rPr lang="ru-RU" sz="1600" kern="1200" dirty="0" smtClean="0"/>
            <a:t> (</a:t>
          </a:r>
          <a:r>
            <a:rPr lang="ru-RU" sz="1600" kern="1200" dirty="0" err="1" smtClean="0"/>
            <a:t>замість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старої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назви</a:t>
          </a:r>
          <a:r>
            <a:rPr lang="ru-RU" sz="1600" kern="1200" dirty="0" smtClean="0"/>
            <a:t> «</a:t>
          </a:r>
          <a:r>
            <a:rPr lang="ru-RU" sz="1600" kern="1200" dirty="0" err="1" smtClean="0"/>
            <a:t>Європейська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Економічна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Спільнота</a:t>
          </a:r>
          <a:r>
            <a:rPr lang="ru-RU" sz="1600" kern="1200" dirty="0" smtClean="0"/>
            <a:t>»). </a:t>
          </a:r>
          <a:r>
            <a:rPr lang="ru-RU" sz="1600" kern="1200" dirty="0" err="1" smtClean="0"/>
            <a:t>Причому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Європейська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Спільнота</a:t>
          </a:r>
          <a:r>
            <a:rPr lang="ru-RU" sz="1600" kern="1200" dirty="0" smtClean="0"/>
            <a:t> є </a:t>
          </a:r>
          <a:r>
            <a:rPr lang="ru-RU" sz="1600" kern="1200" dirty="0" err="1" smtClean="0"/>
            <a:t>серцевиною</a:t>
          </a:r>
          <a:r>
            <a:rPr lang="ru-RU" sz="1600" kern="1200" dirty="0" smtClean="0"/>
            <a:t> та каркасом </a:t>
          </a:r>
          <a:r>
            <a:rPr lang="ru-RU" sz="1600" kern="1200" dirty="0" err="1" smtClean="0"/>
            <a:t>процесу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інтеграції</a:t>
          </a:r>
          <a:r>
            <a:rPr lang="ru-RU" sz="1600" kern="1200" dirty="0" smtClean="0"/>
            <a:t> і за </a:t>
          </a:r>
          <a:r>
            <a:rPr lang="ru-RU" sz="1600" kern="1200" dirty="0" err="1" smtClean="0"/>
            <a:t>своїми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властивостями</a:t>
          </a:r>
          <a:r>
            <a:rPr lang="ru-RU" sz="1600" kern="1200" dirty="0" smtClean="0"/>
            <a:t> становить «</a:t>
          </a:r>
          <a:r>
            <a:rPr lang="ru-RU" sz="1600" kern="1200" dirty="0" err="1" smtClean="0"/>
            <a:t>наднаціональний</a:t>
          </a:r>
          <a:r>
            <a:rPr lang="ru-RU" sz="1600" kern="1200" dirty="0" smtClean="0"/>
            <a:t> феномен»;</a:t>
          </a:r>
          <a:endParaRPr lang="ru-RU" sz="1600" kern="1200" dirty="0"/>
        </a:p>
      </dsp:txBody>
      <dsp:txXfrm>
        <a:off x="2057599" y="1625538"/>
        <a:ext cx="5659097" cy="1329611"/>
      </dsp:txXfrm>
    </dsp:sp>
    <dsp:sp modelId="{93A845FE-522C-45DC-A6E8-6A90E7490B48}">
      <dsp:nvSpPr>
        <dsp:cNvPr id="0" name=""/>
        <dsp:cNvSpPr/>
      </dsp:nvSpPr>
      <dsp:spPr>
        <a:xfrm>
          <a:off x="1396621" y="1387141"/>
          <a:ext cx="619611" cy="2436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6619"/>
              </a:lnTo>
              <a:lnTo>
                <a:pt x="619611" y="243661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A9BE1-BF10-4618-9222-4E7FAC902428}">
      <dsp:nvSpPr>
        <dsp:cNvPr id="0" name=""/>
        <dsp:cNvSpPr/>
      </dsp:nvSpPr>
      <dsp:spPr>
        <a:xfrm>
          <a:off x="2016233" y="3240355"/>
          <a:ext cx="5775708" cy="11668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«друга колона» – </a:t>
          </a:r>
          <a:r>
            <a:rPr lang="ru-RU" sz="1600" kern="1200" dirty="0" err="1" smtClean="0"/>
            <a:t>спільна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зовнішня</a:t>
          </a:r>
          <a:r>
            <a:rPr lang="ru-RU" sz="1600" kern="1200" dirty="0" smtClean="0"/>
            <a:t> та </a:t>
          </a:r>
          <a:r>
            <a:rPr lang="ru-RU" sz="1600" kern="1200" dirty="0" err="1" smtClean="0"/>
            <a:t>безпекова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політика</a:t>
          </a:r>
          <a:r>
            <a:rPr lang="ru-RU" sz="1600" kern="1200" dirty="0" smtClean="0"/>
            <a:t> (СЗПБ);</a:t>
          </a:r>
          <a:endParaRPr lang="ru-RU" sz="1600" kern="1200" dirty="0"/>
        </a:p>
      </dsp:txBody>
      <dsp:txXfrm>
        <a:off x="2050408" y="3274530"/>
        <a:ext cx="5707358" cy="1098459"/>
      </dsp:txXfrm>
    </dsp:sp>
    <dsp:sp modelId="{344D7872-5131-46AD-8992-79942A7C0854}">
      <dsp:nvSpPr>
        <dsp:cNvPr id="0" name=""/>
        <dsp:cNvSpPr/>
      </dsp:nvSpPr>
      <dsp:spPr>
        <a:xfrm>
          <a:off x="1396621" y="1387141"/>
          <a:ext cx="619611" cy="3782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2259"/>
              </a:lnTo>
              <a:lnTo>
                <a:pt x="619611" y="378225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4E1FBC-950E-4469-BB53-B7724D1A563C}">
      <dsp:nvSpPr>
        <dsp:cNvPr id="0" name=""/>
        <dsp:cNvSpPr/>
      </dsp:nvSpPr>
      <dsp:spPr>
        <a:xfrm>
          <a:off x="2016233" y="4536506"/>
          <a:ext cx="5763273" cy="1265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</a:t>
          </a:r>
          <a:r>
            <a:rPr lang="ru-RU" sz="1600" kern="1200" dirty="0" err="1" smtClean="0"/>
            <a:t>третя</a:t>
          </a:r>
          <a:r>
            <a:rPr lang="ru-RU" sz="1600" kern="1200" dirty="0" smtClean="0"/>
            <a:t> колона» – </a:t>
          </a:r>
          <a:r>
            <a:rPr lang="ru-RU" sz="1600" kern="1200" dirty="0" err="1" smtClean="0"/>
            <a:t>співробітництво</a:t>
          </a:r>
          <a:r>
            <a:rPr lang="ru-RU" sz="1600" kern="1200" dirty="0" smtClean="0"/>
            <a:t> у сферах </a:t>
          </a:r>
          <a:r>
            <a:rPr lang="ru-RU" sz="1600" kern="1200" dirty="0" err="1" smtClean="0"/>
            <a:t>юстиції</a:t>
          </a:r>
          <a:r>
            <a:rPr lang="ru-RU" sz="1600" kern="1200" dirty="0" smtClean="0"/>
            <a:t> та </a:t>
          </a:r>
          <a:r>
            <a:rPr lang="ru-RU" sz="1600" kern="1200" dirty="0" err="1" smtClean="0"/>
            <a:t>внутрішніх</a:t>
          </a:r>
          <a:r>
            <a:rPr lang="ru-RU" sz="1600" kern="1200" dirty="0" smtClean="0"/>
            <a:t> справ</a:t>
          </a:r>
          <a:r>
            <a:rPr lang="ru-RU" sz="800" kern="1200" dirty="0" smtClean="0"/>
            <a:t>.</a:t>
          </a:r>
          <a:endParaRPr lang="ru-RU" sz="800" kern="1200" dirty="0"/>
        </a:p>
      </dsp:txBody>
      <dsp:txXfrm>
        <a:off x="2053307" y="4573580"/>
        <a:ext cx="5689125" cy="1191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79BBD-ED2E-4A25-9324-DE630F8DC058}">
      <dsp:nvSpPr>
        <dsp:cNvPr id="0" name=""/>
        <dsp:cNvSpPr/>
      </dsp:nvSpPr>
      <dsp:spPr>
        <a:xfrm>
          <a:off x="3951895" y="2275017"/>
          <a:ext cx="1747740" cy="749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964"/>
              </a:lnTo>
              <a:lnTo>
                <a:pt x="1747740" y="372964"/>
              </a:lnTo>
              <a:lnTo>
                <a:pt x="1747740" y="74931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5BC66-9C2A-46F7-9C6E-D72534645D40}">
      <dsp:nvSpPr>
        <dsp:cNvPr id="0" name=""/>
        <dsp:cNvSpPr/>
      </dsp:nvSpPr>
      <dsp:spPr>
        <a:xfrm>
          <a:off x="1908073" y="2275017"/>
          <a:ext cx="2043821" cy="749315"/>
        </a:xfrm>
        <a:custGeom>
          <a:avLst/>
          <a:gdLst/>
          <a:ahLst/>
          <a:cxnLst/>
          <a:rect l="0" t="0" r="0" b="0"/>
          <a:pathLst>
            <a:path>
              <a:moveTo>
                <a:pt x="2043821" y="0"/>
              </a:moveTo>
              <a:lnTo>
                <a:pt x="2043821" y="372964"/>
              </a:lnTo>
              <a:lnTo>
                <a:pt x="0" y="372964"/>
              </a:lnTo>
              <a:lnTo>
                <a:pt x="0" y="74931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66868-E046-48F9-969F-C38188F74299}">
      <dsp:nvSpPr>
        <dsp:cNvPr id="0" name=""/>
        <dsp:cNvSpPr/>
      </dsp:nvSpPr>
      <dsp:spPr>
        <a:xfrm>
          <a:off x="2159745" y="482868"/>
          <a:ext cx="3584299" cy="1792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solidFill>
                <a:schemeClr val="bg1"/>
              </a:solidFill>
            </a:rPr>
            <a:t>Східне</a:t>
          </a:r>
          <a:r>
            <a:rPr lang="ru-RU" sz="2800" kern="1200" dirty="0" smtClean="0">
              <a:solidFill>
                <a:schemeClr val="bg1"/>
              </a:solidFill>
            </a:rPr>
            <a:t> партнерство </a:t>
          </a:r>
          <a:r>
            <a:rPr lang="ru-RU" sz="2800" kern="1200" dirty="0" err="1" smtClean="0">
              <a:solidFill>
                <a:schemeClr val="bg1"/>
              </a:solidFill>
            </a:rPr>
            <a:t>має</a:t>
          </a:r>
          <a:r>
            <a:rPr lang="ru-RU" sz="2800" kern="1200" dirty="0" smtClean="0">
              <a:solidFill>
                <a:schemeClr val="bg1"/>
              </a:solidFill>
            </a:rPr>
            <a:t> два </a:t>
          </a:r>
          <a:r>
            <a:rPr lang="ru-RU" sz="2800" kern="1200" dirty="0" err="1" smtClean="0">
              <a:solidFill>
                <a:schemeClr val="bg1"/>
              </a:solidFill>
            </a:rPr>
            <a:t>виміри</a:t>
          </a:r>
          <a:r>
            <a:rPr lang="ru-RU" sz="1600" kern="1200" dirty="0" smtClean="0"/>
            <a:t>:</a:t>
          </a:r>
          <a:endParaRPr lang="ru-RU" sz="1600" kern="1200" dirty="0"/>
        </a:p>
      </dsp:txBody>
      <dsp:txXfrm>
        <a:off x="2159745" y="482868"/>
        <a:ext cx="3584299" cy="1792149"/>
      </dsp:txXfrm>
    </dsp:sp>
    <dsp:sp modelId="{CDD2FBF0-0E6C-41FF-BFAB-59201E723924}">
      <dsp:nvSpPr>
        <dsp:cNvPr id="0" name=""/>
        <dsp:cNvSpPr/>
      </dsp:nvSpPr>
      <dsp:spPr>
        <a:xfrm>
          <a:off x="144025" y="3024333"/>
          <a:ext cx="3528097" cy="2189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bg1"/>
              </a:solidFill>
            </a:rPr>
            <a:t>Двосторонній</a:t>
          </a:r>
          <a:r>
            <a:rPr lang="ru-RU" sz="2200" kern="1200" dirty="0" smtClean="0">
              <a:solidFill>
                <a:schemeClr val="bg1"/>
              </a:solidFill>
            </a:rPr>
            <a:t> </a:t>
          </a:r>
          <a:r>
            <a:rPr lang="ru-RU" sz="2200" kern="1200" dirty="0" err="1" smtClean="0">
              <a:solidFill>
                <a:schemeClr val="bg1"/>
              </a:solidFill>
            </a:rPr>
            <a:t>вимір</a:t>
          </a:r>
          <a:r>
            <a:rPr lang="ru-RU" sz="2200" kern="1200" dirty="0" smtClean="0">
              <a:solidFill>
                <a:schemeClr val="bg1"/>
              </a:solidFill>
            </a:rPr>
            <a:t>, </a:t>
          </a:r>
          <a:r>
            <a:rPr lang="ru-RU" sz="2200" kern="1200" dirty="0" err="1" smtClean="0">
              <a:solidFill>
                <a:schemeClr val="bg1"/>
              </a:solidFill>
            </a:rPr>
            <a:t>що</a:t>
          </a:r>
          <a:r>
            <a:rPr lang="ru-RU" sz="2200" kern="1200" dirty="0" smtClean="0">
              <a:solidFill>
                <a:schemeClr val="bg1"/>
              </a:solidFill>
            </a:rPr>
            <a:t> </a:t>
          </a:r>
          <a:r>
            <a:rPr lang="ru-RU" sz="2200" kern="1200" dirty="0" err="1" smtClean="0">
              <a:solidFill>
                <a:schemeClr val="bg1"/>
              </a:solidFill>
            </a:rPr>
            <a:t>націлений</a:t>
          </a:r>
          <a:r>
            <a:rPr lang="ru-RU" sz="2200" kern="1200" dirty="0" smtClean="0">
              <a:solidFill>
                <a:schemeClr val="bg1"/>
              </a:solidFill>
            </a:rPr>
            <a:t> на </a:t>
          </a:r>
          <a:r>
            <a:rPr lang="ru-RU" sz="2200" kern="1200" dirty="0" err="1" smtClean="0">
              <a:solidFill>
                <a:schemeClr val="bg1"/>
              </a:solidFill>
            </a:rPr>
            <a:t>укладання</a:t>
          </a:r>
          <a:r>
            <a:rPr lang="ru-RU" sz="2200" kern="1200" dirty="0" smtClean="0">
              <a:solidFill>
                <a:schemeClr val="bg1"/>
              </a:solidFill>
            </a:rPr>
            <a:t> </a:t>
          </a:r>
          <a:r>
            <a:rPr lang="ru-RU" sz="2200" kern="1200" dirty="0" err="1" smtClean="0">
              <a:solidFill>
                <a:schemeClr val="bg1"/>
              </a:solidFill>
            </a:rPr>
            <a:t>Угод</a:t>
          </a:r>
          <a:r>
            <a:rPr lang="ru-RU" sz="2200" kern="1200" dirty="0" smtClean="0">
              <a:solidFill>
                <a:schemeClr val="bg1"/>
              </a:solidFill>
            </a:rPr>
            <a:t> про </a:t>
          </a:r>
          <a:r>
            <a:rPr lang="ru-RU" sz="2200" kern="1200" dirty="0" err="1" smtClean="0">
              <a:solidFill>
                <a:schemeClr val="bg1"/>
              </a:solidFill>
            </a:rPr>
            <a:t>асоціацію</a:t>
          </a:r>
          <a:r>
            <a:rPr lang="ru-RU" sz="2200" kern="1200" dirty="0" smtClean="0">
              <a:solidFill>
                <a:schemeClr val="bg1"/>
              </a:solidFill>
            </a:rPr>
            <a:t>, </a:t>
          </a:r>
          <a:r>
            <a:rPr lang="ru-RU" sz="2200" kern="1200" dirty="0" err="1" smtClean="0">
              <a:solidFill>
                <a:schemeClr val="bg1"/>
              </a:solidFill>
            </a:rPr>
            <a:t>створення</a:t>
          </a:r>
          <a:r>
            <a:rPr lang="ru-RU" sz="2200" kern="1200" dirty="0" smtClean="0">
              <a:solidFill>
                <a:schemeClr val="bg1"/>
              </a:solidFill>
            </a:rPr>
            <a:t> </a:t>
          </a:r>
          <a:r>
            <a:rPr lang="ru-RU" sz="2200" kern="1200" dirty="0" err="1" smtClean="0">
              <a:solidFill>
                <a:schemeClr val="bg1"/>
              </a:solidFill>
            </a:rPr>
            <a:t>глибоких</a:t>
          </a:r>
          <a:r>
            <a:rPr lang="ru-RU" sz="2200" kern="1200" dirty="0" smtClean="0">
              <a:solidFill>
                <a:schemeClr val="bg1"/>
              </a:solidFill>
            </a:rPr>
            <a:t> та </a:t>
          </a:r>
          <a:r>
            <a:rPr lang="ru-RU" sz="2200" kern="1200" dirty="0" err="1" smtClean="0">
              <a:solidFill>
                <a:schemeClr val="bg1"/>
              </a:solidFill>
            </a:rPr>
            <a:t>всебічних</a:t>
          </a:r>
          <a:r>
            <a:rPr lang="ru-RU" sz="2200" kern="1200" dirty="0" smtClean="0">
              <a:solidFill>
                <a:schemeClr val="bg1"/>
              </a:solidFill>
            </a:rPr>
            <a:t> зон </a:t>
          </a:r>
          <a:r>
            <a:rPr lang="ru-RU" sz="2200" kern="1200" dirty="0" err="1" smtClean="0">
              <a:solidFill>
                <a:schemeClr val="bg1"/>
              </a:solidFill>
            </a:rPr>
            <a:t>вільної</a:t>
          </a:r>
          <a:r>
            <a:rPr lang="ru-RU" sz="2200" kern="1200" dirty="0" smtClean="0">
              <a:solidFill>
                <a:schemeClr val="bg1"/>
              </a:solidFill>
            </a:rPr>
            <a:t> </a:t>
          </a:r>
          <a:r>
            <a:rPr lang="ru-RU" sz="2200" kern="1200" dirty="0" err="1" smtClean="0">
              <a:solidFill>
                <a:schemeClr val="bg1"/>
              </a:solidFill>
            </a:rPr>
            <a:t>торгівлі</a:t>
          </a:r>
          <a:r>
            <a:rPr lang="ru-RU" sz="2200" kern="1200" dirty="0" smtClean="0">
              <a:solidFill>
                <a:schemeClr val="bg1"/>
              </a:solidFill>
            </a:rPr>
            <a:t> та </a:t>
          </a:r>
          <a:r>
            <a:rPr lang="ru-RU" sz="2200" kern="1200" dirty="0" err="1" smtClean="0">
              <a:solidFill>
                <a:schemeClr val="bg1"/>
              </a:solidFill>
            </a:rPr>
            <a:t>досягнення</a:t>
          </a:r>
          <a:r>
            <a:rPr lang="ru-RU" sz="2200" kern="1200" dirty="0" smtClean="0">
              <a:solidFill>
                <a:schemeClr val="bg1"/>
              </a:solidFill>
            </a:rPr>
            <a:t> </a:t>
          </a:r>
          <a:r>
            <a:rPr lang="ru-RU" sz="2200" kern="1200" dirty="0" err="1" smtClean="0">
              <a:solidFill>
                <a:schemeClr val="bg1"/>
              </a:solidFill>
            </a:rPr>
            <a:t>поступу</a:t>
          </a:r>
          <a:r>
            <a:rPr lang="ru-RU" sz="2200" kern="1200" dirty="0" smtClean="0">
              <a:solidFill>
                <a:schemeClr val="bg1"/>
              </a:solidFill>
            </a:rPr>
            <a:t> в </a:t>
          </a:r>
          <a:r>
            <a:rPr lang="ru-RU" sz="2200" kern="1200" dirty="0" err="1" smtClean="0">
              <a:solidFill>
                <a:schemeClr val="bg1"/>
              </a:solidFill>
            </a:rPr>
            <a:t>питаннях</a:t>
          </a:r>
          <a:r>
            <a:rPr lang="ru-RU" sz="2200" kern="1200" dirty="0" smtClean="0">
              <a:solidFill>
                <a:schemeClr val="bg1"/>
              </a:solidFill>
            </a:rPr>
            <a:t> </a:t>
          </a:r>
          <a:r>
            <a:rPr lang="ru-RU" sz="2200" kern="1200" dirty="0" err="1" smtClean="0">
              <a:solidFill>
                <a:schemeClr val="bg1"/>
              </a:solidFill>
            </a:rPr>
            <a:t>візової</a:t>
          </a:r>
          <a:r>
            <a:rPr lang="ru-RU" sz="2200" kern="1200" dirty="0" smtClean="0">
              <a:solidFill>
                <a:schemeClr val="bg1"/>
              </a:solidFill>
            </a:rPr>
            <a:t> </a:t>
          </a:r>
          <a:r>
            <a:rPr lang="ru-RU" sz="2200" kern="1200" dirty="0" err="1" smtClean="0">
              <a:solidFill>
                <a:schemeClr val="bg1"/>
              </a:solidFill>
            </a:rPr>
            <a:t>політики</a:t>
          </a:r>
          <a:r>
            <a:rPr lang="ru-RU" sz="2200" kern="1200" dirty="0" smtClean="0">
              <a:solidFill>
                <a:schemeClr val="bg1"/>
              </a:solidFill>
            </a:rPr>
            <a:t> та </a:t>
          </a:r>
          <a:r>
            <a:rPr lang="ru-RU" sz="2200" kern="1200" dirty="0" err="1" smtClean="0">
              <a:solidFill>
                <a:schemeClr val="bg1"/>
              </a:solidFill>
            </a:rPr>
            <a:t>мобільності</a:t>
          </a:r>
          <a:r>
            <a:rPr lang="ru-RU" sz="2200" kern="1200" dirty="0" smtClean="0">
              <a:solidFill>
                <a:schemeClr val="bg1"/>
              </a:solidFill>
            </a:rPr>
            <a:t>;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144025" y="3024333"/>
        <a:ext cx="3528097" cy="2189702"/>
      </dsp:txXfrm>
    </dsp:sp>
    <dsp:sp modelId="{C5024BB2-4490-4B92-AEA2-92ECC4CA9129}">
      <dsp:nvSpPr>
        <dsp:cNvPr id="0" name=""/>
        <dsp:cNvSpPr/>
      </dsp:nvSpPr>
      <dsp:spPr>
        <a:xfrm>
          <a:off x="3888434" y="3024333"/>
          <a:ext cx="3622400" cy="21366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Багатосторонній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вимір</a:t>
          </a:r>
          <a:r>
            <a:rPr lang="ru-RU" sz="1800" kern="1200" dirty="0" smtClean="0">
              <a:solidFill>
                <a:schemeClr val="bg1"/>
              </a:solidFill>
            </a:rPr>
            <a:t> (</a:t>
          </a:r>
          <a:r>
            <a:rPr lang="ru-RU" sz="1800" kern="1200" dirty="0" err="1" smtClean="0">
              <a:solidFill>
                <a:schemeClr val="bg1"/>
              </a:solidFill>
            </a:rPr>
            <a:t>тобто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міждержавні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платформи</a:t>
          </a:r>
          <a:r>
            <a:rPr lang="ru-RU" sz="1800" kern="1200" dirty="0" smtClean="0">
              <a:solidFill>
                <a:schemeClr val="bg1"/>
              </a:solidFill>
            </a:rPr>
            <a:t> і так </a:t>
          </a:r>
          <a:r>
            <a:rPr lang="ru-RU" sz="1800" kern="1200" dirty="0" err="1" smtClean="0">
              <a:solidFill>
                <a:schemeClr val="bg1"/>
              </a:solidFill>
            </a:rPr>
            <a:t>звані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Провідні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ініціативи</a:t>
          </a:r>
          <a:r>
            <a:rPr lang="ru-RU" sz="1800" kern="1200" dirty="0" smtClean="0">
              <a:solidFill>
                <a:schemeClr val="bg1"/>
              </a:solidFill>
            </a:rPr>
            <a:t>). </a:t>
          </a:r>
          <a:r>
            <a:rPr lang="ru-RU" sz="1800" kern="1200" dirty="0" err="1" smtClean="0">
              <a:solidFill>
                <a:schemeClr val="bg1"/>
              </a:solidFill>
            </a:rPr>
            <a:t>Цей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підхід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відкриває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можливості</a:t>
          </a:r>
          <a:r>
            <a:rPr lang="ru-RU" sz="1800" kern="1200" dirty="0" smtClean="0">
              <a:solidFill>
                <a:schemeClr val="bg1"/>
              </a:solidFill>
            </a:rPr>
            <a:t> для </a:t>
          </a:r>
          <a:r>
            <a:rPr lang="ru-RU" sz="1800" kern="1200" dirty="0" err="1" smtClean="0">
              <a:solidFill>
                <a:schemeClr val="bg1"/>
              </a:solidFill>
            </a:rPr>
            <a:t>поступової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політичної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асоціації</a:t>
          </a:r>
          <a:r>
            <a:rPr lang="ru-RU" sz="1800" kern="1200" dirty="0" smtClean="0">
              <a:solidFill>
                <a:schemeClr val="bg1"/>
              </a:solidFill>
            </a:rPr>
            <a:t> та </a:t>
          </a:r>
          <a:r>
            <a:rPr lang="ru-RU" sz="1800" kern="1200" dirty="0" err="1" smtClean="0">
              <a:solidFill>
                <a:schemeClr val="bg1"/>
              </a:solidFill>
            </a:rPr>
            <a:t>глибшої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економічної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інтеграції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країн</a:t>
          </a:r>
          <a:r>
            <a:rPr lang="ru-RU" sz="1800" kern="1200" dirty="0" smtClean="0">
              <a:solidFill>
                <a:schemeClr val="bg1"/>
              </a:solidFill>
            </a:rPr>
            <a:t> ЄПС </a:t>
          </a:r>
          <a:r>
            <a:rPr lang="ru-RU" sz="1800" kern="1200" dirty="0" err="1" smtClean="0">
              <a:solidFill>
                <a:schemeClr val="bg1"/>
              </a:solidFill>
            </a:rPr>
            <a:t>із</a:t>
          </a:r>
          <a:r>
            <a:rPr lang="ru-RU" sz="1800" kern="1200" dirty="0" smtClean="0">
              <a:solidFill>
                <a:schemeClr val="bg1"/>
              </a:solidFill>
            </a:rPr>
            <a:t> </a:t>
          </a:r>
          <a:r>
            <a:rPr lang="ru-RU" sz="1800" kern="1200" dirty="0" err="1" smtClean="0">
              <a:solidFill>
                <a:schemeClr val="bg1"/>
              </a:solidFill>
            </a:rPr>
            <a:t>Європейським</a:t>
          </a:r>
          <a:r>
            <a:rPr lang="ru-RU" sz="1800" kern="1200" dirty="0" smtClean="0">
              <a:solidFill>
                <a:schemeClr val="bg1"/>
              </a:solidFill>
            </a:rPr>
            <a:t> Союзом.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3888434" y="3024333"/>
        <a:ext cx="3622400" cy="2136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57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4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540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8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34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22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258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402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159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Заголовок розділ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36" y="3429001"/>
            <a:ext cx="7200900" cy="1838519"/>
          </a:xfrm>
        </p:spPr>
        <p:txBody>
          <a:bodyPr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630936" y="5340096"/>
            <a:ext cx="7200900" cy="4754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84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28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69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71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9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32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9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58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52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E8D500D-E010-4CA2-A5A7-4793A1DA314C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345BC9-CC2F-4FDA-89C2-A86653025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Євроінтеграція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Підготувала вчитель </a:t>
            </a:r>
            <a:r>
              <a:rPr lang="uk-UA" dirty="0" err="1" smtClean="0"/>
              <a:t>Казимирська</a:t>
            </a:r>
            <a:r>
              <a:rPr lang="uk-UA" dirty="0" smtClean="0"/>
              <a:t> І.І.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10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7886700" cy="4351338"/>
          </a:xfrm>
        </p:spPr>
        <p:txBody>
          <a:bodyPr/>
          <a:lstStyle/>
          <a:p>
            <a:r>
              <a:rPr lang="ru-RU" dirty="0"/>
              <a:t>Таким чином, на початку 1950-х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країнам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 не </a:t>
            </a:r>
            <a:r>
              <a:rPr lang="ru-RU" dirty="0" err="1"/>
              <a:t>вдалося</a:t>
            </a:r>
            <a:r>
              <a:rPr lang="ru-RU" dirty="0"/>
              <a:t> </a:t>
            </a:r>
            <a:r>
              <a:rPr lang="ru-RU" dirty="0" err="1"/>
              <a:t>започаткувати</a:t>
            </a:r>
            <a:r>
              <a:rPr lang="ru-RU" dirty="0"/>
              <a:t> </a:t>
            </a:r>
            <a:r>
              <a:rPr lang="ru-RU" dirty="0" err="1"/>
              <a:t>інтеграцію</a:t>
            </a:r>
            <a:r>
              <a:rPr lang="ru-RU" dirty="0"/>
              <a:t> в </a:t>
            </a:r>
            <a:r>
              <a:rPr lang="ru-RU" dirty="0" err="1"/>
              <a:t>оборонній</a:t>
            </a:r>
            <a:r>
              <a:rPr lang="ru-RU" dirty="0"/>
              <a:t> та </a:t>
            </a:r>
            <a:r>
              <a:rPr lang="ru-RU" dirty="0" err="1"/>
              <a:t>політичній</a:t>
            </a:r>
            <a:r>
              <a:rPr lang="ru-RU" dirty="0"/>
              <a:t> сферах.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продовжувала</a:t>
            </a:r>
            <a:r>
              <a:rPr lang="ru-RU" dirty="0"/>
              <a:t> </a:t>
            </a:r>
            <a:r>
              <a:rPr lang="ru-RU" dirty="0" err="1"/>
              <a:t>розвиватись</a:t>
            </a:r>
            <a:r>
              <a:rPr lang="ru-RU" dirty="0"/>
              <a:t> в </a:t>
            </a:r>
            <a:r>
              <a:rPr lang="ru-RU" dirty="0" err="1"/>
              <a:t>інших</a:t>
            </a:r>
            <a:r>
              <a:rPr lang="ru-RU" dirty="0"/>
              <a:t> сферах, </a:t>
            </a:r>
            <a:r>
              <a:rPr lang="ru-RU" dirty="0" err="1"/>
              <a:t>передусім</a:t>
            </a:r>
            <a:r>
              <a:rPr lang="ru-RU" dirty="0"/>
              <a:t> в </a:t>
            </a:r>
            <a:r>
              <a:rPr lang="ru-RU" dirty="0" err="1"/>
              <a:t>економічній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/>
              <a:t>Наприкінці</a:t>
            </a:r>
            <a:r>
              <a:rPr lang="ru-RU" dirty="0"/>
              <a:t> 1955 року на </a:t>
            </a:r>
            <a:r>
              <a:rPr lang="ru-RU" dirty="0" err="1"/>
              <a:t>конференції</a:t>
            </a:r>
            <a:r>
              <a:rPr lang="ru-RU" dirty="0"/>
              <a:t> у </a:t>
            </a:r>
            <a:r>
              <a:rPr lang="ru-RU" dirty="0" err="1"/>
              <a:t>Мессіні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” </a:t>
            </a:r>
            <a:r>
              <a:rPr lang="ru-RU" dirty="0" err="1"/>
              <a:t>домовились</a:t>
            </a:r>
            <a:r>
              <a:rPr lang="ru-RU" dirty="0"/>
              <a:t> про </a:t>
            </a:r>
            <a:r>
              <a:rPr lang="ru-RU" dirty="0" err="1"/>
              <a:t>заснування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з </a:t>
            </a:r>
            <a:r>
              <a:rPr lang="ru-RU" dirty="0" err="1"/>
              <a:t>атомної</a:t>
            </a:r>
            <a:r>
              <a:rPr lang="ru-RU" dirty="0"/>
              <a:t> </a:t>
            </a:r>
            <a:r>
              <a:rPr lang="ru-RU" dirty="0" err="1"/>
              <a:t>енергетики</a:t>
            </a:r>
            <a:r>
              <a:rPr lang="ru-RU" dirty="0"/>
              <a:t> (</a:t>
            </a:r>
            <a:r>
              <a:rPr lang="ru-RU" dirty="0" err="1"/>
              <a:t>Євратому</a:t>
            </a:r>
            <a:r>
              <a:rPr lang="ru-RU" dirty="0"/>
              <a:t>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45024"/>
            <a:ext cx="3982689" cy="27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20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20688"/>
            <a:ext cx="4303390" cy="5760640"/>
          </a:xfrm>
        </p:spPr>
        <p:txBody>
          <a:bodyPr/>
          <a:lstStyle/>
          <a:p>
            <a:r>
              <a:rPr lang="ru-RU" dirty="0"/>
              <a:t>На початку 1957 року </a:t>
            </a:r>
            <a:r>
              <a:rPr lang="ru-RU" dirty="0" err="1"/>
              <a:t>керівники</a:t>
            </a:r>
            <a:r>
              <a:rPr lang="ru-RU" dirty="0"/>
              <a:t> </a:t>
            </a:r>
            <a:r>
              <a:rPr lang="ru-RU" dirty="0" err="1"/>
              <a:t>урядів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”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поряд</a:t>
            </a:r>
            <a:r>
              <a:rPr lang="ru-RU" dirty="0"/>
              <a:t> з </a:t>
            </a:r>
            <a:r>
              <a:rPr lang="ru-RU" dirty="0" err="1"/>
              <a:t>Євратомом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Європейську</a:t>
            </a:r>
            <a:r>
              <a:rPr lang="ru-RU" dirty="0"/>
              <a:t> </a:t>
            </a:r>
            <a:r>
              <a:rPr lang="ru-RU" dirty="0" err="1"/>
              <a:t>економічну</a:t>
            </a:r>
            <a:r>
              <a:rPr lang="ru-RU" dirty="0"/>
              <a:t> </a:t>
            </a:r>
            <a:r>
              <a:rPr lang="ru-RU" dirty="0" err="1"/>
              <a:t>спільноту</a:t>
            </a:r>
            <a:r>
              <a:rPr lang="ru-RU" dirty="0"/>
              <a:t> (ЄЕС</a:t>
            </a:r>
            <a:r>
              <a:rPr lang="ru-RU" dirty="0" smtClean="0"/>
              <a:t>). 23 </a:t>
            </a:r>
            <a:r>
              <a:rPr lang="ru-RU" dirty="0" err="1"/>
              <a:t>березня</a:t>
            </a:r>
            <a:r>
              <a:rPr lang="ru-RU" dirty="0"/>
              <a:t> 1957 року у м. </a:t>
            </a:r>
            <a:r>
              <a:rPr lang="ru-RU" dirty="0" err="1"/>
              <a:t>Римі</a:t>
            </a:r>
            <a:r>
              <a:rPr lang="ru-RU" dirty="0"/>
              <a:t> </a:t>
            </a:r>
            <a:r>
              <a:rPr lang="ru-RU" dirty="0" err="1"/>
              <a:t>відбулося</a:t>
            </a:r>
            <a:r>
              <a:rPr lang="ru-RU" dirty="0"/>
              <a:t> </a:t>
            </a:r>
            <a:r>
              <a:rPr lang="ru-RU" dirty="0" err="1"/>
              <a:t>підписання</a:t>
            </a:r>
            <a:r>
              <a:rPr lang="ru-RU" dirty="0"/>
              <a:t>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(ЄЕС) та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з </a:t>
            </a:r>
            <a:r>
              <a:rPr lang="ru-RU" dirty="0" err="1"/>
              <a:t>атомної</a:t>
            </a:r>
            <a:r>
              <a:rPr lang="ru-RU" dirty="0"/>
              <a:t> </a:t>
            </a:r>
            <a:r>
              <a:rPr lang="ru-RU" dirty="0" err="1"/>
              <a:t>енергетики</a:t>
            </a:r>
            <a:r>
              <a:rPr lang="ru-RU" dirty="0"/>
              <a:t> (</a:t>
            </a:r>
            <a:r>
              <a:rPr lang="ru-RU" dirty="0" err="1"/>
              <a:t>Євроатом</a:t>
            </a:r>
            <a:r>
              <a:rPr lang="ru-RU" dirty="0"/>
              <a:t>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55557"/>
            <a:ext cx="3592810" cy="476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6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7" y="4006951"/>
            <a:ext cx="2160240" cy="26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0648"/>
            <a:ext cx="7886700" cy="4351338"/>
          </a:xfrm>
        </p:spPr>
        <p:txBody>
          <a:bodyPr/>
          <a:lstStyle/>
          <a:p>
            <a:r>
              <a:rPr lang="ru-RU" dirty="0"/>
              <a:t>8 </a:t>
            </a:r>
            <a:r>
              <a:rPr lang="ru-RU" dirty="0" err="1"/>
              <a:t>квітня</a:t>
            </a:r>
            <a:r>
              <a:rPr lang="ru-RU" dirty="0"/>
              <a:t> 1965 року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про </a:t>
            </a:r>
            <a:r>
              <a:rPr lang="ru-RU" dirty="0" err="1"/>
              <a:t>злиття</a:t>
            </a:r>
            <a:r>
              <a:rPr lang="ru-RU" dirty="0"/>
              <a:t> </a:t>
            </a:r>
            <a:r>
              <a:rPr lang="ru-RU" dirty="0" err="1"/>
              <a:t>виконавчих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ЄСВС, </a:t>
            </a:r>
            <a:r>
              <a:rPr lang="ru-RU" dirty="0" err="1"/>
              <a:t>Євратому</a:t>
            </a:r>
            <a:r>
              <a:rPr lang="ru-RU" dirty="0"/>
              <a:t> та ЄЕС. 1 </a:t>
            </a:r>
            <a:r>
              <a:rPr lang="ru-RU" dirty="0" err="1"/>
              <a:t>липня</a:t>
            </a:r>
            <a:r>
              <a:rPr lang="ru-RU" dirty="0"/>
              <a:t> 1967 року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. У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створена </a:t>
            </a:r>
            <a:r>
              <a:rPr lang="ru-RU" dirty="0" err="1"/>
              <a:t>єдина</a:t>
            </a:r>
            <a:r>
              <a:rPr lang="ru-RU" dirty="0"/>
              <a:t> структура </a:t>
            </a:r>
            <a:r>
              <a:rPr lang="ru-RU" dirty="0" err="1"/>
              <a:t>інститутів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 </a:t>
            </a:r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інститутами</a:t>
            </a:r>
            <a:r>
              <a:rPr lang="ru-RU" dirty="0"/>
              <a:t> стали </a:t>
            </a:r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Комісія</a:t>
            </a:r>
            <a:r>
              <a:rPr lang="ru-RU" dirty="0"/>
              <a:t>, Рада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Спільнот</a:t>
            </a:r>
            <a:r>
              <a:rPr lang="ru-RU" dirty="0"/>
              <a:t>, </a:t>
            </a:r>
            <a:r>
              <a:rPr lang="ru-RU" dirty="0" err="1"/>
              <a:t>Європейський</a:t>
            </a:r>
            <a:r>
              <a:rPr lang="ru-RU" dirty="0"/>
              <a:t> Парламент та Суд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Спільнот</a:t>
            </a:r>
            <a:r>
              <a:rPr lang="ru-RU" dirty="0"/>
              <a:t>. У </a:t>
            </a:r>
            <a:r>
              <a:rPr lang="ru-RU" dirty="0" err="1"/>
              <a:t>грудні</a:t>
            </a:r>
            <a:r>
              <a:rPr lang="ru-RU" dirty="0"/>
              <a:t> 1974 року до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додався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– </a:t>
            </a:r>
            <a:r>
              <a:rPr lang="ru-RU" dirty="0" err="1"/>
              <a:t>Європейська</a:t>
            </a:r>
            <a:r>
              <a:rPr lang="ru-RU" dirty="0"/>
              <a:t> Рада, яка </a:t>
            </a:r>
            <a:r>
              <a:rPr lang="ru-RU" dirty="0" err="1"/>
              <a:t>складається</a:t>
            </a:r>
            <a:r>
              <a:rPr lang="ru-RU" dirty="0"/>
              <a:t> з глав держав та </a:t>
            </a:r>
            <a:r>
              <a:rPr lang="ru-RU" dirty="0" err="1"/>
              <a:t>урядів</a:t>
            </a:r>
            <a:r>
              <a:rPr lang="ru-RU" dirty="0"/>
              <a:t> </a:t>
            </a:r>
            <a:r>
              <a:rPr lang="ru-RU" dirty="0" err="1"/>
              <a:t>країн-членів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Спільнот</a:t>
            </a:r>
            <a:r>
              <a:rPr lang="ru-RU" dirty="0"/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38113"/>
            <a:ext cx="3668071" cy="21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169" y="4538113"/>
            <a:ext cx="2781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3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7886700" cy="4351338"/>
          </a:xfrm>
        </p:spPr>
        <p:txBody>
          <a:bodyPr/>
          <a:lstStyle/>
          <a:p>
            <a:r>
              <a:rPr lang="ru-RU" dirty="0"/>
              <a:t>У 1968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завершується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вільної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r>
              <a:rPr lang="ru-RU" dirty="0"/>
              <a:t> та </a:t>
            </a:r>
            <a:r>
              <a:rPr lang="ru-RU" dirty="0" err="1"/>
              <a:t>митного</a:t>
            </a:r>
            <a:r>
              <a:rPr lang="ru-RU" dirty="0"/>
              <a:t> союзу (перших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етапів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(ЄЕС).</a:t>
            </a:r>
          </a:p>
          <a:p>
            <a:endParaRPr lang="ru-RU" dirty="0"/>
          </a:p>
          <a:p>
            <a:r>
              <a:rPr lang="ru-RU" dirty="0" err="1"/>
              <a:t>Наприкінці</a:t>
            </a:r>
            <a:r>
              <a:rPr lang="ru-RU" dirty="0"/>
              <a:t> 1969 року </a:t>
            </a:r>
            <a:r>
              <a:rPr lang="ru-RU" dirty="0" err="1"/>
              <a:t>завершується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спільного</a:t>
            </a:r>
            <a:r>
              <a:rPr lang="ru-RU" dirty="0"/>
              <a:t> ринку (</a:t>
            </a:r>
            <a:r>
              <a:rPr lang="ru-RU" dirty="0" err="1"/>
              <a:t>третього</a:t>
            </a:r>
            <a:r>
              <a:rPr lang="ru-RU" dirty="0"/>
              <a:t> </a:t>
            </a:r>
            <a:r>
              <a:rPr lang="ru-RU" dirty="0" err="1"/>
              <a:t>етапу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 ЄЕС. </a:t>
            </a:r>
            <a:r>
              <a:rPr lang="ru-RU" dirty="0" err="1"/>
              <a:t>Первісні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 ЄЕС, </a:t>
            </a:r>
            <a:r>
              <a:rPr lang="ru-RU" dirty="0" err="1"/>
              <a:t>визначені</a:t>
            </a:r>
            <a:r>
              <a:rPr lang="ru-RU" dirty="0"/>
              <a:t> </a:t>
            </a:r>
            <a:r>
              <a:rPr lang="ru-RU" dirty="0" err="1"/>
              <a:t>Римським</a:t>
            </a:r>
            <a:r>
              <a:rPr lang="ru-RU" dirty="0"/>
              <a:t> договором 1957 року, </a:t>
            </a:r>
            <a:r>
              <a:rPr lang="ru-RU" dirty="0" err="1"/>
              <a:t>виявились</a:t>
            </a:r>
            <a:r>
              <a:rPr lang="ru-RU" dirty="0"/>
              <a:t> </a:t>
            </a:r>
            <a:r>
              <a:rPr lang="ru-RU" dirty="0" err="1"/>
              <a:t>досягнутими</a:t>
            </a:r>
            <a:r>
              <a:rPr lang="ru-RU" dirty="0"/>
              <a:t>.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визначати</a:t>
            </a:r>
            <a:r>
              <a:rPr lang="ru-RU" dirty="0"/>
              <a:t> </a:t>
            </a:r>
            <a:r>
              <a:rPr lang="ru-RU" dirty="0" err="1"/>
              <a:t>подальші</a:t>
            </a:r>
            <a:r>
              <a:rPr lang="ru-RU" dirty="0"/>
              <a:t> </a:t>
            </a:r>
            <a:r>
              <a:rPr lang="ru-RU" dirty="0" err="1"/>
              <a:t>завдання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15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70" y="3140968"/>
            <a:ext cx="3641170" cy="303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7886700" cy="4351338"/>
          </a:xfrm>
        </p:spPr>
        <p:txBody>
          <a:bodyPr/>
          <a:lstStyle/>
          <a:p>
            <a:r>
              <a:rPr lang="ru-RU" dirty="0"/>
              <a:t>На початку 1970-х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розпочався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ЄЕС. 1 </a:t>
            </a:r>
            <a:r>
              <a:rPr lang="ru-RU" dirty="0" err="1"/>
              <a:t>січня</a:t>
            </a:r>
            <a:r>
              <a:rPr lang="ru-RU" dirty="0"/>
              <a:t> 1973 року членами ЄЕС стали Велика </a:t>
            </a:r>
            <a:r>
              <a:rPr lang="ru-RU" dirty="0" err="1"/>
              <a:t>Британія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</a:t>
            </a:r>
            <a:r>
              <a:rPr lang="ru-RU" dirty="0" err="1"/>
              <a:t>Ірландія</a:t>
            </a:r>
            <a:r>
              <a:rPr lang="ru-RU" dirty="0"/>
              <a:t>, 1 </a:t>
            </a:r>
            <a:r>
              <a:rPr lang="ru-RU" dirty="0" err="1"/>
              <a:t>січня</a:t>
            </a:r>
            <a:r>
              <a:rPr lang="ru-RU" dirty="0"/>
              <a:t> 1981 року — </a:t>
            </a:r>
            <a:r>
              <a:rPr lang="ru-RU" dirty="0" err="1"/>
              <a:t>Греція</a:t>
            </a:r>
            <a:r>
              <a:rPr lang="ru-RU" dirty="0"/>
              <a:t>, а 1 </a:t>
            </a:r>
            <a:r>
              <a:rPr lang="ru-RU" dirty="0" err="1"/>
              <a:t>січня</a:t>
            </a:r>
            <a:r>
              <a:rPr lang="ru-RU" dirty="0"/>
              <a:t> 1986 року — </a:t>
            </a:r>
            <a:r>
              <a:rPr lang="ru-RU" dirty="0" err="1"/>
              <a:t>Іспанія</a:t>
            </a:r>
            <a:r>
              <a:rPr lang="ru-RU" dirty="0"/>
              <a:t> та </a:t>
            </a:r>
            <a:r>
              <a:rPr lang="ru-RU" dirty="0" err="1"/>
              <a:t>Португалія</a:t>
            </a:r>
            <a:r>
              <a:rPr lang="ru-RU" dirty="0"/>
              <a:t>. 1 </a:t>
            </a:r>
            <a:r>
              <a:rPr lang="ru-RU" dirty="0" err="1"/>
              <a:t>липня</a:t>
            </a:r>
            <a:r>
              <a:rPr lang="ru-RU" dirty="0"/>
              <a:t> 1987 року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</a:t>
            </a:r>
            <a:r>
              <a:rPr lang="ru-RU" dirty="0" err="1"/>
              <a:t>Єдиний</a:t>
            </a:r>
            <a:r>
              <a:rPr lang="ru-RU" dirty="0"/>
              <a:t> </a:t>
            </a:r>
            <a:r>
              <a:rPr lang="ru-RU" dirty="0" err="1"/>
              <a:t>Європейський</a:t>
            </a:r>
            <a:r>
              <a:rPr lang="ru-RU" dirty="0"/>
              <a:t> Акт, </a:t>
            </a:r>
            <a:r>
              <a:rPr lang="ru-RU" dirty="0" err="1"/>
              <a:t>підписаний</a:t>
            </a:r>
            <a:r>
              <a:rPr lang="ru-RU" dirty="0"/>
              <a:t> у лютому 1986 року. </a:t>
            </a:r>
            <a:r>
              <a:rPr lang="ru-RU" dirty="0" err="1"/>
              <a:t>Цей</a:t>
            </a:r>
            <a:r>
              <a:rPr lang="ru-RU" dirty="0"/>
              <a:t> документ </a:t>
            </a:r>
            <a:r>
              <a:rPr lang="ru-RU" dirty="0" err="1"/>
              <a:t>визначив</a:t>
            </a:r>
            <a:r>
              <a:rPr lang="ru-RU" dirty="0"/>
              <a:t> </a:t>
            </a:r>
            <a:r>
              <a:rPr lang="ru-RU" dirty="0" err="1"/>
              <a:t>подальші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поставив за мету </a:t>
            </a:r>
            <a:r>
              <a:rPr lang="ru-RU" dirty="0" err="1"/>
              <a:t>створення</a:t>
            </a:r>
            <a:r>
              <a:rPr lang="ru-RU" dirty="0"/>
              <a:t> до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січня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1993 року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Єдиного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внутрішнього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ринку (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наступного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етапу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економічної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інтеграції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передбачав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гармонізацію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економічної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політики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інституцій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609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5700291"/>
          </a:xfrm>
        </p:spPr>
        <p:txBody>
          <a:bodyPr/>
          <a:lstStyle/>
          <a:p>
            <a:r>
              <a:rPr lang="ru-RU" dirty="0" err="1"/>
              <a:t>Крім</a:t>
            </a:r>
            <a:r>
              <a:rPr lang="ru-RU" dirty="0"/>
              <a:t> того, у </a:t>
            </a:r>
            <a:r>
              <a:rPr lang="ru-RU" dirty="0" err="1"/>
              <a:t>Єдиному</a:t>
            </a:r>
            <a:r>
              <a:rPr lang="ru-RU" dirty="0"/>
              <a:t> </a:t>
            </a:r>
            <a:r>
              <a:rPr lang="ru-RU" dirty="0" err="1"/>
              <a:t>Європейському</a:t>
            </a:r>
            <a:r>
              <a:rPr lang="ru-RU" dirty="0"/>
              <a:t> </a:t>
            </a:r>
            <a:r>
              <a:rPr lang="ru-RU" dirty="0" err="1"/>
              <a:t>акті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поставлено </a:t>
            </a:r>
            <a:r>
              <a:rPr lang="ru-RU" dirty="0" err="1"/>
              <a:t>питання</a:t>
            </a:r>
            <a:r>
              <a:rPr lang="ru-RU" dirty="0"/>
              <a:t>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стати </a:t>
            </a:r>
            <a:r>
              <a:rPr lang="ru-RU" dirty="0" err="1"/>
              <a:t>інститутом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економічним</a:t>
            </a:r>
            <a:r>
              <a:rPr lang="ru-RU" dirty="0"/>
              <a:t>, а й </a:t>
            </a:r>
            <a:r>
              <a:rPr lang="ru-RU" dirty="0" err="1"/>
              <a:t>політичним</a:t>
            </a:r>
            <a:r>
              <a:rPr lang="ru-RU" dirty="0" smtClean="0"/>
              <a:t>.</a:t>
            </a:r>
          </a:p>
          <a:p>
            <a:r>
              <a:rPr lang="ru-RU" dirty="0"/>
              <a:t>7 лютого 1992 року у </a:t>
            </a:r>
            <a:r>
              <a:rPr lang="ru-RU" dirty="0" err="1"/>
              <a:t>Маастрихті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про </a:t>
            </a:r>
            <a:r>
              <a:rPr lang="ru-RU" dirty="0" err="1"/>
              <a:t>Європейський</a:t>
            </a:r>
            <a:r>
              <a:rPr lang="ru-RU" dirty="0"/>
              <a:t> Союз (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«</a:t>
            </a:r>
            <a:r>
              <a:rPr lang="ru-RU" dirty="0" err="1"/>
              <a:t>Європейський</a:t>
            </a:r>
            <a:r>
              <a:rPr lang="ru-RU" dirty="0"/>
              <a:t> Союз» </a:t>
            </a:r>
            <a:r>
              <a:rPr lang="ru-RU" dirty="0" err="1"/>
              <a:t>з’явилось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Паризької</a:t>
            </a:r>
            <a:r>
              <a:rPr lang="ru-RU" dirty="0"/>
              <a:t> </a:t>
            </a:r>
            <a:r>
              <a:rPr lang="ru-RU" dirty="0" err="1"/>
              <a:t>конференції</a:t>
            </a:r>
            <a:r>
              <a:rPr lang="ru-RU" dirty="0"/>
              <a:t> 1972 року).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1 листопада 1993 року. </a:t>
            </a:r>
          </a:p>
        </p:txBody>
      </p:sp>
      <p:pic>
        <p:nvPicPr>
          <p:cNvPr id="1026" name="Picture 2" descr="http://s1.studway.com.ua/wp-content/uploads/2015/02/ievrointegrac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18888"/>
            <a:ext cx="4355016" cy="28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61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480055"/>
              </p:ext>
            </p:extLst>
          </p:nvPr>
        </p:nvGraphicFramePr>
        <p:xfrm>
          <a:off x="323528" y="332656"/>
          <a:ext cx="856895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19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620688"/>
            <a:ext cx="7886700" cy="5556275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економічному</a:t>
            </a:r>
            <a:r>
              <a:rPr lang="ru-RU" dirty="0"/>
              <a:t> </a:t>
            </a:r>
            <a:r>
              <a:rPr lang="ru-RU" dirty="0" err="1"/>
              <a:t>сенсі</a:t>
            </a:r>
            <a:r>
              <a:rPr lang="ru-RU" dirty="0"/>
              <a:t>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Маастрихтського</a:t>
            </a:r>
            <a:r>
              <a:rPr lang="ru-RU" dirty="0"/>
              <a:t> договору означало курс на </a:t>
            </a:r>
            <a:r>
              <a:rPr lang="ru-RU" dirty="0" err="1"/>
              <a:t>завершення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єдиного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ринку (</a:t>
            </a:r>
            <a:r>
              <a:rPr lang="ru-RU" dirty="0" err="1"/>
              <a:t>четвертий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 та </a:t>
            </a:r>
            <a:r>
              <a:rPr lang="ru-RU" dirty="0" err="1"/>
              <a:t>перехід</a:t>
            </a:r>
            <a:r>
              <a:rPr lang="ru-RU" dirty="0"/>
              <a:t> до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ідеї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та валютного союзу (</a:t>
            </a:r>
            <a:r>
              <a:rPr lang="ru-RU" dirty="0" err="1"/>
              <a:t>п’ятий</a:t>
            </a:r>
            <a:r>
              <a:rPr lang="ru-RU" dirty="0"/>
              <a:t> - </a:t>
            </a:r>
            <a:r>
              <a:rPr lang="ru-RU" dirty="0" err="1"/>
              <a:t>найвищий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68206"/>
            <a:ext cx="3535372" cy="2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1"/>
          <a:stretch/>
        </p:blipFill>
        <p:spPr bwMode="auto">
          <a:xfrm>
            <a:off x="827584" y="2564905"/>
            <a:ext cx="390526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2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7886700" cy="4351338"/>
          </a:xfrm>
        </p:spPr>
        <p:txBody>
          <a:bodyPr/>
          <a:lstStyle/>
          <a:p>
            <a:r>
              <a:rPr lang="ru-RU" dirty="0"/>
              <a:t>1 </a:t>
            </a:r>
            <a:r>
              <a:rPr lang="ru-RU" dirty="0" err="1"/>
              <a:t>січня</a:t>
            </a:r>
            <a:r>
              <a:rPr lang="ru-RU" dirty="0"/>
              <a:t> 1995 року членами </a:t>
            </a:r>
            <a:r>
              <a:rPr lang="ru-RU" dirty="0" err="1"/>
              <a:t>Європейського</a:t>
            </a:r>
            <a:r>
              <a:rPr lang="ru-RU" dirty="0"/>
              <a:t> Союзу стали </a:t>
            </a:r>
            <a:r>
              <a:rPr lang="ru-RU" dirty="0" err="1"/>
              <a:t>Фінляндія</a:t>
            </a:r>
            <a:r>
              <a:rPr lang="ru-RU" dirty="0"/>
              <a:t>, </a:t>
            </a:r>
            <a:r>
              <a:rPr lang="ru-RU" dirty="0" err="1"/>
              <a:t>Австрія</a:t>
            </a:r>
            <a:r>
              <a:rPr lang="ru-RU" dirty="0"/>
              <a:t> та </a:t>
            </a:r>
            <a:r>
              <a:rPr lang="ru-RU" dirty="0" err="1" smtClean="0"/>
              <a:t>Швеція</a:t>
            </a:r>
            <a:r>
              <a:rPr lang="ru-RU" dirty="0" smtClean="0"/>
              <a:t>. 2 </a:t>
            </a:r>
            <a:r>
              <a:rPr lang="ru-RU" dirty="0" err="1"/>
              <a:t>жовтня</a:t>
            </a:r>
            <a:r>
              <a:rPr lang="ru-RU" dirty="0"/>
              <a:t> 1997 року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</a:t>
            </a:r>
            <a:r>
              <a:rPr lang="ru-RU" dirty="0" err="1"/>
              <a:t>Амстердамський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(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1 </a:t>
            </a:r>
            <a:r>
              <a:rPr lang="ru-RU" dirty="0" err="1"/>
              <a:t>травня</a:t>
            </a:r>
            <a:r>
              <a:rPr lang="ru-RU" dirty="0"/>
              <a:t> 1999 року). </a:t>
            </a:r>
            <a:r>
              <a:rPr lang="ru-RU" dirty="0" err="1"/>
              <a:t>Амстердамський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</a:t>
            </a:r>
            <a:r>
              <a:rPr lang="ru-RU" dirty="0" err="1"/>
              <a:t>вніс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та </a:t>
            </a:r>
            <a:r>
              <a:rPr lang="ru-RU" dirty="0" err="1"/>
              <a:t>доповнення</a:t>
            </a:r>
            <a:r>
              <a:rPr lang="ru-RU" dirty="0"/>
              <a:t> до </a:t>
            </a:r>
            <a:r>
              <a:rPr lang="ru-RU" dirty="0" err="1"/>
              <a:t>Маастрихтського</a:t>
            </a:r>
            <a:r>
              <a:rPr lang="ru-RU" dirty="0"/>
              <a:t> договору про </a:t>
            </a:r>
            <a:r>
              <a:rPr lang="ru-RU" dirty="0" err="1"/>
              <a:t>Європейський</a:t>
            </a:r>
            <a:r>
              <a:rPr lang="ru-RU" dirty="0"/>
              <a:t> Союз, </a:t>
            </a:r>
            <a:r>
              <a:rPr lang="ru-RU" dirty="0" err="1"/>
              <a:t>Римського</a:t>
            </a:r>
            <a:r>
              <a:rPr lang="ru-RU" dirty="0"/>
              <a:t> договору про </a:t>
            </a:r>
            <a:r>
              <a:rPr lang="ru-RU" dirty="0" err="1"/>
              <a:t>заснування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та </a:t>
            </a:r>
            <a:r>
              <a:rPr lang="ru-RU" dirty="0" err="1"/>
              <a:t>Євратому</a:t>
            </a:r>
            <a:r>
              <a:rPr lang="ru-RU" dirty="0"/>
              <a:t>, Договору про </a:t>
            </a:r>
            <a:r>
              <a:rPr lang="ru-RU" dirty="0" err="1"/>
              <a:t>заснування</a:t>
            </a:r>
            <a:r>
              <a:rPr lang="ru-RU" dirty="0"/>
              <a:t> ЄСВС.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3377952" cy="278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6444208" y="5949280"/>
            <a:ext cx="1368152" cy="4846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903790" cy="5772299"/>
          </a:xfrm>
        </p:spPr>
        <p:txBody>
          <a:bodyPr/>
          <a:lstStyle/>
          <a:p>
            <a:r>
              <a:rPr lang="ru-RU" dirty="0" err="1"/>
              <a:t>Особливу</a:t>
            </a:r>
            <a:r>
              <a:rPr lang="ru-RU" dirty="0"/>
              <a:t> роль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відіграло</a:t>
            </a:r>
            <a:r>
              <a:rPr lang="ru-RU" dirty="0"/>
              <a:t> </a:t>
            </a:r>
            <a:r>
              <a:rPr lang="ru-RU" dirty="0" err="1"/>
              <a:t>укладення</a:t>
            </a:r>
            <a:r>
              <a:rPr lang="ru-RU" dirty="0"/>
              <a:t> у 1997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Шенгенської</a:t>
            </a:r>
            <a:r>
              <a:rPr lang="ru-RU" dirty="0"/>
              <a:t> угоди про </a:t>
            </a:r>
            <a:r>
              <a:rPr lang="ru-RU" dirty="0" err="1"/>
              <a:t>вільне</a:t>
            </a:r>
            <a:r>
              <a:rPr lang="ru-RU" dirty="0"/>
              <a:t> (</a:t>
            </a:r>
            <a:r>
              <a:rPr lang="ru-RU" dirty="0" err="1"/>
              <a:t>безвізове</a:t>
            </a:r>
            <a:r>
              <a:rPr lang="ru-RU" dirty="0"/>
              <a:t>) </a:t>
            </a:r>
            <a:r>
              <a:rPr lang="ru-RU" dirty="0" err="1"/>
              <a:t>пересування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у межах </a:t>
            </a:r>
            <a:r>
              <a:rPr lang="ru-RU" dirty="0" err="1"/>
              <a:t>Європейського</a:t>
            </a:r>
            <a:r>
              <a:rPr lang="ru-RU" dirty="0"/>
              <a:t> Союзу. На </a:t>
            </a:r>
            <a:r>
              <a:rPr lang="ru-RU" dirty="0" err="1"/>
              <a:t>сьогоднішній</a:t>
            </a:r>
            <a:r>
              <a:rPr lang="ru-RU" dirty="0"/>
              <a:t> день до </a:t>
            </a:r>
            <a:r>
              <a:rPr lang="ru-RU" dirty="0" err="1"/>
              <a:t>цієї</a:t>
            </a:r>
            <a:r>
              <a:rPr lang="ru-RU" dirty="0"/>
              <a:t> угоди </a:t>
            </a:r>
            <a:r>
              <a:rPr lang="ru-RU" dirty="0" err="1"/>
              <a:t>приєднались</a:t>
            </a:r>
            <a:r>
              <a:rPr lang="ru-RU" dirty="0"/>
              <a:t> 13 держав </a:t>
            </a:r>
            <a:r>
              <a:rPr lang="ru-RU" dirty="0" err="1"/>
              <a:t>Європейського</a:t>
            </a:r>
            <a:r>
              <a:rPr lang="ru-RU" dirty="0"/>
              <a:t> Союзу – </a:t>
            </a:r>
            <a:r>
              <a:rPr lang="ru-RU" dirty="0" err="1"/>
              <a:t>Австрія</a:t>
            </a:r>
            <a:r>
              <a:rPr lang="ru-RU" dirty="0"/>
              <a:t>,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Греція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, </a:t>
            </a:r>
            <a:r>
              <a:rPr lang="ru-RU" dirty="0" err="1"/>
              <a:t>Італія</a:t>
            </a:r>
            <a:r>
              <a:rPr lang="ru-RU" dirty="0"/>
              <a:t>, Люксембург, </a:t>
            </a:r>
            <a:r>
              <a:rPr lang="ru-RU" dirty="0" err="1"/>
              <a:t>Нідерланди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, </a:t>
            </a:r>
            <a:r>
              <a:rPr lang="ru-RU" dirty="0" err="1"/>
              <a:t>Португалія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r>
              <a:rPr lang="ru-RU" dirty="0"/>
              <a:t>, </a:t>
            </a:r>
            <a:r>
              <a:rPr lang="ru-RU" dirty="0" err="1"/>
              <a:t>Фінляндія</a:t>
            </a:r>
            <a:r>
              <a:rPr lang="ru-RU" dirty="0"/>
              <a:t> та </a:t>
            </a:r>
            <a:r>
              <a:rPr lang="ru-RU" dirty="0" err="1"/>
              <a:t>Швеція</a:t>
            </a:r>
            <a:r>
              <a:rPr lang="ru-RU" dirty="0"/>
              <a:t>. З 21 </a:t>
            </a:r>
            <a:r>
              <a:rPr lang="ru-RU" dirty="0" err="1"/>
              <a:t>грудня</a:t>
            </a:r>
            <a:r>
              <a:rPr lang="ru-RU" dirty="0"/>
              <a:t> 2007 року до складу </a:t>
            </a:r>
            <a:r>
              <a:rPr lang="ru-RU" dirty="0" err="1"/>
              <a:t>Шенгенської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увійшли</a:t>
            </a:r>
            <a:r>
              <a:rPr lang="ru-RU" dirty="0"/>
              <a:t> </a:t>
            </a:r>
            <a:r>
              <a:rPr lang="ru-RU" dirty="0" err="1"/>
              <a:t>Естонія</a:t>
            </a:r>
            <a:r>
              <a:rPr lang="ru-RU" dirty="0"/>
              <a:t>, </a:t>
            </a:r>
            <a:r>
              <a:rPr lang="ru-RU" dirty="0" err="1"/>
              <a:t>Латвія</a:t>
            </a:r>
            <a:r>
              <a:rPr lang="ru-RU" dirty="0"/>
              <a:t>, Литва,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Чехія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 та Мальта. 29 </a:t>
            </a:r>
            <a:r>
              <a:rPr lang="ru-RU" dirty="0" err="1"/>
              <a:t>березня</a:t>
            </a:r>
            <a:r>
              <a:rPr lang="ru-RU" dirty="0"/>
              <a:t> 2009 року до </a:t>
            </a:r>
            <a:r>
              <a:rPr lang="ru-RU" dirty="0" err="1"/>
              <a:t>Шенгенської</a:t>
            </a:r>
            <a:r>
              <a:rPr lang="ru-RU" dirty="0"/>
              <a:t> угоди </a:t>
            </a:r>
            <a:r>
              <a:rPr lang="ru-RU" dirty="0" err="1"/>
              <a:t>приєдналась</a:t>
            </a:r>
            <a:r>
              <a:rPr lang="ru-RU" dirty="0"/>
              <a:t> </a:t>
            </a:r>
            <a:r>
              <a:rPr lang="ru-RU" dirty="0" err="1"/>
              <a:t>Швейцарія</a:t>
            </a:r>
            <a:r>
              <a:rPr lang="ru-RU" dirty="0"/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35" y="4077072"/>
            <a:ext cx="3059767" cy="218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763688" y="5301208"/>
            <a:ext cx="2952328" cy="4846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Інтегр</a:t>
            </a:r>
            <a:r>
              <a:rPr lang="en-US" dirty="0" smtClean="0"/>
              <a:t>á</a:t>
            </a:r>
            <a:r>
              <a:rPr lang="ru-RU" dirty="0" err="1" smtClean="0"/>
              <a:t>ція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7886700" cy="4351338"/>
          </a:xfrm>
        </p:spPr>
        <p:txBody>
          <a:bodyPr/>
          <a:lstStyle/>
          <a:p>
            <a:r>
              <a:rPr lang="ru-RU" dirty="0" smtClean="0"/>
              <a:t>1)</a:t>
            </a:r>
            <a:r>
              <a:rPr lang="ru-RU" dirty="0" err="1" smtClean="0"/>
              <a:t>поєднання</a:t>
            </a:r>
            <a:r>
              <a:rPr lang="ru-RU" dirty="0" smtClean="0"/>
              <a:t>, </a:t>
            </a:r>
            <a:r>
              <a:rPr lang="ru-RU" dirty="0" err="1" smtClean="0"/>
              <a:t>взаємопроникнення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об'єднання</a:t>
            </a:r>
            <a:r>
              <a:rPr lang="ru-RU" dirty="0" smtClean="0"/>
              <a:t> будь-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елементів</a:t>
            </a:r>
            <a:r>
              <a:rPr lang="ru-RU" dirty="0" smtClean="0"/>
              <a:t> </a:t>
            </a:r>
            <a:r>
              <a:rPr lang="ru-RU" dirty="0" smtClean="0"/>
              <a:t> </a:t>
            </a:r>
            <a:r>
              <a:rPr lang="ru-RU" dirty="0" smtClean="0"/>
              <a:t>в 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ціле</a:t>
            </a:r>
            <a:r>
              <a:rPr lang="ru-RU" dirty="0" smtClean="0"/>
              <a:t>.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взаємозближення</a:t>
            </a:r>
            <a:r>
              <a:rPr lang="ru-RU" dirty="0" smtClean="0"/>
              <a:t> й </a:t>
            </a:r>
            <a:r>
              <a:rPr lang="ru-RU" dirty="0" err="1" smtClean="0"/>
              <a:t>утворення</a:t>
            </a:r>
            <a:r>
              <a:rPr lang="ru-RU" dirty="0" smtClean="0"/>
              <a:t> </a:t>
            </a:r>
            <a:r>
              <a:rPr lang="ru-RU" dirty="0" err="1" smtClean="0"/>
              <a:t>взаємозв'язків</a:t>
            </a:r>
            <a:r>
              <a:rPr lang="ru-RU" dirty="0" smtClean="0"/>
              <a:t>; </a:t>
            </a:r>
          </a:p>
          <a:p>
            <a:r>
              <a:rPr lang="ru-RU" dirty="0" smtClean="0"/>
              <a:t>2)</a:t>
            </a:r>
            <a:r>
              <a:rPr lang="ru-RU" dirty="0" err="1" smtClean="0"/>
              <a:t>згуртування</a:t>
            </a:r>
            <a:r>
              <a:rPr lang="ru-RU" dirty="0" smtClean="0"/>
              <a:t>, </a:t>
            </a:r>
            <a:r>
              <a:rPr lang="ru-RU" dirty="0" err="1" smtClean="0"/>
              <a:t>об'єднання</a:t>
            </a:r>
            <a:r>
              <a:rPr lang="ru-RU" dirty="0" smtClean="0"/>
              <a:t> </a:t>
            </a:r>
            <a:r>
              <a:rPr lang="ru-RU" dirty="0" err="1" smtClean="0"/>
              <a:t>політичних</a:t>
            </a:r>
            <a:r>
              <a:rPr lang="ru-RU" dirty="0" smtClean="0"/>
              <a:t>, </a:t>
            </a:r>
            <a:r>
              <a:rPr lang="ru-RU" dirty="0" err="1" smtClean="0"/>
              <a:t>економічних</a:t>
            </a:r>
            <a:r>
              <a:rPr lang="ru-RU" dirty="0" smtClean="0"/>
              <a:t>, </a:t>
            </a:r>
            <a:r>
              <a:rPr lang="ru-RU" dirty="0" err="1" smtClean="0"/>
              <a:t>державних</a:t>
            </a:r>
            <a:r>
              <a:rPr lang="ru-RU" dirty="0" smtClean="0"/>
              <a:t> і </a:t>
            </a:r>
            <a:r>
              <a:rPr lang="ru-RU" dirty="0" err="1" smtClean="0"/>
              <a:t>громадських</a:t>
            </a:r>
            <a:r>
              <a:rPr lang="ru-RU" dirty="0" smtClean="0"/>
              <a:t> структур в рамках </a:t>
            </a:r>
            <a:r>
              <a:rPr lang="ru-RU" dirty="0" err="1" smtClean="0"/>
              <a:t>регіону</a:t>
            </a:r>
            <a:r>
              <a:rPr lang="ru-RU" dirty="0" smtClean="0"/>
              <a:t>, </a:t>
            </a:r>
            <a:r>
              <a:rPr lang="ru-RU" dirty="0" err="1" smtClean="0"/>
              <a:t>країни</a:t>
            </a:r>
            <a:r>
              <a:rPr lang="ru-RU" dirty="0" smtClean="0"/>
              <a:t>, </a:t>
            </a:r>
            <a:r>
              <a:rPr lang="ru-RU" dirty="0" err="1" smtClean="0"/>
              <a:t>світу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2523" r="11308" b="15984"/>
          <a:stretch/>
        </p:blipFill>
        <p:spPr bwMode="auto">
          <a:xfrm>
            <a:off x="4499992" y="3789040"/>
            <a:ext cx="3672408" cy="242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8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/>
          <a:lstStyle/>
          <a:p>
            <a:r>
              <a:rPr lang="ru-RU" dirty="0"/>
              <a:t>26 лютого 2001 року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підписаний</a:t>
            </a:r>
            <a:r>
              <a:rPr lang="ru-RU" dirty="0"/>
              <a:t> </a:t>
            </a:r>
            <a:r>
              <a:rPr lang="ru-RU" dirty="0" err="1"/>
              <a:t>Ніццький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вніс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в </a:t>
            </a:r>
            <a:r>
              <a:rPr lang="ru-RU" dirty="0" err="1"/>
              <a:t>механізми</a:t>
            </a:r>
            <a:r>
              <a:rPr lang="ru-RU" dirty="0"/>
              <a:t> </a:t>
            </a:r>
            <a:r>
              <a:rPr lang="ru-RU" dirty="0" err="1"/>
              <a:t>інституційного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ЄС з </a:t>
            </a:r>
            <a:r>
              <a:rPr lang="ru-RU" dirty="0" err="1"/>
              <a:t>огляду</a:t>
            </a:r>
            <a:r>
              <a:rPr lang="ru-RU" dirty="0"/>
              <a:t> на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майбутнє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квоти</a:t>
            </a:r>
            <a:r>
              <a:rPr lang="ru-RU" dirty="0"/>
              <a:t> </a:t>
            </a:r>
            <a:r>
              <a:rPr lang="ru-RU" dirty="0" err="1"/>
              <a:t>представництва</a:t>
            </a:r>
            <a:r>
              <a:rPr lang="ru-RU" dirty="0"/>
              <a:t> в </a:t>
            </a:r>
            <a:r>
              <a:rPr lang="ru-RU" dirty="0" err="1"/>
              <a:t>інституціях</a:t>
            </a:r>
            <a:r>
              <a:rPr lang="ru-RU" dirty="0"/>
              <a:t> ЄС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перерозподілені</a:t>
            </a:r>
            <a:r>
              <a:rPr lang="ru-RU" dirty="0"/>
              <a:t> з 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потенційної</a:t>
            </a:r>
            <a:r>
              <a:rPr lang="ru-RU" dirty="0"/>
              <a:t> </a:t>
            </a:r>
            <a:r>
              <a:rPr lang="ru-RU" dirty="0" err="1"/>
              <a:t>участі</a:t>
            </a:r>
            <a:r>
              <a:rPr lang="ru-RU" dirty="0"/>
              <a:t> у них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 smtClean="0"/>
              <a:t>членів</a:t>
            </a:r>
            <a:r>
              <a:rPr lang="ru-RU" dirty="0" smtClean="0"/>
              <a:t>. 1 </a:t>
            </a:r>
            <a:r>
              <a:rPr lang="ru-RU" dirty="0" err="1"/>
              <a:t>січня</a:t>
            </a:r>
            <a:r>
              <a:rPr lang="ru-RU" dirty="0"/>
              <a:t> 2002 року до </a:t>
            </a:r>
            <a:r>
              <a:rPr lang="ru-RU" dirty="0" err="1"/>
              <a:t>готівкового</a:t>
            </a:r>
            <a:r>
              <a:rPr lang="ru-RU" dirty="0"/>
              <a:t> </a:t>
            </a:r>
            <a:r>
              <a:rPr lang="ru-RU" dirty="0" err="1"/>
              <a:t>обігу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введена </a:t>
            </a:r>
            <a:r>
              <a:rPr lang="ru-RU" dirty="0" err="1"/>
              <a:t>єдина</a:t>
            </a:r>
            <a:r>
              <a:rPr lang="ru-RU" dirty="0"/>
              <a:t> </a:t>
            </a:r>
            <a:r>
              <a:rPr lang="ru-RU" dirty="0" err="1"/>
              <a:t>грошова</a:t>
            </a:r>
            <a:r>
              <a:rPr lang="ru-RU" dirty="0"/>
              <a:t> </a:t>
            </a:r>
            <a:r>
              <a:rPr lang="ru-RU" dirty="0" err="1"/>
              <a:t>одиниця</a:t>
            </a:r>
            <a:r>
              <a:rPr lang="ru-RU" dirty="0"/>
              <a:t> ЄС – </a:t>
            </a:r>
            <a:r>
              <a:rPr lang="ru-RU" dirty="0" err="1"/>
              <a:t>євро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стало </a:t>
            </a:r>
            <a:r>
              <a:rPr lang="ru-RU" dirty="0" err="1"/>
              <a:t>етапом</a:t>
            </a:r>
            <a:r>
              <a:rPr lang="ru-RU" dirty="0"/>
              <a:t> переходу до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та валютного союзу ЄС – </a:t>
            </a:r>
            <a:r>
              <a:rPr lang="ru-RU" dirty="0" err="1"/>
              <a:t>найвищого</a:t>
            </a:r>
            <a:r>
              <a:rPr lang="ru-RU" dirty="0"/>
              <a:t> </a:t>
            </a:r>
            <a:r>
              <a:rPr lang="ru-RU" dirty="0" err="1"/>
              <a:t>етапу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69" y="3717032"/>
            <a:ext cx="3816424" cy="265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509" y="3651975"/>
            <a:ext cx="3995916" cy="266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1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76672"/>
            <a:ext cx="7886700" cy="5700291"/>
          </a:xfrm>
        </p:spPr>
        <p:txBody>
          <a:bodyPr/>
          <a:lstStyle/>
          <a:p>
            <a:r>
              <a:rPr lang="ru-RU" dirty="0"/>
              <a:t>Зараз </a:t>
            </a:r>
            <a:r>
              <a:rPr lang="ru-RU" dirty="0" err="1"/>
              <a:t>євро</a:t>
            </a:r>
            <a:r>
              <a:rPr lang="ru-RU" dirty="0"/>
              <a:t> </a:t>
            </a:r>
            <a:r>
              <a:rPr lang="ru-RU" dirty="0" err="1"/>
              <a:t>перебуває</a:t>
            </a:r>
            <a:r>
              <a:rPr lang="ru-RU" dirty="0"/>
              <a:t> в </a:t>
            </a:r>
            <a:r>
              <a:rPr lang="ru-RU" dirty="0" err="1"/>
              <a:t>обігу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17 </a:t>
            </a:r>
            <a:r>
              <a:rPr lang="ru-RU" dirty="0" err="1"/>
              <a:t>країн-членів</a:t>
            </a:r>
            <a:r>
              <a:rPr lang="ru-RU" dirty="0"/>
              <a:t> ЄС. Велика </a:t>
            </a:r>
            <a:r>
              <a:rPr lang="ru-RU" dirty="0" err="1"/>
              <a:t>Британія</a:t>
            </a:r>
            <a:r>
              <a:rPr lang="ru-RU" dirty="0"/>
              <a:t> та </a:t>
            </a:r>
            <a:r>
              <a:rPr lang="ru-RU" dirty="0" err="1"/>
              <a:t>Данія</a:t>
            </a:r>
            <a:r>
              <a:rPr lang="ru-RU" dirty="0"/>
              <a:t>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відмовитись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введення</a:t>
            </a:r>
            <a:r>
              <a:rPr lang="ru-RU" dirty="0"/>
              <a:t> </a:t>
            </a:r>
            <a:r>
              <a:rPr lang="ru-RU" dirty="0" err="1"/>
              <a:t>євро</a:t>
            </a:r>
            <a:r>
              <a:rPr lang="ru-RU" dirty="0"/>
              <a:t> на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а </a:t>
            </a:r>
            <a:r>
              <a:rPr lang="ru-RU" dirty="0" err="1"/>
              <a:t>Швеція</a:t>
            </a:r>
            <a:r>
              <a:rPr lang="ru-RU" dirty="0"/>
              <a:t> не </a:t>
            </a:r>
            <a:r>
              <a:rPr lang="ru-RU" dirty="0" err="1"/>
              <a:t>змогла</a:t>
            </a:r>
            <a:r>
              <a:rPr lang="ru-RU" dirty="0"/>
              <a:t> </a:t>
            </a:r>
            <a:r>
              <a:rPr lang="ru-RU" dirty="0" err="1"/>
              <a:t>виконати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ru-RU" dirty="0"/>
              <a:t> </a:t>
            </a:r>
            <a:r>
              <a:rPr lang="ru-RU" dirty="0" err="1"/>
              <a:t>критеріїв</a:t>
            </a:r>
            <a:r>
              <a:rPr lang="ru-RU" dirty="0"/>
              <a:t> </a:t>
            </a:r>
            <a:r>
              <a:rPr lang="ru-RU" dirty="0" err="1"/>
              <a:t>введення</a:t>
            </a:r>
            <a:r>
              <a:rPr lang="ru-RU" dirty="0"/>
              <a:t> </a:t>
            </a:r>
            <a:r>
              <a:rPr lang="ru-RU" dirty="0" err="1"/>
              <a:t>євро</a:t>
            </a:r>
            <a:r>
              <a:rPr lang="ru-RU" dirty="0"/>
              <a:t>, </a:t>
            </a:r>
            <a:r>
              <a:rPr lang="ru-RU" dirty="0" err="1"/>
              <a:t>встановлених</a:t>
            </a:r>
            <a:r>
              <a:rPr lang="ru-RU" dirty="0"/>
              <a:t> </a:t>
            </a:r>
            <a:r>
              <a:rPr lang="ru-RU" dirty="0" err="1"/>
              <a:t>Маастрихтським</a:t>
            </a:r>
            <a:r>
              <a:rPr lang="ru-RU" dirty="0"/>
              <a:t> договором. З 10 держав,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приєдналися</a:t>
            </a:r>
            <a:r>
              <a:rPr lang="ru-RU" dirty="0"/>
              <a:t> до ЄС у 2004 </a:t>
            </a:r>
            <a:r>
              <a:rPr lang="ru-RU" dirty="0" err="1"/>
              <a:t>році</a:t>
            </a:r>
            <a:r>
              <a:rPr lang="ru-RU" dirty="0"/>
              <a:t>, до </a:t>
            </a:r>
            <a:r>
              <a:rPr lang="ru-RU" dirty="0" err="1"/>
              <a:t>єврозони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приєдналися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Кіпр</a:t>
            </a:r>
            <a:r>
              <a:rPr lang="ru-RU" dirty="0"/>
              <a:t>, Мальта, </a:t>
            </a:r>
            <a:r>
              <a:rPr lang="ru-RU" dirty="0" err="1"/>
              <a:t>Словаччина</a:t>
            </a:r>
            <a:r>
              <a:rPr lang="ru-RU" dirty="0"/>
              <a:t> та </a:t>
            </a:r>
            <a:r>
              <a:rPr lang="ru-RU" dirty="0" err="1"/>
              <a:t>Естонія</a:t>
            </a:r>
            <a:r>
              <a:rPr lang="ru-RU" dirty="0"/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40968"/>
            <a:ext cx="4680520" cy="3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5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>
            <a:normAutofit fontScale="92500"/>
          </a:bodyPr>
          <a:lstStyle/>
          <a:p>
            <a:r>
              <a:rPr lang="ru-RU" dirty="0"/>
              <a:t>1 </a:t>
            </a:r>
            <a:r>
              <a:rPr lang="ru-RU" dirty="0" err="1"/>
              <a:t>травня</a:t>
            </a:r>
            <a:r>
              <a:rPr lang="ru-RU" dirty="0"/>
              <a:t> 2004 року членами </a:t>
            </a:r>
            <a:r>
              <a:rPr lang="ru-RU" dirty="0" err="1"/>
              <a:t>Європейського</a:t>
            </a:r>
            <a:r>
              <a:rPr lang="ru-RU" dirty="0"/>
              <a:t> Союзу стали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, </a:t>
            </a:r>
            <a:r>
              <a:rPr lang="ru-RU" dirty="0" err="1"/>
              <a:t>Чеська</a:t>
            </a:r>
            <a:r>
              <a:rPr lang="ru-RU" dirty="0"/>
              <a:t> </a:t>
            </a:r>
            <a:r>
              <a:rPr lang="ru-RU" dirty="0" err="1"/>
              <a:t>Республіка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Кіпр</a:t>
            </a:r>
            <a:r>
              <a:rPr lang="ru-RU" dirty="0"/>
              <a:t>, Мальта, </a:t>
            </a:r>
            <a:r>
              <a:rPr lang="ru-RU" dirty="0" err="1"/>
              <a:t>Естонія</a:t>
            </a:r>
            <a:r>
              <a:rPr lang="ru-RU" dirty="0"/>
              <a:t>, Литва, </a:t>
            </a:r>
            <a:r>
              <a:rPr lang="ru-RU" dirty="0" err="1"/>
              <a:t>Латвія</a:t>
            </a:r>
            <a:r>
              <a:rPr lang="ru-RU" dirty="0"/>
              <a:t>.</a:t>
            </a:r>
          </a:p>
          <a:p>
            <a:r>
              <a:rPr lang="ru-RU" dirty="0" smtClean="0"/>
              <a:t>17-18 </a:t>
            </a:r>
            <a:r>
              <a:rPr lang="ru-RU" dirty="0" err="1"/>
              <a:t>червня</a:t>
            </a:r>
            <a:r>
              <a:rPr lang="ru-RU" dirty="0"/>
              <a:t> 2004 року на </a:t>
            </a:r>
            <a:r>
              <a:rPr lang="ru-RU" dirty="0" err="1"/>
              <a:t>Саміті</a:t>
            </a:r>
            <a:r>
              <a:rPr lang="ru-RU" dirty="0"/>
              <a:t> ЄС у </a:t>
            </a:r>
            <a:r>
              <a:rPr lang="ru-RU" dirty="0" err="1"/>
              <a:t>Брюсселі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схвалено</a:t>
            </a:r>
            <a:r>
              <a:rPr lang="ru-RU" dirty="0"/>
              <a:t> текст </a:t>
            </a:r>
            <a:r>
              <a:rPr lang="ru-RU" dirty="0" err="1"/>
              <a:t>Конституції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Союзу. 29 </a:t>
            </a:r>
            <a:r>
              <a:rPr lang="ru-RU" dirty="0" err="1"/>
              <a:t>жовтня</a:t>
            </a:r>
            <a:r>
              <a:rPr lang="ru-RU" dirty="0"/>
              <a:t> 2004 року Угоду про </a:t>
            </a:r>
            <a:r>
              <a:rPr lang="ru-RU" dirty="0" err="1"/>
              <a:t>Конституцію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підписано</a:t>
            </a:r>
            <a:r>
              <a:rPr lang="ru-RU" dirty="0"/>
              <a:t> главами держав та </a:t>
            </a:r>
            <a:r>
              <a:rPr lang="ru-RU" dirty="0" err="1"/>
              <a:t>урядів</a:t>
            </a:r>
            <a:r>
              <a:rPr lang="ru-RU" dirty="0"/>
              <a:t> 25 </a:t>
            </a:r>
            <a:r>
              <a:rPr lang="ru-RU" dirty="0" err="1"/>
              <a:t>країн-членів</a:t>
            </a:r>
            <a:r>
              <a:rPr lang="ru-RU" dirty="0"/>
              <a:t> ЄС у </a:t>
            </a:r>
            <a:r>
              <a:rPr lang="ru-RU" dirty="0" err="1" smtClean="0"/>
              <a:t>Римі.Конституція</a:t>
            </a:r>
            <a:r>
              <a:rPr lang="ru-RU" dirty="0" smtClean="0"/>
              <a:t> </a:t>
            </a:r>
            <a:r>
              <a:rPr lang="ru-RU" dirty="0"/>
              <a:t>ЄС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чотирьох</a:t>
            </a:r>
            <a:r>
              <a:rPr lang="ru-RU" dirty="0"/>
              <a:t> </a:t>
            </a:r>
            <a:r>
              <a:rPr lang="ru-RU" dirty="0" err="1"/>
              <a:t>розділів</a:t>
            </a:r>
            <a:r>
              <a:rPr lang="ru-RU" dirty="0"/>
              <a:t>, у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відображено</a:t>
            </a:r>
            <a:r>
              <a:rPr lang="ru-RU" dirty="0"/>
              <a:t> </a:t>
            </a: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цілі</a:t>
            </a:r>
            <a:r>
              <a:rPr lang="ru-RU" dirty="0"/>
              <a:t>, </a:t>
            </a:r>
            <a:r>
              <a:rPr lang="ru-RU" dirty="0" err="1"/>
              <a:t>завдання</a:t>
            </a:r>
            <a:r>
              <a:rPr lang="ru-RU" dirty="0"/>
              <a:t> та </a:t>
            </a:r>
            <a:r>
              <a:rPr lang="ru-RU" dirty="0" err="1"/>
              <a:t>функції</a:t>
            </a:r>
            <a:r>
              <a:rPr lang="ru-RU" dirty="0"/>
              <a:t> ЄС, </a:t>
            </a:r>
            <a:r>
              <a:rPr lang="ru-RU" dirty="0" err="1"/>
              <a:t>організаційна</a:t>
            </a:r>
            <a:r>
              <a:rPr lang="ru-RU" dirty="0"/>
              <a:t> структура та процедура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рішень</a:t>
            </a:r>
            <a:r>
              <a:rPr lang="ru-RU" dirty="0"/>
              <a:t>, права і </a:t>
            </a:r>
            <a:r>
              <a:rPr lang="ru-RU" dirty="0" err="1"/>
              <a:t>обов’язки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напрямки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93096"/>
            <a:ext cx="2950355" cy="19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7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404664"/>
            <a:ext cx="7886700" cy="5772299"/>
          </a:xfrm>
        </p:spPr>
        <p:txBody>
          <a:bodyPr>
            <a:normAutofit/>
          </a:bodyPr>
          <a:lstStyle/>
          <a:p>
            <a:r>
              <a:rPr lang="ru-RU" dirty="0"/>
              <a:t>29 </a:t>
            </a:r>
            <a:r>
              <a:rPr lang="ru-RU" dirty="0" err="1"/>
              <a:t>травня</a:t>
            </a:r>
            <a:r>
              <a:rPr lang="ru-RU" dirty="0"/>
              <a:t> і 1 </a:t>
            </a:r>
            <a:r>
              <a:rPr lang="ru-RU" dirty="0" err="1"/>
              <a:t>червня</a:t>
            </a:r>
            <a:r>
              <a:rPr lang="ru-RU" dirty="0"/>
              <a:t> 2005 року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 та </a:t>
            </a:r>
            <a:r>
              <a:rPr lang="ru-RU" dirty="0" err="1"/>
              <a:t>Нідерландів</a:t>
            </a:r>
            <a:r>
              <a:rPr lang="ru-RU" dirty="0"/>
              <a:t> </a:t>
            </a:r>
            <a:r>
              <a:rPr lang="ru-RU" dirty="0" err="1"/>
              <a:t>голосує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Конституційного</a:t>
            </a:r>
            <a:r>
              <a:rPr lang="ru-RU" dirty="0"/>
              <a:t> договору. </a:t>
            </a:r>
            <a:r>
              <a:rPr lang="ru-RU" dirty="0" err="1"/>
              <a:t>Негативні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референдумів</a:t>
            </a:r>
            <a:r>
              <a:rPr lang="ru-RU" dirty="0"/>
              <a:t> </a:t>
            </a:r>
            <a:r>
              <a:rPr lang="ru-RU" dirty="0" err="1"/>
              <a:t>спричинили</a:t>
            </a:r>
            <a:r>
              <a:rPr lang="ru-RU" dirty="0"/>
              <a:t> паузу для </a:t>
            </a:r>
            <a:r>
              <a:rPr lang="ru-RU" dirty="0" err="1"/>
              <a:t>розмірковувань</a:t>
            </a:r>
            <a:r>
              <a:rPr lang="ru-RU" dirty="0"/>
              <a:t> про </a:t>
            </a:r>
            <a:r>
              <a:rPr lang="ru-RU" dirty="0" err="1"/>
              <a:t>майбутнє</a:t>
            </a:r>
            <a:r>
              <a:rPr lang="ru-RU" dirty="0"/>
              <a:t> </a:t>
            </a:r>
            <a:r>
              <a:rPr lang="ru-RU" dirty="0" err="1"/>
              <a:t>Євросоюзу</a:t>
            </a:r>
            <a:r>
              <a:rPr lang="ru-RU" dirty="0"/>
              <a:t>. У </a:t>
            </a:r>
            <a:r>
              <a:rPr lang="ru-RU" dirty="0" err="1"/>
              <a:t>жовтні</a:t>
            </a:r>
            <a:r>
              <a:rPr lang="ru-RU" dirty="0"/>
              <a:t> ЄС </a:t>
            </a:r>
            <a:r>
              <a:rPr lang="ru-RU" dirty="0" err="1"/>
              <a:t>починає</a:t>
            </a:r>
            <a:r>
              <a:rPr lang="ru-RU" dirty="0"/>
              <a:t> переговори про </a:t>
            </a:r>
            <a:r>
              <a:rPr lang="ru-RU" dirty="0" err="1"/>
              <a:t>вступ</a:t>
            </a:r>
            <a:r>
              <a:rPr lang="ru-RU" dirty="0"/>
              <a:t> з </a:t>
            </a:r>
            <a:r>
              <a:rPr lang="ru-RU" dirty="0" err="1"/>
              <a:t>Туреччиною</a:t>
            </a:r>
            <a:r>
              <a:rPr lang="ru-RU" dirty="0"/>
              <a:t> та </a:t>
            </a:r>
            <a:r>
              <a:rPr lang="ru-RU" dirty="0" err="1" smtClean="0"/>
              <a:t>Хорватією</a:t>
            </a:r>
            <a:r>
              <a:rPr lang="ru-RU" dirty="0" smtClean="0"/>
              <a:t>. </a:t>
            </a:r>
          </a:p>
          <a:p>
            <a:r>
              <a:rPr lang="ru-RU" dirty="0" smtClean="0"/>
              <a:t>1 </a:t>
            </a:r>
            <a:r>
              <a:rPr lang="ru-RU" dirty="0" err="1"/>
              <a:t>січня</a:t>
            </a:r>
            <a:r>
              <a:rPr lang="ru-RU" dirty="0"/>
              <a:t> 2007 року до </a:t>
            </a:r>
            <a:r>
              <a:rPr lang="ru-RU" dirty="0" err="1"/>
              <a:t>Європейського</a:t>
            </a:r>
            <a:r>
              <a:rPr lang="ru-RU" dirty="0"/>
              <a:t> Союзу </a:t>
            </a:r>
            <a:r>
              <a:rPr lang="ru-RU" dirty="0" err="1"/>
              <a:t>приймають</a:t>
            </a:r>
            <a:r>
              <a:rPr lang="ru-RU" dirty="0"/>
              <a:t> </a:t>
            </a:r>
            <a:r>
              <a:rPr lang="ru-RU" dirty="0" err="1"/>
              <a:t>Болгарію</a:t>
            </a:r>
            <a:r>
              <a:rPr lang="ru-RU" dirty="0"/>
              <a:t> і </a:t>
            </a:r>
            <a:r>
              <a:rPr lang="ru-RU" dirty="0" err="1" smtClean="0"/>
              <a:t>Румунію</a:t>
            </a:r>
            <a:r>
              <a:rPr lang="ru-RU" dirty="0" smtClean="0"/>
              <a:t>, а 1 </a:t>
            </a:r>
            <a:r>
              <a:rPr lang="ru-RU" dirty="0" err="1" smtClean="0"/>
              <a:t>липня</a:t>
            </a:r>
            <a:r>
              <a:rPr lang="ru-RU" dirty="0" smtClean="0"/>
              <a:t> 2013 – </a:t>
            </a:r>
            <a:r>
              <a:rPr lang="ru-RU" dirty="0" err="1" smtClean="0"/>
              <a:t>Хорватію</a:t>
            </a:r>
            <a:r>
              <a:rPr lang="ru-RU" dirty="0" smtClean="0"/>
              <a:t>. </a:t>
            </a:r>
            <a:r>
              <a:rPr lang="ru-RU" dirty="0" err="1"/>
              <a:t>Наразі</a:t>
            </a:r>
            <a:r>
              <a:rPr lang="ru-RU" dirty="0"/>
              <a:t> </a:t>
            </a:r>
            <a:r>
              <a:rPr lang="ru-RU" dirty="0" err="1"/>
              <a:t>Європейській</a:t>
            </a:r>
            <a:r>
              <a:rPr lang="ru-RU" dirty="0"/>
              <a:t> Союз </a:t>
            </a:r>
            <a:r>
              <a:rPr lang="ru-RU" dirty="0" err="1"/>
              <a:t>налічує</a:t>
            </a:r>
            <a:r>
              <a:rPr lang="ru-RU"/>
              <a:t> </a:t>
            </a:r>
            <a:r>
              <a:rPr lang="ru-RU" smtClean="0"/>
              <a:t>28 </a:t>
            </a:r>
            <a:r>
              <a:rPr lang="ru-RU" dirty="0" err="1"/>
              <a:t>членів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61048"/>
            <a:ext cx="3604903" cy="253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8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XmVJqjAKIPA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060848"/>
            <a:ext cx="7200900" cy="1838519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Участь </a:t>
            </a:r>
            <a:r>
              <a:rPr lang="ru-RU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України</a:t>
            </a:r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європейській</a:t>
            </a:r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інтеграції</a:t>
            </a:r>
            <a:endParaRPr lang="ru-RU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Політичний контекст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Відносини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Україною</a:t>
            </a:r>
            <a:r>
              <a:rPr lang="ru-RU" dirty="0"/>
              <a:t> та ЄС </a:t>
            </a:r>
            <a:r>
              <a:rPr lang="ru-RU" dirty="0" err="1"/>
              <a:t>скеровуються</a:t>
            </a:r>
            <a:r>
              <a:rPr lang="ru-RU" dirty="0"/>
              <a:t> </a:t>
            </a:r>
            <a:r>
              <a:rPr lang="ru-RU" dirty="0" err="1"/>
              <a:t>Європейською</a:t>
            </a:r>
            <a:r>
              <a:rPr lang="ru-RU" dirty="0"/>
              <a:t> </a:t>
            </a:r>
            <a:r>
              <a:rPr lang="ru-RU" dirty="0" err="1"/>
              <a:t>політикою</a:t>
            </a:r>
            <a:r>
              <a:rPr lang="ru-RU" dirty="0"/>
              <a:t> </a:t>
            </a:r>
            <a:r>
              <a:rPr lang="ru-RU" dirty="0" err="1"/>
              <a:t>сусідства</a:t>
            </a:r>
            <a:r>
              <a:rPr lang="ru-RU" dirty="0"/>
              <a:t>. У 2009 </a:t>
            </a:r>
            <a:r>
              <a:rPr lang="ru-RU" dirty="0" err="1"/>
              <a:t>році</a:t>
            </a:r>
            <a:r>
              <a:rPr lang="ru-RU" dirty="0"/>
              <a:t> ЄС </a:t>
            </a:r>
            <a:r>
              <a:rPr lang="ru-RU" dirty="0" err="1"/>
              <a:t>започаткував</a:t>
            </a:r>
            <a:r>
              <a:rPr lang="ru-RU" dirty="0"/>
              <a:t> </a:t>
            </a:r>
            <a:r>
              <a:rPr lang="ru-RU" dirty="0" err="1"/>
              <a:t>ініціативу</a:t>
            </a:r>
            <a:r>
              <a:rPr lang="ru-RU" dirty="0"/>
              <a:t> «</a:t>
            </a:r>
            <a:r>
              <a:rPr lang="ru-RU" dirty="0" err="1"/>
              <a:t>Східне</a:t>
            </a:r>
            <a:r>
              <a:rPr lang="ru-RU" dirty="0"/>
              <a:t> партнерство», </a:t>
            </a:r>
            <a:r>
              <a:rPr lang="ru-RU" dirty="0" err="1"/>
              <a:t>східний</a:t>
            </a:r>
            <a:r>
              <a:rPr lang="ru-RU" dirty="0"/>
              <a:t> </a:t>
            </a:r>
            <a:r>
              <a:rPr lang="ru-RU" dirty="0" err="1"/>
              <a:t>вимір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</a:t>
            </a:r>
            <a:r>
              <a:rPr lang="ru-RU" dirty="0" err="1"/>
              <a:t>сусідства</a:t>
            </a:r>
            <a:r>
              <a:rPr lang="ru-RU" dirty="0"/>
              <a:t>, </a:t>
            </a:r>
            <a:r>
              <a:rPr lang="ru-RU" dirty="0" err="1"/>
              <a:t>націлений</a:t>
            </a:r>
            <a:r>
              <a:rPr lang="ru-RU" dirty="0"/>
              <a:t> на </a:t>
            </a:r>
            <a:r>
              <a:rPr lang="ru-RU" dirty="0" err="1"/>
              <a:t>істотне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відносин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шістьма</a:t>
            </a:r>
            <a:r>
              <a:rPr lang="ru-RU" dirty="0"/>
              <a:t> </a:t>
            </a:r>
            <a:r>
              <a:rPr lang="ru-RU" dirty="0" err="1"/>
              <a:t>східними</a:t>
            </a:r>
            <a:r>
              <a:rPr lang="ru-RU" dirty="0"/>
              <a:t> </a:t>
            </a:r>
            <a:r>
              <a:rPr lang="ru-RU" dirty="0" err="1"/>
              <a:t>сусідами</a:t>
            </a:r>
            <a:r>
              <a:rPr lang="ru-RU" dirty="0"/>
              <a:t>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37112"/>
            <a:ext cx="2579349" cy="197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8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43152"/>
              </p:ext>
            </p:extLst>
          </p:nvPr>
        </p:nvGraphicFramePr>
        <p:xfrm>
          <a:off x="611560" y="476672"/>
          <a:ext cx="7903790" cy="5700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058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7886700" cy="4351338"/>
          </a:xfrm>
        </p:spPr>
        <p:txBody>
          <a:bodyPr/>
          <a:lstStyle/>
          <a:p>
            <a:r>
              <a:rPr lang="ru-RU" dirty="0"/>
              <a:t>Курс на </a:t>
            </a:r>
            <a:r>
              <a:rPr lang="ru-RU" dirty="0" err="1"/>
              <a:t>європейську</a:t>
            </a:r>
            <a:r>
              <a:rPr lang="ru-RU" dirty="0"/>
              <a:t> </a:t>
            </a:r>
            <a:r>
              <a:rPr lang="ru-RU" dirty="0" err="1"/>
              <a:t>інтеграцію</a:t>
            </a:r>
            <a:r>
              <a:rPr lang="ru-RU" dirty="0"/>
              <a:t> є </a:t>
            </a:r>
            <a:r>
              <a:rPr lang="ru-RU" dirty="0" err="1"/>
              <a:t>природним</a:t>
            </a:r>
            <a:r>
              <a:rPr lang="ru-RU" dirty="0"/>
              <a:t> </a:t>
            </a:r>
            <a:r>
              <a:rPr lang="ru-RU" dirty="0" err="1"/>
              <a:t>наслідком</a:t>
            </a:r>
            <a:r>
              <a:rPr lang="ru-RU" dirty="0"/>
              <a:t> </a:t>
            </a:r>
            <a:r>
              <a:rPr lang="ru-RU" dirty="0" err="1"/>
              <a:t>здобуття</a:t>
            </a:r>
            <a:r>
              <a:rPr lang="ru-RU" dirty="0"/>
              <a:t> </a:t>
            </a:r>
            <a:r>
              <a:rPr lang="ru-RU" dirty="0" err="1"/>
              <a:t>Україною</a:t>
            </a:r>
            <a:r>
              <a:rPr lang="ru-RU" dirty="0"/>
              <a:t> </a:t>
            </a:r>
            <a:r>
              <a:rPr lang="ru-RU" dirty="0" err="1"/>
              <a:t>незалежності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витоки</a:t>
            </a:r>
            <a:r>
              <a:rPr lang="ru-RU" dirty="0"/>
              <a:t> —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нашого</a:t>
            </a:r>
            <a:r>
              <a:rPr lang="ru-RU" dirty="0"/>
              <a:t> народу й </a:t>
            </a:r>
            <a:r>
              <a:rPr lang="ru-RU" dirty="0" err="1"/>
              <a:t>усвідомленні</a:t>
            </a:r>
            <a:r>
              <a:rPr lang="ru-RU" dirty="0"/>
              <a:t> права </a:t>
            </a:r>
            <a:r>
              <a:rPr lang="ru-RU" dirty="0" err="1"/>
              <a:t>жити</a:t>
            </a:r>
            <a:r>
              <a:rPr lang="ru-RU" dirty="0"/>
              <a:t> в </a:t>
            </a:r>
            <a:r>
              <a:rPr lang="ru-RU" dirty="0" err="1"/>
              <a:t>демократичній</a:t>
            </a:r>
            <a:r>
              <a:rPr lang="ru-RU" dirty="0"/>
              <a:t>, </a:t>
            </a:r>
            <a:r>
              <a:rPr lang="ru-RU" dirty="0" err="1"/>
              <a:t>економічно</a:t>
            </a:r>
            <a:r>
              <a:rPr lang="ru-RU" dirty="0"/>
              <a:t> </a:t>
            </a:r>
            <a:r>
              <a:rPr lang="ru-RU" dirty="0" err="1"/>
              <a:t>розвинутій</a:t>
            </a:r>
            <a:r>
              <a:rPr lang="ru-RU" dirty="0"/>
              <a:t>, </a:t>
            </a:r>
            <a:r>
              <a:rPr lang="ru-RU" dirty="0" err="1"/>
              <a:t>соціально</a:t>
            </a:r>
            <a:r>
              <a:rPr lang="ru-RU" dirty="0"/>
              <a:t> </a:t>
            </a:r>
            <a:r>
              <a:rPr lang="ru-RU" dirty="0" err="1"/>
              <a:t>орієнтованій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мета — </a:t>
            </a:r>
            <a:r>
              <a:rPr lang="ru-RU" dirty="0" err="1"/>
              <a:t>створення</a:t>
            </a:r>
            <a:r>
              <a:rPr lang="ru-RU" dirty="0"/>
              <a:t> шляхом </a:t>
            </a:r>
            <a:r>
              <a:rPr lang="ru-RU" dirty="0" err="1"/>
              <a:t>масштабних</a:t>
            </a:r>
            <a:r>
              <a:rPr lang="ru-RU" dirty="0"/>
              <a:t> </a:t>
            </a:r>
            <a:r>
              <a:rPr lang="ru-RU" dirty="0" err="1"/>
              <a:t>внутрішніх</a:t>
            </a:r>
            <a:r>
              <a:rPr lang="ru-RU" dirty="0"/>
              <a:t> </a:t>
            </a:r>
            <a:r>
              <a:rPr lang="ru-RU" dirty="0" err="1"/>
              <a:t>перетворень</a:t>
            </a:r>
            <a:r>
              <a:rPr lang="ru-RU" dirty="0"/>
              <a:t> умов для </a:t>
            </a:r>
            <a:r>
              <a:rPr lang="ru-RU" dirty="0" err="1"/>
              <a:t>входження</a:t>
            </a:r>
            <a:r>
              <a:rPr lang="ru-RU" dirty="0"/>
              <a:t> до </a:t>
            </a:r>
            <a:r>
              <a:rPr lang="ru-RU" dirty="0" err="1"/>
              <a:t>спільноти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розвинутих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84984"/>
            <a:ext cx="4790306" cy="319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4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7886700" cy="4351338"/>
          </a:xfrm>
        </p:spPr>
        <p:txBody>
          <a:bodyPr/>
          <a:lstStyle/>
          <a:p>
            <a:r>
              <a:rPr lang="ru-RU" dirty="0" err="1"/>
              <a:t>Події</a:t>
            </a:r>
            <a:r>
              <a:rPr lang="ru-RU" dirty="0"/>
              <a:t> </a:t>
            </a:r>
            <a:r>
              <a:rPr lang="ru-RU" dirty="0" err="1"/>
              <a:t>наприкінці</a:t>
            </a:r>
            <a:r>
              <a:rPr lang="ru-RU" dirty="0"/>
              <a:t> 2013 року сильно </a:t>
            </a:r>
            <a:r>
              <a:rPr lang="ru-RU" dirty="0" err="1"/>
              <a:t>вплинули</a:t>
            </a:r>
            <a:r>
              <a:rPr lang="ru-RU" dirty="0"/>
              <a:t> на </a:t>
            </a:r>
            <a:r>
              <a:rPr lang="ru-RU" dirty="0" err="1"/>
              <a:t>стосунки</a:t>
            </a:r>
            <a:r>
              <a:rPr lang="ru-RU" dirty="0"/>
              <a:t> </a:t>
            </a:r>
            <a:r>
              <a:rPr lang="ru-RU" dirty="0" err="1"/>
              <a:t>офіційного</a:t>
            </a:r>
            <a:r>
              <a:rPr lang="ru-RU" dirty="0"/>
              <a:t> </a:t>
            </a:r>
            <a:r>
              <a:rPr lang="ru-RU" dirty="0" err="1"/>
              <a:t>Києва</a:t>
            </a:r>
            <a:r>
              <a:rPr lang="ru-RU" dirty="0"/>
              <a:t> та Брюсселю. Так, </a:t>
            </a:r>
            <a:r>
              <a:rPr lang="ru-RU" dirty="0" err="1"/>
              <a:t>непідписання</a:t>
            </a:r>
            <a:r>
              <a:rPr lang="ru-RU" dirty="0"/>
              <a:t> Угоди про </a:t>
            </a:r>
            <a:r>
              <a:rPr lang="ru-RU" dirty="0" err="1"/>
              <a:t>асоціацію</a:t>
            </a:r>
            <a:r>
              <a:rPr lang="ru-RU" dirty="0"/>
              <a:t> 28 листопада на </a:t>
            </a:r>
            <a:r>
              <a:rPr lang="ru-RU" dirty="0" err="1"/>
              <a:t>саміті</a:t>
            </a:r>
            <a:r>
              <a:rPr lang="ru-RU" dirty="0"/>
              <a:t> в </a:t>
            </a:r>
            <a:r>
              <a:rPr lang="ru-RU" dirty="0" err="1"/>
              <a:t>Вільнюсі</a:t>
            </a:r>
            <a:r>
              <a:rPr lang="ru-RU" dirty="0"/>
              <a:t> </a:t>
            </a:r>
            <a:r>
              <a:rPr lang="ru-RU" dirty="0" err="1"/>
              <a:t>Європарламент</a:t>
            </a:r>
            <a:r>
              <a:rPr lang="ru-RU" dirty="0"/>
              <a:t> назвав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втрачених</a:t>
            </a:r>
            <a:r>
              <a:rPr lang="ru-RU" dirty="0"/>
              <a:t> </a:t>
            </a:r>
            <a:r>
              <a:rPr lang="ru-RU" dirty="0" err="1"/>
              <a:t>можливостей</a:t>
            </a:r>
            <a:r>
              <a:rPr lang="ru-RU" dirty="0"/>
              <a:t>" у </a:t>
            </a:r>
            <a:r>
              <a:rPr lang="ru-RU" dirty="0" err="1"/>
              <a:t>взаємовідносинах</a:t>
            </a:r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2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4000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/>
          <a:lstStyle/>
          <a:p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більшу</a:t>
            </a:r>
            <a:r>
              <a:rPr lang="ru-RU" dirty="0"/>
              <a:t> </a:t>
            </a:r>
            <a:r>
              <a:rPr lang="ru-RU" dirty="0" err="1"/>
              <a:t>загрозу</a:t>
            </a:r>
            <a:r>
              <a:rPr lang="ru-RU" dirty="0"/>
              <a:t> для </a:t>
            </a:r>
            <a:r>
              <a:rPr lang="ru-RU" dirty="0" err="1"/>
              <a:t>зближення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з </a:t>
            </a:r>
            <a:r>
              <a:rPr lang="ru-RU" dirty="0" err="1"/>
              <a:t>Європою</a:t>
            </a:r>
            <a:r>
              <a:rPr lang="ru-RU" dirty="0"/>
              <a:t> створили </a:t>
            </a:r>
            <a:r>
              <a:rPr lang="ru-RU" dirty="0" err="1"/>
              <a:t>спроби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силою </a:t>
            </a:r>
            <a:r>
              <a:rPr lang="ru-RU" dirty="0" err="1"/>
              <a:t>припинити</a:t>
            </a:r>
            <a:r>
              <a:rPr lang="ru-RU" dirty="0"/>
              <a:t> </a:t>
            </a:r>
            <a:r>
              <a:rPr lang="ru-RU" dirty="0" err="1"/>
              <a:t>мирні</a:t>
            </a:r>
            <a:r>
              <a:rPr lang="ru-RU" dirty="0"/>
              <a:t> </a:t>
            </a:r>
            <a:r>
              <a:rPr lang="ru-RU" dirty="0" err="1"/>
              <a:t>протести</a:t>
            </a:r>
            <a:r>
              <a:rPr lang="ru-RU" dirty="0"/>
              <a:t> </a:t>
            </a:r>
            <a:r>
              <a:rPr lang="ru-RU" dirty="0" err="1"/>
              <a:t>прихильників</a:t>
            </a:r>
            <a:r>
              <a:rPr lang="ru-RU" dirty="0"/>
              <a:t> </a:t>
            </a:r>
            <a:r>
              <a:rPr lang="ru-RU" dirty="0" err="1"/>
              <a:t>євроінтеграції</a:t>
            </a:r>
            <a:r>
              <a:rPr lang="ru-RU" dirty="0"/>
              <a:t>, </a:t>
            </a:r>
            <a:r>
              <a:rPr lang="ru-RU" dirty="0" err="1"/>
              <a:t>репресії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активістів</a:t>
            </a:r>
            <a:r>
              <a:rPr lang="ru-RU" dirty="0"/>
              <a:t>, </a:t>
            </a:r>
            <a:r>
              <a:rPr lang="ru-RU" dirty="0" err="1"/>
              <a:t>преси</a:t>
            </a:r>
            <a:r>
              <a:rPr lang="ru-RU" dirty="0"/>
              <a:t> та </a:t>
            </a:r>
            <a:r>
              <a:rPr lang="ru-RU" dirty="0" err="1"/>
              <a:t>опозиції</a:t>
            </a:r>
            <a:r>
              <a:rPr lang="ru-RU" dirty="0"/>
              <a:t>. </a:t>
            </a:r>
            <a:r>
              <a:rPr lang="ru-RU" dirty="0" err="1"/>
              <a:t>Європейський</a:t>
            </a:r>
            <a:r>
              <a:rPr lang="ru-RU" dirty="0"/>
              <a:t> парламент засудив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в </a:t>
            </a:r>
            <a:r>
              <a:rPr lang="ru-RU" dirty="0" err="1"/>
              <a:t>спеціальній</a:t>
            </a:r>
            <a:r>
              <a:rPr lang="ru-RU" dirty="0"/>
              <a:t> </a:t>
            </a:r>
            <a:r>
              <a:rPr lang="ru-RU" dirty="0" err="1" smtClean="0"/>
              <a:t>резолюції</a:t>
            </a:r>
            <a:r>
              <a:rPr lang="ru-RU" dirty="0" smtClean="0"/>
              <a:t>, США </a:t>
            </a:r>
            <a:r>
              <a:rPr lang="ru-RU" dirty="0"/>
              <a:t>та чиновники </a:t>
            </a:r>
            <a:r>
              <a:rPr lang="ru-RU" dirty="0" smtClean="0"/>
              <a:t>ЄС припустили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санкцій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88245"/>
            <a:ext cx="5926038" cy="33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2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20688"/>
            <a:ext cx="2285826" cy="171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22895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інтеграція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, </a:t>
            </a:r>
            <a:r>
              <a:rPr lang="ru-RU" dirty="0" err="1"/>
              <a:t>юридичної</a:t>
            </a:r>
            <a:r>
              <a:rPr lang="ru-RU" dirty="0"/>
              <a:t>,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 smtClean="0"/>
              <a:t>інтеграції</a:t>
            </a:r>
            <a:r>
              <a:rPr lang="ru-RU" dirty="0" smtClean="0"/>
              <a:t> </a:t>
            </a:r>
            <a:r>
              <a:rPr lang="ru-RU" dirty="0" err="1"/>
              <a:t>європейських</a:t>
            </a:r>
            <a:r>
              <a:rPr lang="ru-RU" dirty="0"/>
              <a:t> держав, у тому </a:t>
            </a:r>
            <a:r>
              <a:rPr lang="ru-RU" dirty="0" err="1"/>
              <a:t>числі</a:t>
            </a:r>
            <a:r>
              <a:rPr lang="ru-RU" dirty="0"/>
              <a:t> й </a:t>
            </a:r>
            <a:r>
              <a:rPr lang="ru-RU" dirty="0" err="1"/>
              <a:t>частково</a:t>
            </a:r>
            <a:r>
              <a:rPr lang="ru-RU" dirty="0"/>
              <a:t> </a:t>
            </a:r>
            <a:r>
              <a:rPr lang="ru-RU" dirty="0" err="1"/>
              <a:t>розташованих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. На </a:t>
            </a:r>
            <a:r>
              <a:rPr lang="ru-RU" dirty="0" err="1"/>
              <a:t>даний</a:t>
            </a:r>
            <a:r>
              <a:rPr lang="ru-RU" dirty="0"/>
              <a:t> момент </a:t>
            </a:r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досягається</a:t>
            </a:r>
            <a:r>
              <a:rPr lang="ru-RU" dirty="0"/>
              <a:t> в основному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розширення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 та Ради </a:t>
            </a:r>
            <a:r>
              <a:rPr lang="ru-RU" dirty="0" err="1"/>
              <a:t>Європи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36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bs.twimg.com/media/BeWmCzACMAAUXUt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руглая лента лицом вниз 2"/>
          <p:cNvSpPr/>
          <p:nvPr/>
        </p:nvSpPr>
        <p:spPr>
          <a:xfrm>
            <a:off x="1043608" y="3573016"/>
            <a:ext cx="7416824" cy="2736304"/>
          </a:xfrm>
          <a:prstGeom prst="ellipseRibb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Європейські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регіональні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організації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8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НАТО </a:t>
            </a:r>
            <a:r>
              <a:rPr lang="ru-RU" dirty="0" smtClean="0"/>
              <a:t>1949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 err="1"/>
              <a:t>Напрям</a:t>
            </a:r>
            <a:r>
              <a:rPr lang="ru-RU" sz="2400" b="1" dirty="0"/>
              <a:t> </a:t>
            </a:r>
            <a:r>
              <a:rPr lang="ru-RU" sz="2400" b="1" dirty="0" err="1" smtClean="0"/>
              <a:t>діяльності</a:t>
            </a:r>
            <a:r>
              <a:rPr lang="ru-RU" sz="2400" b="1" dirty="0"/>
              <a:t>: </a:t>
            </a:r>
            <a:endParaRPr lang="ru-RU" sz="2400" b="1" dirty="0" smtClean="0"/>
          </a:p>
          <a:p>
            <a:pPr marL="0" indent="0">
              <a:buNone/>
            </a:pPr>
            <a:r>
              <a:rPr lang="ru-RU" dirty="0" err="1" smtClean="0"/>
              <a:t>Узгодження</a:t>
            </a:r>
            <a:r>
              <a:rPr lang="ru-RU" dirty="0" smtClean="0"/>
              <a:t> </a:t>
            </a:r>
            <a:r>
              <a:rPr lang="ru-RU" dirty="0" err="1"/>
              <a:t>військово-політичної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і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інтересів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учасниць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з </a:t>
            </a:r>
            <a:r>
              <a:rPr lang="ru-RU" dirty="0" err="1"/>
              <a:t>застосуванням</a:t>
            </a:r>
            <a:r>
              <a:rPr lang="ru-RU" dirty="0"/>
              <a:t> </a:t>
            </a:r>
            <a:r>
              <a:rPr lang="ru-RU" dirty="0" err="1"/>
              <a:t>збройних</a:t>
            </a:r>
            <a:r>
              <a:rPr lang="ru-RU" dirty="0"/>
              <a:t> сил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89064"/>
            <a:ext cx="3387080" cy="254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9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886700" cy="4351338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Країни</a:t>
            </a:r>
            <a:r>
              <a:rPr lang="ru-RU" sz="2400" b="1" dirty="0" smtClean="0"/>
              <a:t>-члени: </a:t>
            </a:r>
          </a:p>
          <a:p>
            <a:pPr marL="0" indent="0">
              <a:buNone/>
            </a:pPr>
            <a:r>
              <a:rPr lang="ru-RU" dirty="0"/>
              <a:t>США, Велика </a:t>
            </a:r>
            <a:r>
              <a:rPr lang="ru-RU" dirty="0" err="1"/>
              <a:t>Британія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, Канада, </a:t>
            </a:r>
            <a:r>
              <a:rPr lang="ru-RU" dirty="0" err="1"/>
              <a:t>Італія</a:t>
            </a:r>
            <a:r>
              <a:rPr lang="ru-RU" dirty="0"/>
              <a:t>,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Нідерланди</a:t>
            </a:r>
            <a:r>
              <a:rPr lang="ru-RU" dirty="0"/>
              <a:t>, </a:t>
            </a:r>
            <a:r>
              <a:rPr lang="ru-RU" dirty="0" err="1"/>
              <a:t>Португалія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, </a:t>
            </a:r>
            <a:r>
              <a:rPr lang="ru-RU" dirty="0" err="1"/>
              <a:t>Греція</a:t>
            </a:r>
            <a:r>
              <a:rPr lang="ru-RU" dirty="0"/>
              <a:t>, </a:t>
            </a:r>
            <a:r>
              <a:rPr lang="ru-RU" dirty="0" err="1"/>
              <a:t>Туреччина</a:t>
            </a:r>
            <a:r>
              <a:rPr lang="ru-RU" dirty="0"/>
              <a:t>, </a:t>
            </a:r>
            <a:r>
              <a:rPr lang="ru-RU" dirty="0" err="1"/>
              <a:t>Норвегія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Люксембург, </a:t>
            </a:r>
            <a:r>
              <a:rPr lang="ru-RU" dirty="0" err="1"/>
              <a:t>Ісландія</a:t>
            </a:r>
            <a:r>
              <a:rPr lang="ru-RU" dirty="0"/>
              <a:t>, </a:t>
            </a:r>
            <a:r>
              <a:rPr lang="ru-RU" dirty="0" err="1"/>
              <a:t>Чехія</a:t>
            </a:r>
            <a:r>
              <a:rPr lang="ru-RU" dirty="0"/>
              <a:t>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, </a:t>
            </a:r>
            <a:r>
              <a:rPr lang="ru-RU" dirty="0" err="1"/>
              <a:t>Румунія</a:t>
            </a:r>
            <a:r>
              <a:rPr lang="ru-RU" dirty="0"/>
              <a:t>, </a:t>
            </a:r>
            <a:r>
              <a:rPr lang="ru-RU" dirty="0" err="1"/>
              <a:t>Болгарія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Естонія</a:t>
            </a:r>
            <a:r>
              <a:rPr lang="ru-RU" dirty="0"/>
              <a:t>, </a:t>
            </a:r>
            <a:r>
              <a:rPr lang="ru-RU" dirty="0" err="1"/>
              <a:t>Латвія</a:t>
            </a:r>
            <a:r>
              <a:rPr lang="ru-RU" dirty="0"/>
              <a:t>, Литва, </a:t>
            </a:r>
            <a:r>
              <a:rPr lang="ru-RU" dirty="0" err="1"/>
              <a:t>Албанія</a:t>
            </a:r>
            <a:r>
              <a:rPr lang="ru-RU" dirty="0"/>
              <a:t>, </a:t>
            </a:r>
            <a:r>
              <a:rPr lang="ru-RU" dirty="0" err="1"/>
              <a:t>Хорватія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Учасники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«Партнерство </a:t>
            </a:r>
            <a:r>
              <a:rPr lang="ru-RU" dirty="0" err="1"/>
              <a:t>заради</a:t>
            </a:r>
            <a:r>
              <a:rPr lang="ru-RU" dirty="0"/>
              <a:t> миру»: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Східної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, </a:t>
            </a:r>
            <a:r>
              <a:rPr lang="ru-RU" dirty="0" smtClean="0"/>
              <a:t>СНД.</a:t>
            </a:r>
          </a:p>
          <a:p>
            <a:pPr marL="0" indent="0">
              <a:buNone/>
            </a:pPr>
            <a:r>
              <a:rPr lang="ru-RU" dirty="0" err="1" smtClean="0"/>
              <a:t>Особливе</a:t>
            </a:r>
            <a:r>
              <a:rPr lang="ru-RU" dirty="0" smtClean="0"/>
              <a:t> </a:t>
            </a:r>
            <a:r>
              <a:rPr lang="ru-RU" dirty="0"/>
              <a:t>партнерство: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Україна</a:t>
            </a:r>
            <a:r>
              <a:rPr lang="ru-RU" dirty="0"/>
              <a:t>, </a:t>
            </a:r>
            <a:r>
              <a:rPr lang="ru-RU" dirty="0" err="1"/>
              <a:t>Росія</a:t>
            </a: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07052"/>
            <a:ext cx="4346848" cy="289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0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Європейський</a:t>
            </a:r>
            <a:r>
              <a:rPr lang="ru-RU" dirty="0"/>
              <a:t> Союз 1993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Широка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85" y="3429000"/>
            <a:ext cx="3940696" cy="295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0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764704"/>
            <a:ext cx="7886700" cy="5412259"/>
          </a:xfrm>
        </p:spPr>
        <p:txBody>
          <a:bodyPr/>
          <a:lstStyle/>
          <a:p>
            <a:r>
              <a:rPr lang="ru-RU" dirty="0" err="1"/>
              <a:t>Країни</a:t>
            </a:r>
            <a:r>
              <a:rPr lang="ru-RU" dirty="0"/>
              <a:t>-члени: </a:t>
            </a:r>
          </a:p>
          <a:p>
            <a:pPr marL="0" indent="0">
              <a:buNone/>
            </a:pPr>
            <a:r>
              <a:rPr lang="ru-RU" dirty="0" err="1" smtClean="0"/>
              <a:t>Франція</a:t>
            </a:r>
            <a:r>
              <a:rPr lang="ru-RU" dirty="0"/>
              <a:t>, ФРН, </a:t>
            </a:r>
            <a:r>
              <a:rPr lang="ru-RU" dirty="0" err="1"/>
              <a:t>Італія</a:t>
            </a:r>
            <a:r>
              <a:rPr lang="ru-RU" dirty="0"/>
              <a:t>,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Голландія</a:t>
            </a:r>
            <a:r>
              <a:rPr lang="ru-RU" dirty="0"/>
              <a:t>, Люксембург, Велика </a:t>
            </a:r>
            <a:r>
              <a:rPr lang="ru-RU" dirty="0" err="1"/>
              <a:t>Британія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</a:t>
            </a:r>
            <a:r>
              <a:rPr lang="ru-RU" dirty="0" err="1"/>
              <a:t>Ірландія</a:t>
            </a:r>
            <a:r>
              <a:rPr lang="ru-RU" dirty="0"/>
              <a:t>, </a:t>
            </a:r>
            <a:r>
              <a:rPr lang="ru-RU" dirty="0" err="1"/>
              <a:t>Греція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, </a:t>
            </a:r>
            <a:r>
              <a:rPr lang="ru-RU" dirty="0" err="1"/>
              <a:t>Португалія</a:t>
            </a:r>
            <a:r>
              <a:rPr lang="ru-RU" dirty="0"/>
              <a:t>, </a:t>
            </a:r>
            <a:r>
              <a:rPr lang="ru-RU" dirty="0" err="1"/>
              <a:t>Швеція</a:t>
            </a:r>
            <a:r>
              <a:rPr lang="ru-RU" dirty="0"/>
              <a:t>, </a:t>
            </a:r>
            <a:r>
              <a:rPr lang="ru-RU" dirty="0" err="1"/>
              <a:t>Фінляндія</a:t>
            </a:r>
            <a:r>
              <a:rPr lang="ru-RU" dirty="0"/>
              <a:t>, </a:t>
            </a:r>
            <a:r>
              <a:rPr lang="ru-RU" dirty="0" err="1"/>
              <a:t>Австрія</a:t>
            </a:r>
            <a:r>
              <a:rPr lang="ru-RU" dirty="0"/>
              <a:t>, </a:t>
            </a:r>
            <a:r>
              <a:rPr lang="ru-RU" dirty="0" err="1"/>
              <a:t>Естонія</a:t>
            </a:r>
            <a:r>
              <a:rPr lang="ru-RU" dirty="0"/>
              <a:t>, </a:t>
            </a:r>
            <a:r>
              <a:rPr lang="ru-RU" dirty="0" err="1"/>
              <a:t>Латвія</a:t>
            </a:r>
            <a:r>
              <a:rPr lang="ru-RU" dirty="0"/>
              <a:t>, Литва,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Чехія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Мальта, </a:t>
            </a:r>
            <a:r>
              <a:rPr lang="ru-RU" dirty="0" err="1"/>
              <a:t>Кіпр</a:t>
            </a:r>
            <a:r>
              <a:rPr lang="ru-RU" dirty="0"/>
              <a:t> (</a:t>
            </a:r>
            <a:r>
              <a:rPr lang="ru-RU" dirty="0" err="1"/>
              <a:t>грецька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), </a:t>
            </a:r>
            <a:r>
              <a:rPr lang="ru-RU" dirty="0" err="1"/>
              <a:t>Болгарія</a:t>
            </a:r>
            <a:r>
              <a:rPr lang="ru-RU" dirty="0"/>
              <a:t>, </a:t>
            </a:r>
            <a:r>
              <a:rPr lang="ru-RU" dirty="0" err="1"/>
              <a:t>Румунія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57083"/>
            <a:ext cx="4940406" cy="318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4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Рада </a:t>
            </a:r>
            <a:r>
              <a:rPr lang="ru-RU" dirty="0" err="1" smtClean="0"/>
              <a:t>Європи</a:t>
            </a:r>
            <a:r>
              <a:rPr lang="ru-RU" dirty="0" smtClean="0"/>
              <a:t> 1949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</a:p>
          <a:p>
            <a:r>
              <a:rPr lang="ru-RU" dirty="0" err="1"/>
              <a:t>Захист</a:t>
            </a:r>
            <a:r>
              <a:rPr lang="ru-RU" dirty="0"/>
              <a:t> прав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вирішення</a:t>
            </a:r>
            <a:r>
              <a:rPr lang="ru-RU" dirty="0"/>
              <a:t> </a:t>
            </a:r>
            <a:r>
              <a:rPr lang="ru-RU" dirty="0" err="1"/>
              <a:t>гуманітарних</a:t>
            </a:r>
            <a:r>
              <a:rPr lang="ru-RU" dirty="0"/>
              <a:t> проблем і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47445"/>
            <a:ext cx="5800900" cy="417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5" y="1268760"/>
            <a:ext cx="6798734" cy="1303867"/>
          </a:xfrm>
        </p:spPr>
        <p:txBody>
          <a:bodyPr>
            <a:noAutofit/>
          </a:bodyPr>
          <a:lstStyle/>
          <a:p>
            <a:r>
              <a:rPr lang="ru-RU" sz="4400" dirty="0" err="1"/>
              <a:t>Країни</a:t>
            </a:r>
            <a:r>
              <a:rPr lang="ru-RU" sz="4400" dirty="0"/>
              <a:t>-члени: 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Андорри</a:t>
            </a:r>
            <a:r>
              <a:rPr lang="ru-RU" dirty="0"/>
              <a:t>, </a:t>
            </a:r>
            <a:r>
              <a:rPr lang="ru-RU" dirty="0" err="1"/>
              <a:t>Білорусі</a:t>
            </a:r>
            <a:r>
              <a:rPr lang="ru-RU" dirty="0"/>
              <a:t>, Ватикану та Монако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603" y="3284984"/>
            <a:ext cx="4491411" cy="299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00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Північна</a:t>
            </a:r>
            <a:r>
              <a:rPr lang="ru-RU" dirty="0"/>
              <a:t> Рада 1952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</a:p>
          <a:p>
            <a:r>
              <a:rPr lang="ru-RU" dirty="0" err="1"/>
              <a:t>Координація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та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9040"/>
            <a:ext cx="3112740" cy="26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6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374184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ru-RU" sz="4800" dirty="0" err="1"/>
              <a:t>Країни</a:t>
            </a:r>
            <a:r>
              <a:rPr lang="ru-RU" sz="4800" dirty="0"/>
              <a:t>-члени: </a:t>
            </a:r>
            <a:br>
              <a:rPr lang="ru-RU" sz="4800" dirty="0"/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Норвегія</a:t>
            </a:r>
            <a:r>
              <a:rPr lang="ru-RU" dirty="0"/>
              <a:t>, </a:t>
            </a:r>
            <a:r>
              <a:rPr lang="ru-RU" dirty="0" err="1"/>
              <a:t>Швеція</a:t>
            </a:r>
            <a:r>
              <a:rPr lang="ru-RU" dirty="0"/>
              <a:t>, </a:t>
            </a:r>
            <a:r>
              <a:rPr lang="ru-RU" dirty="0" err="1"/>
              <a:t>Данія</a:t>
            </a:r>
            <a:r>
              <a:rPr lang="ru-RU" dirty="0"/>
              <a:t>, </a:t>
            </a:r>
            <a:r>
              <a:rPr lang="ru-RU" dirty="0" err="1"/>
              <a:t>Фінляндія</a:t>
            </a:r>
            <a:r>
              <a:rPr lang="ru-RU" dirty="0"/>
              <a:t>, </a:t>
            </a:r>
            <a:r>
              <a:rPr lang="ru-RU" dirty="0" err="1"/>
              <a:t>Ісландія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4944"/>
            <a:ext cx="3816424" cy="321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4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Центральноєвропейська</a:t>
            </a:r>
            <a:r>
              <a:rPr lang="ru-RU" dirty="0"/>
              <a:t> </a:t>
            </a:r>
            <a:r>
              <a:rPr lang="ru-RU" dirty="0" err="1" smtClean="0"/>
              <a:t>ініціатива</a:t>
            </a:r>
            <a:r>
              <a:rPr lang="ru-RU" dirty="0"/>
              <a:t> 1989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</a:p>
          <a:p>
            <a:r>
              <a:rPr lang="ru-RU" dirty="0" err="1"/>
              <a:t>Координація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та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Центральної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66249"/>
            <a:ext cx="4333131" cy="242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7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24744"/>
            <a:ext cx="4176464" cy="4351338"/>
          </a:xfrm>
        </p:spPr>
        <p:txBody>
          <a:bodyPr/>
          <a:lstStyle/>
          <a:p>
            <a:r>
              <a:rPr lang="ru-RU" dirty="0" err="1"/>
              <a:t>Ідеї</a:t>
            </a:r>
            <a:r>
              <a:rPr lang="ru-RU" dirty="0"/>
              <a:t> </a:t>
            </a:r>
            <a:r>
              <a:rPr lang="ru-RU" dirty="0" err="1"/>
              <a:t>пан'європеїзму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довгий</a:t>
            </a:r>
            <a:r>
              <a:rPr lang="ru-RU" dirty="0"/>
              <a:t> час </a:t>
            </a:r>
            <a:r>
              <a:rPr lang="ru-RU" dirty="0" err="1"/>
              <a:t>висувалися</a:t>
            </a:r>
            <a:r>
              <a:rPr lang="ru-RU" dirty="0"/>
              <a:t> </a:t>
            </a:r>
            <a:r>
              <a:rPr lang="ru-RU" dirty="0" err="1"/>
              <a:t>мислителями</a:t>
            </a:r>
            <a:r>
              <a:rPr lang="ru-RU" dirty="0"/>
              <a:t> </a:t>
            </a:r>
            <a:r>
              <a:rPr lang="ru-RU" dirty="0" err="1"/>
              <a:t>впродовж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, з особливою силою зазвучали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війни.Серед</a:t>
            </a:r>
            <a:r>
              <a:rPr lang="ru-RU" dirty="0"/>
              <a:t> таких </a:t>
            </a:r>
            <a:r>
              <a:rPr lang="ru-RU" dirty="0" err="1"/>
              <a:t>мислителів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Ріхард</a:t>
            </a:r>
            <a:r>
              <a:rPr lang="ru-RU" dirty="0"/>
              <a:t> </a:t>
            </a:r>
            <a:r>
              <a:rPr lang="ru-RU" dirty="0" err="1"/>
              <a:t>Ніколас</a:t>
            </a:r>
            <a:r>
              <a:rPr lang="ru-RU" dirty="0"/>
              <a:t> </a:t>
            </a:r>
            <a:r>
              <a:rPr lang="ru-RU" dirty="0" err="1"/>
              <a:t>Куденгофе-Калерґі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висунув</a:t>
            </a:r>
            <a:r>
              <a:rPr lang="ru-RU" dirty="0"/>
              <a:t> </a:t>
            </a:r>
            <a:r>
              <a:rPr lang="ru-RU" dirty="0" err="1"/>
              <a:t>ідею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6099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3456384" cy="908819"/>
          </a:xfrm>
        </p:spPr>
        <p:txBody>
          <a:bodyPr/>
          <a:lstStyle/>
          <a:p>
            <a:r>
              <a:rPr lang="ru-RU" dirty="0" err="1"/>
              <a:t>Історія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65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512422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err="1"/>
              <a:t>Країни</a:t>
            </a:r>
            <a:r>
              <a:rPr lang="ru-RU" b="1" u="sng" dirty="0"/>
              <a:t>-члени: </a:t>
            </a:r>
          </a:p>
          <a:p>
            <a:r>
              <a:rPr lang="ru-RU" dirty="0" err="1"/>
              <a:t>Італія</a:t>
            </a:r>
            <a:r>
              <a:rPr lang="ru-RU" dirty="0"/>
              <a:t>, </a:t>
            </a:r>
            <a:r>
              <a:rPr lang="ru-RU" dirty="0" err="1"/>
              <a:t>Австрія</a:t>
            </a:r>
            <a:r>
              <a:rPr lang="ru-RU" dirty="0"/>
              <a:t>, </a:t>
            </a:r>
            <a:r>
              <a:rPr lang="ru-RU" dirty="0" err="1"/>
              <a:t>Албанія</a:t>
            </a:r>
            <a:r>
              <a:rPr lang="ru-RU" dirty="0"/>
              <a:t>, </a:t>
            </a:r>
            <a:r>
              <a:rPr lang="ru-RU" dirty="0" err="1"/>
              <a:t>Білорусь</a:t>
            </a:r>
            <a:r>
              <a:rPr lang="ru-RU" dirty="0"/>
              <a:t>, </a:t>
            </a:r>
            <a:r>
              <a:rPr lang="ru-RU" dirty="0" err="1"/>
              <a:t>Болгарія</a:t>
            </a:r>
            <a:r>
              <a:rPr lang="ru-RU" dirty="0"/>
              <a:t>, </a:t>
            </a:r>
            <a:r>
              <a:rPr lang="ru-RU" dirty="0" err="1"/>
              <a:t>Угорщина</a:t>
            </a:r>
            <a:r>
              <a:rPr lang="ru-RU" dirty="0"/>
              <a:t>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Чехія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Словенія</a:t>
            </a:r>
            <a:r>
              <a:rPr lang="ru-RU" dirty="0"/>
              <a:t>, </a:t>
            </a:r>
            <a:r>
              <a:rPr lang="ru-RU" dirty="0" err="1"/>
              <a:t>Хорватія</a:t>
            </a:r>
            <a:r>
              <a:rPr lang="ru-RU" dirty="0"/>
              <a:t>, </a:t>
            </a:r>
            <a:r>
              <a:rPr lang="ru-RU" dirty="0" err="1"/>
              <a:t>Боснія</a:t>
            </a:r>
            <a:r>
              <a:rPr lang="ru-RU" dirty="0"/>
              <a:t> і Герцеговина, </a:t>
            </a:r>
            <a:r>
              <a:rPr lang="ru-RU" dirty="0" err="1"/>
              <a:t>Македонія</a:t>
            </a:r>
            <a:r>
              <a:rPr lang="ru-RU" dirty="0"/>
              <a:t>, Молдова, </a:t>
            </a:r>
            <a:r>
              <a:rPr lang="ru-RU" dirty="0" err="1"/>
              <a:t>Румунія</a:t>
            </a:r>
            <a:r>
              <a:rPr lang="ru-RU" dirty="0"/>
              <a:t>, </a:t>
            </a:r>
            <a:r>
              <a:rPr lang="ru-RU" dirty="0" err="1"/>
              <a:t>Україна</a:t>
            </a:r>
            <a:r>
              <a:rPr lang="ru-RU" dirty="0"/>
              <a:t>, </a:t>
            </a:r>
            <a:r>
              <a:rPr lang="ru-RU" dirty="0" err="1"/>
              <a:t>Сербія</a:t>
            </a:r>
            <a:r>
              <a:rPr lang="ru-RU" dirty="0"/>
              <a:t>, </a:t>
            </a:r>
            <a:r>
              <a:rPr lang="ru-RU" dirty="0" err="1"/>
              <a:t>Чорногорія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7431566" cy="322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0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Центральноєвропейська</a:t>
            </a:r>
            <a:r>
              <a:rPr lang="ru-RU" dirty="0"/>
              <a:t> угода про </a:t>
            </a:r>
            <a:r>
              <a:rPr lang="ru-RU" dirty="0" err="1"/>
              <a:t>вільну</a:t>
            </a:r>
            <a:r>
              <a:rPr lang="ru-RU" dirty="0"/>
              <a:t> </a:t>
            </a:r>
            <a:r>
              <a:rPr lang="ru-RU" dirty="0" err="1" smtClean="0"/>
              <a:t>торгівлю</a:t>
            </a:r>
            <a:r>
              <a:rPr lang="ru-RU" dirty="0"/>
              <a:t> 1993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</a:p>
          <a:p>
            <a:r>
              <a:rPr lang="ru-RU" dirty="0" err="1"/>
              <a:t>Багатостороннє</a:t>
            </a:r>
            <a:r>
              <a:rPr lang="ru-RU" dirty="0"/>
              <a:t> </a:t>
            </a:r>
            <a:r>
              <a:rPr lang="ru-RU" dirty="0" err="1"/>
              <a:t>співробітництво</a:t>
            </a:r>
            <a:r>
              <a:rPr lang="ru-RU" dirty="0"/>
              <a:t> з метою </a:t>
            </a:r>
            <a:r>
              <a:rPr lang="ru-RU" dirty="0" err="1"/>
              <a:t>лібералізації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r>
              <a:rPr lang="ru-RU" dirty="0"/>
              <a:t>.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вільної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країнами</a:t>
            </a:r>
            <a:r>
              <a:rPr lang="ru-RU" dirty="0"/>
              <a:t> </a:t>
            </a:r>
            <a:r>
              <a:rPr lang="ru-RU" dirty="0" err="1"/>
              <a:t>учасниками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57432"/>
            <a:ext cx="3391644" cy="231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6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3829" y="1495299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ru-RU" sz="4800" dirty="0" err="1"/>
              <a:t>Країни</a:t>
            </a:r>
            <a:r>
              <a:rPr lang="ru-RU" sz="4800" dirty="0"/>
              <a:t>-члени: </a:t>
            </a:r>
            <a:br>
              <a:rPr lang="ru-RU" sz="4800" dirty="0"/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Хорватія</a:t>
            </a:r>
            <a:r>
              <a:rPr lang="ru-RU" dirty="0" smtClean="0"/>
              <a:t> </a:t>
            </a:r>
            <a:r>
              <a:rPr lang="ru-RU" dirty="0"/>
              <a:t>(до 2013), </a:t>
            </a:r>
            <a:r>
              <a:rPr lang="ru-RU" dirty="0" err="1"/>
              <a:t>Македонія</a:t>
            </a:r>
            <a:r>
              <a:rPr lang="ru-RU" dirty="0"/>
              <a:t>, </a:t>
            </a:r>
            <a:r>
              <a:rPr lang="ru-RU" dirty="0" err="1"/>
              <a:t>Боснія</a:t>
            </a:r>
            <a:r>
              <a:rPr lang="ru-RU" dirty="0"/>
              <a:t> і Герцеговина, </a:t>
            </a:r>
            <a:r>
              <a:rPr lang="ru-RU" dirty="0" err="1"/>
              <a:t>Албанія</a:t>
            </a:r>
            <a:r>
              <a:rPr lang="ru-RU" dirty="0"/>
              <a:t>, Молдова, </a:t>
            </a:r>
            <a:r>
              <a:rPr lang="ru-RU" dirty="0" err="1"/>
              <a:t>Сербія</a:t>
            </a:r>
            <a:r>
              <a:rPr lang="ru-RU" dirty="0"/>
              <a:t>, </a:t>
            </a:r>
            <a:r>
              <a:rPr lang="ru-RU" dirty="0" err="1"/>
              <a:t>Чорногорія</a:t>
            </a:r>
            <a:r>
              <a:rPr lang="ru-RU" dirty="0"/>
              <a:t>, Косово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0218"/>
            <a:ext cx="5256584" cy="30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6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Організація</a:t>
            </a:r>
            <a:r>
              <a:rPr lang="ru-RU" dirty="0"/>
              <a:t> </a:t>
            </a:r>
            <a:r>
              <a:rPr lang="ru-RU" dirty="0" err="1"/>
              <a:t>чорноморського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 smtClean="0"/>
              <a:t>співробітництва</a:t>
            </a:r>
            <a:r>
              <a:rPr lang="ru-RU" dirty="0" smtClean="0"/>
              <a:t> 1992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 </a:t>
            </a:r>
          </a:p>
          <a:p>
            <a:r>
              <a:rPr lang="ru-RU" dirty="0" err="1"/>
              <a:t>Підтримка</a:t>
            </a:r>
            <a:r>
              <a:rPr lang="ru-RU" dirty="0"/>
              <a:t> </a:t>
            </a:r>
            <a:r>
              <a:rPr lang="ru-RU" dirty="0" err="1"/>
              <a:t>економічного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,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стабільності</a:t>
            </a:r>
            <a:r>
              <a:rPr lang="ru-RU" dirty="0"/>
              <a:t> і миру в </a:t>
            </a:r>
            <a:r>
              <a:rPr lang="ru-RU" dirty="0" err="1"/>
              <a:t>Чорноморському</a:t>
            </a:r>
            <a:r>
              <a:rPr lang="ru-RU" dirty="0"/>
              <a:t> </a:t>
            </a:r>
            <a:r>
              <a:rPr lang="ru-RU" dirty="0" err="1"/>
              <a:t>басейні</a:t>
            </a:r>
            <a:r>
              <a:rPr lang="ru-RU" dirty="0"/>
              <a:t>. Стати </a:t>
            </a:r>
            <a:r>
              <a:rPr lang="ru-RU" dirty="0" err="1"/>
              <a:t>елементом</a:t>
            </a:r>
            <a:r>
              <a:rPr lang="ru-RU" dirty="0"/>
              <a:t> </a:t>
            </a:r>
            <a:r>
              <a:rPr lang="ru-RU" dirty="0" err="1"/>
              <a:t>загальноєвропейського</a:t>
            </a:r>
            <a:r>
              <a:rPr lang="ru-RU" dirty="0"/>
              <a:t> </a:t>
            </a:r>
            <a:r>
              <a:rPr lang="ru-RU" dirty="0" err="1"/>
              <a:t>співробітництва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49080"/>
            <a:ext cx="4285497" cy="198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85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48680"/>
            <a:ext cx="7886700" cy="562828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err="1"/>
              <a:t>Країни</a:t>
            </a:r>
            <a:r>
              <a:rPr lang="ru-RU" b="1" u="sng" dirty="0"/>
              <a:t>-члени: </a:t>
            </a:r>
          </a:p>
          <a:p>
            <a:r>
              <a:rPr lang="ru-RU" dirty="0" err="1"/>
              <a:t>Албанія</a:t>
            </a:r>
            <a:r>
              <a:rPr lang="ru-RU" dirty="0"/>
              <a:t>, </a:t>
            </a:r>
            <a:r>
              <a:rPr lang="ru-RU" dirty="0" err="1"/>
              <a:t>Вірменія</a:t>
            </a:r>
            <a:r>
              <a:rPr lang="ru-RU" dirty="0"/>
              <a:t>, Азербайджан, </a:t>
            </a:r>
            <a:r>
              <a:rPr lang="ru-RU" dirty="0" err="1"/>
              <a:t>Болгарія</a:t>
            </a:r>
            <a:r>
              <a:rPr lang="ru-RU" dirty="0"/>
              <a:t>, </a:t>
            </a:r>
            <a:r>
              <a:rPr lang="ru-RU" dirty="0" err="1"/>
              <a:t>Греція</a:t>
            </a:r>
            <a:r>
              <a:rPr lang="ru-RU" dirty="0"/>
              <a:t>, </a:t>
            </a:r>
            <a:r>
              <a:rPr lang="ru-RU" dirty="0" err="1"/>
              <a:t>Грузія</a:t>
            </a:r>
            <a:r>
              <a:rPr lang="ru-RU" dirty="0"/>
              <a:t>, Молдова, </a:t>
            </a:r>
            <a:r>
              <a:rPr lang="ru-RU" dirty="0" err="1"/>
              <a:t>Росія</a:t>
            </a:r>
            <a:r>
              <a:rPr lang="ru-RU" dirty="0"/>
              <a:t>, </a:t>
            </a:r>
            <a:r>
              <a:rPr lang="ru-RU" dirty="0" err="1"/>
              <a:t>Румунія</a:t>
            </a:r>
            <a:r>
              <a:rPr lang="ru-RU" dirty="0"/>
              <a:t>, </a:t>
            </a:r>
            <a:r>
              <a:rPr lang="ru-RU" dirty="0" err="1"/>
              <a:t>Туреччина</a:t>
            </a:r>
            <a:r>
              <a:rPr lang="ru-RU" dirty="0"/>
              <a:t>, </a:t>
            </a:r>
            <a:r>
              <a:rPr lang="ru-RU" dirty="0" err="1"/>
              <a:t>Україна</a:t>
            </a:r>
            <a:r>
              <a:rPr lang="ru-RU" dirty="0"/>
              <a:t>.</a:t>
            </a:r>
          </a:p>
          <a:p>
            <a:r>
              <a:rPr lang="ru-RU" dirty="0" err="1"/>
              <a:t>Спостерігачі</a:t>
            </a:r>
            <a:r>
              <a:rPr lang="ru-RU" dirty="0"/>
              <a:t>: </a:t>
            </a:r>
            <a:r>
              <a:rPr lang="ru-RU" dirty="0" err="1"/>
              <a:t>Сербія</a:t>
            </a:r>
            <a:r>
              <a:rPr lang="ru-RU" dirty="0"/>
              <a:t>, </a:t>
            </a:r>
            <a:r>
              <a:rPr lang="ru-RU" dirty="0" err="1"/>
              <a:t>Чорногорія</a:t>
            </a:r>
            <a:r>
              <a:rPr lang="ru-RU" dirty="0"/>
              <a:t>, </a:t>
            </a:r>
            <a:r>
              <a:rPr lang="ru-RU" dirty="0" err="1"/>
              <a:t>Австрія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, </a:t>
            </a:r>
            <a:r>
              <a:rPr lang="ru-RU" dirty="0" err="1"/>
              <a:t>Єгипет</a:t>
            </a:r>
            <a:r>
              <a:rPr lang="ru-RU" dirty="0"/>
              <a:t> (</a:t>
            </a:r>
            <a:r>
              <a:rPr lang="ru-RU" dirty="0" err="1"/>
              <a:t>бажає</a:t>
            </a:r>
            <a:r>
              <a:rPr lang="ru-RU" dirty="0"/>
              <a:t> стати </a:t>
            </a:r>
            <a:r>
              <a:rPr lang="ru-RU" dirty="0" err="1"/>
              <a:t>повноправним</a:t>
            </a:r>
            <a:r>
              <a:rPr lang="ru-RU" dirty="0"/>
              <a:t> членом), </a:t>
            </a:r>
            <a:r>
              <a:rPr lang="ru-RU" dirty="0" err="1"/>
              <a:t>Ізраїль</a:t>
            </a:r>
            <a:r>
              <a:rPr lang="ru-RU" dirty="0"/>
              <a:t>, </a:t>
            </a:r>
            <a:r>
              <a:rPr lang="ru-RU" dirty="0" err="1"/>
              <a:t>Італія</a:t>
            </a:r>
            <a:r>
              <a:rPr lang="ru-RU" dirty="0"/>
              <a:t>, 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Туніс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57980"/>
            <a:ext cx="5375920" cy="302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0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Балтійська</a:t>
            </a:r>
            <a:r>
              <a:rPr lang="ru-RU" dirty="0"/>
              <a:t> </a:t>
            </a:r>
            <a:r>
              <a:rPr lang="ru-RU" dirty="0" err="1" smtClean="0"/>
              <a:t>асамблея</a:t>
            </a:r>
            <a:r>
              <a:rPr lang="ru-RU" dirty="0"/>
              <a:t> 1991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</a:t>
            </a:r>
          </a:p>
          <a:p>
            <a:r>
              <a:rPr lang="ru-RU" dirty="0" err="1"/>
              <a:t>Координація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та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Прибалтики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89040"/>
            <a:ext cx="4111120" cy="228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2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5" y="1367668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ru-RU" sz="4800" b="1" u="sng" dirty="0" err="1"/>
              <a:t>Країни</a:t>
            </a:r>
            <a:r>
              <a:rPr lang="ru-RU" sz="4800" b="1" u="sng" dirty="0"/>
              <a:t>-члени:</a:t>
            </a:r>
            <a:br>
              <a:rPr lang="ru-RU" sz="4800" b="1" u="sng" dirty="0"/>
            </a:br>
            <a:endParaRPr lang="ru-RU" sz="48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Естонія</a:t>
            </a:r>
            <a:r>
              <a:rPr lang="ru-RU" dirty="0"/>
              <a:t>, </a:t>
            </a:r>
            <a:r>
              <a:rPr lang="ru-RU" dirty="0" err="1"/>
              <a:t>Латвія</a:t>
            </a:r>
            <a:r>
              <a:rPr lang="ru-RU" dirty="0"/>
              <a:t>, Литва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3034"/>
            <a:ext cx="4680520" cy="311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76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0928"/>
            <a:ext cx="5580087" cy="416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Організація</a:t>
            </a:r>
            <a:r>
              <a:rPr lang="ru-RU" dirty="0" smtClean="0"/>
              <a:t> з </a:t>
            </a:r>
            <a:r>
              <a:rPr lang="ru-RU" dirty="0" err="1" smtClean="0"/>
              <a:t>безпеки</a:t>
            </a:r>
            <a:r>
              <a:rPr lang="ru-RU" dirty="0" smtClean="0"/>
              <a:t> і </a:t>
            </a:r>
            <a:r>
              <a:rPr lang="ru-RU" dirty="0" err="1" smtClean="0"/>
              <a:t>співробітництва</a:t>
            </a:r>
            <a:r>
              <a:rPr lang="ru-RU" dirty="0" smtClean="0"/>
              <a:t> в </a:t>
            </a:r>
            <a:r>
              <a:rPr lang="ru-RU" dirty="0" err="1" smtClean="0"/>
              <a:t>Європі</a:t>
            </a:r>
            <a:r>
              <a:rPr lang="ru-RU" dirty="0" smtClean="0"/>
              <a:t> 1975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:</a:t>
            </a:r>
          </a:p>
          <a:p>
            <a:r>
              <a:rPr lang="ru-RU" dirty="0" err="1"/>
              <a:t>Вироблення</a:t>
            </a:r>
            <a:r>
              <a:rPr lang="ru-RU" dirty="0"/>
              <a:t> умов і </a:t>
            </a:r>
            <a:r>
              <a:rPr lang="ru-RU" dirty="0" err="1"/>
              <a:t>заходів</a:t>
            </a:r>
            <a:r>
              <a:rPr lang="ru-RU" dirty="0"/>
              <a:t> по </a:t>
            </a:r>
            <a:r>
              <a:rPr lang="ru-RU" dirty="0" err="1"/>
              <a:t>зміцненню</a:t>
            </a:r>
            <a:r>
              <a:rPr lang="ru-RU" dirty="0"/>
              <a:t> </a:t>
            </a:r>
            <a:r>
              <a:rPr lang="ru-RU" dirty="0" err="1"/>
              <a:t>довіри</a:t>
            </a:r>
            <a:r>
              <a:rPr lang="ru-RU" dirty="0"/>
              <a:t> і </a:t>
            </a:r>
            <a:r>
              <a:rPr lang="ru-RU" dirty="0" err="1"/>
              <a:t>безпеки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2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40768"/>
            <a:ext cx="7886700" cy="4836195"/>
          </a:xfrm>
        </p:spPr>
        <p:txBody>
          <a:bodyPr/>
          <a:lstStyle/>
          <a:p>
            <a:r>
              <a:rPr lang="ru-RU" dirty="0" err="1"/>
              <a:t>Країни</a:t>
            </a:r>
            <a:r>
              <a:rPr lang="ru-RU" dirty="0"/>
              <a:t>-члени:</a:t>
            </a:r>
          </a:p>
          <a:p>
            <a:r>
              <a:rPr lang="ru-RU" dirty="0"/>
              <a:t>США, Канада,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(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Андорри</a:t>
            </a:r>
            <a:r>
              <a:rPr lang="ru-RU" dirty="0"/>
              <a:t>) та СНД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5074873" cy="38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6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Організація</a:t>
            </a:r>
            <a:r>
              <a:rPr lang="ru-RU" dirty="0" smtClean="0"/>
              <a:t> за </a:t>
            </a:r>
            <a:r>
              <a:rPr lang="ru-RU" dirty="0" err="1" smtClean="0"/>
              <a:t>демократію</a:t>
            </a:r>
            <a:r>
              <a:rPr lang="ru-RU" dirty="0" smtClean="0"/>
              <a:t> та </a:t>
            </a:r>
            <a:r>
              <a:rPr lang="ru-RU" dirty="0" err="1" smtClean="0"/>
              <a:t>економічний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ГУАМ 1997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Напрям</a:t>
            </a:r>
            <a:r>
              <a:rPr lang="ru-RU" dirty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:</a:t>
            </a:r>
          </a:p>
          <a:p>
            <a:r>
              <a:rPr lang="ru-RU" dirty="0" err="1"/>
              <a:t>Координація</a:t>
            </a:r>
            <a:r>
              <a:rPr lang="ru-RU" dirty="0"/>
              <a:t> </a:t>
            </a:r>
            <a:r>
              <a:rPr lang="ru-RU" dirty="0" err="1"/>
              <a:t>політичної</a:t>
            </a:r>
            <a:r>
              <a:rPr lang="ru-RU" dirty="0"/>
              <a:t> та </a:t>
            </a:r>
            <a:r>
              <a:rPr lang="ru-RU" dirty="0" err="1"/>
              <a:t>економічної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Грузії</a:t>
            </a:r>
            <a:r>
              <a:rPr lang="ru-RU" dirty="0"/>
              <a:t>, </a:t>
            </a:r>
            <a:r>
              <a:rPr lang="ru-RU" dirty="0" err="1"/>
              <a:t>України</a:t>
            </a:r>
            <a:r>
              <a:rPr lang="ru-RU" dirty="0"/>
              <a:t>, Азербайджану та </a:t>
            </a:r>
            <a:r>
              <a:rPr lang="ru-RU" dirty="0" err="1"/>
              <a:t>Молдови</a:t>
            </a:r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89040"/>
            <a:ext cx="1928591" cy="259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58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708920"/>
            <a:ext cx="7886700" cy="3468042"/>
          </a:xfrm>
        </p:spPr>
        <p:txBody>
          <a:bodyPr/>
          <a:lstStyle/>
          <a:p>
            <a:r>
              <a:rPr lang="ru-RU" dirty="0"/>
              <a:t> У </a:t>
            </a:r>
            <a:r>
              <a:rPr lang="ru-RU" dirty="0" err="1"/>
              <a:t>післявоєнний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на </a:t>
            </a:r>
            <a:r>
              <a:rPr lang="ru-RU" dirty="0" err="1"/>
              <a:t>континенті</a:t>
            </a:r>
            <a:r>
              <a:rPr lang="ru-RU" dirty="0"/>
              <a:t> </a:t>
            </a:r>
            <a:r>
              <a:rPr lang="ru-RU" dirty="0" err="1"/>
              <a:t>з'явилися</a:t>
            </a:r>
            <a:r>
              <a:rPr lang="ru-RU" dirty="0"/>
              <a:t> </a:t>
            </a:r>
            <a:r>
              <a:rPr lang="ru-RU" dirty="0" err="1"/>
              <a:t>ціла</a:t>
            </a:r>
            <a:r>
              <a:rPr lang="ru-RU" dirty="0"/>
              <a:t> низка </a:t>
            </a:r>
            <a:r>
              <a:rPr lang="ru-RU" dirty="0" err="1"/>
              <a:t>організацій</a:t>
            </a:r>
            <a:r>
              <a:rPr lang="ru-RU" dirty="0"/>
              <a:t>: Рада </a:t>
            </a:r>
            <a:r>
              <a:rPr lang="ru-RU" dirty="0" err="1"/>
              <a:t>Європи</a:t>
            </a:r>
            <a:r>
              <a:rPr lang="ru-RU" dirty="0"/>
              <a:t> (1949), НАТО (1949), </a:t>
            </a:r>
            <a:r>
              <a:rPr lang="ru-RU" dirty="0" smtClean="0"/>
              <a:t>[</a:t>
            </a:r>
            <a:r>
              <a:rPr lang="ru-RU" dirty="0" err="1" smtClean="0"/>
              <a:t>Західноєвропейський</a:t>
            </a:r>
            <a:r>
              <a:rPr lang="ru-RU" dirty="0" smtClean="0"/>
              <a:t> </a:t>
            </a:r>
            <a:r>
              <a:rPr lang="ru-RU" dirty="0"/>
              <a:t>союз] (1948).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792"/>
            <a:ext cx="36195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8175"/>
            <a:ext cx="2903984" cy="21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1046"/>
            <a:ext cx="3522266" cy="264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9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1412776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ru-RU" sz="4800" b="1" u="sng" dirty="0" err="1"/>
              <a:t>Країни</a:t>
            </a:r>
            <a:r>
              <a:rPr lang="ru-RU" sz="4800" b="1" u="sng" dirty="0"/>
              <a:t>-члени:</a:t>
            </a:r>
            <a:br>
              <a:rPr lang="ru-RU" sz="4800" b="1" u="sng" dirty="0"/>
            </a:br>
            <a:endParaRPr lang="ru-RU" sz="48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Грузія</a:t>
            </a:r>
            <a:r>
              <a:rPr lang="ru-RU" dirty="0"/>
              <a:t>, </a:t>
            </a:r>
            <a:r>
              <a:rPr lang="ru-RU" dirty="0" err="1"/>
              <a:t>Україна</a:t>
            </a:r>
            <a:r>
              <a:rPr lang="ru-RU" dirty="0"/>
              <a:t>, Азербайджан, Молдова</a:t>
            </a:r>
          </a:p>
          <a:p>
            <a:r>
              <a:rPr lang="ru-RU" dirty="0" err="1"/>
              <a:t>Спостерігачі</a:t>
            </a:r>
            <a:r>
              <a:rPr lang="ru-RU" dirty="0"/>
              <a:t>: </a:t>
            </a:r>
            <a:r>
              <a:rPr lang="ru-RU" dirty="0" err="1"/>
              <a:t>Латвія</a:t>
            </a:r>
            <a:r>
              <a:rPr lang="ru-RU" dirty="0"/>
              <a:t> і </a:t>
            </a:r>
            <a:r>
              <a:rPr lang="ru-RU" dirty="0" err="1"/>
              <a:t>Туреччина</a:t>
            </a:r>
            <a:endParaRPr lang="ru-RU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77381"/>
            <a:ext cx="39052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Використані джерела: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https://www.google.ru/</a:t>
            </a:r>
          </a:p>
          <a:p>
            <a:r>
              <a:rPr lang="en-US" dirty="0"/>
              <a:t>http://ru.wikipedia.org/wiki</a:t>
            </a:r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81" y="3645024"/>
            <a:ext cx="4232983" cy="237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44" y="2402328"/>
            <a:ext cx="3089321" cy="309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8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7886700" cy="4351338"/>
          </a:xfrm>
        </p:spPr>
        <p:txBody>
          <a:bodyPr/>
          <a:lstStyle/>
          <a:p>
            <a:r>
              <a:rPr lang="ru-RU" dirty="0"/>
              <a:t>9 </a:t>
            </a:r>
            <a:r>
              <a:rPr lang="ru-RU" dirty="0" err="1"/>
              <a:t>травня</a:t>
            </a:r>
            <a:r>
              <a:rPr lang="ru-RU" dirty="0"/>
              <a:t> 1950 року </a:t>
            </a:r>
            <a:r>
              <a:rPr lang="ru-RU" dirty="0" err="1"/>
              <a:t>вважається</a:t>
            </a:r>
            <a:r>
              <a:rPr lang="ru-RU" dirty="0"/>
              <a:t> початком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міністр</a:t>
            </a:r>
            <a:r>
              <a:rPr lang="ru-RU" dirty="0"/>
              <a:t> </a:t>
            </a:r>
            <a:r>
              <a:rPr lang="ru-RU" dirty="0" err="1"/>
              <a:t>закордонних</a:t>
            </a:r>
            <a:r>
              <a:rPr lang="ru-RU" dirty="0"/>
              <a:t> справ </a:t>
            </a:r>
            <a:r>
              <a:rPr lang="ru-RU" dirty="0" err="1"/>
              <a:t>Франції</a:t>
            </a:r>
            <a:r>
              <a:rPr lang="ru-RU" dirty="0"/>
              <a:t> Р. Шуман </a:t>
            </a:r>
            <a:r>
              <a:rPr lang="ru-RU" dirty="0" err="1"/>
              <a:t>запропонував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спільний</a:t>
            </a:r>
            <a:r>
              <a:rPr lang="ru-RU" dirty="0"/>
              <a:t> </a:t>
            </a:r>
            <a:r>
              <a:rPr lang="ru-RU" dirty="0" err="1"/>
              <a:t>ринок</a:t>
            </a:r>
            <a:r>
              <a:rPr lang="ru-RU" dirty="0"/>
              <a:t> </a:t>
            </a:r>
            <a:r>
              <a:rPr lang="ru-RU" dirty="0" err="1"/>
              <a:t>вугільної</a:t>
            </a:r>
            <a:r>
              <a:rPr lang="ru-RU" dirty="0"/>
              <a:t> і </a:t>
            </a:r>
            <a:r>
              <a:rPr lang="ru-RU" dirty="0" err="1"/>
              <a:t>сталеливарної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, ФРН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західноєвропейських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(</a:t>
            </a:r>
            <a:r>
              <a:rPr lang="ru-RU" dirty="0" err="1"/>
              <a:t>пропозиція</a:t>
            </a:r>
            <a:r>
              <a:rPr lang="ru-RU" dirty="0"/>
              <a:t> </a:t>
            </a:r>
            <a:r>
              <a:rPr lang="ru-RU" dirty="0" err="1"/>
              <a:t>увійшла</a:t>
            </a:r>
            <a:r>
              <a:rPr lang="ru-RU" dirty="0"/>
              <a:t> в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назвою</a:t>
            </a:r>
            <a:r>
              <a:rPr lang="ru-RU" dirty="0"/>
              <a:t> «план Шумана»)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08920"/>
            <a:ext cx="4402460" cy="35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4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3548748" cy="508498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18 </a:t>
            </a:r>
            <a:r>
              <a:rPr lang="ru-RU" dirty="0" err="1"/>
              <a:t>квітня</a:t>
            </a:r>
            <a:r>
              <a:rPr lang="ru-RU" dirty="0"/>
              <a:t> 1951 року “план Шумана”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реалізовано</a:t>
            </a:r>
            <a:r>
              <a:rPr lang="ru-RU" dirty="0"/>
              <a:t> через </a:t>
            </a:r>
            <a:r>
              <a:rPr lang="ru-RU" dirty="0" err="1"/>
              <a:t>підписання</a:t>
            </a:r>
            <a:r>
              <a:rPr lang="ru-RU" dirty="0"/>
              <a:t> </a:t>
            </a:r>
            <a:r>
              <a:rPr lang="ru-RU" dirty="0" err="1"/>
              <a:t>Паризького</a:t>
            </a:r>
            <a:r>
              <a:rPr lang="ru-RU" dirty="0"/>
              <a:t>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і </a:t>
            </a:r>
            <a:r>
              <a:rPr lang="ru-RU" dirty="0" err="1"/>
              <a:t>сталі</a:t>
            </a:r>
            <a:r>
              <a:rPr lang="ru-RU" dirty="0"/>
              <a:t> (ЄСВС). До складу ЄСВС </a:t>
            </a:r>
            <a:r>
              <a:rPr lang="ru-RU" dirty="0" err="1"/>
              <a:t>увійшли</a:t>
            </a:r>
            <a:r>
              <a:rPr lang="ru-RU" dirty="0"/>
              <a:t> </a:t>
            </a:r>
            <a:r>
              <a:rPr lang="ru-RU" dirty="0" err="1"/>
              <a:t>шість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: </a:t>
            </a:r>
            <a:r>
              <a:rPr lang="ru-RU" dirty="0" err="1"/>
              <a:t>Бельгія</a:t>
            </a:r>
            <a:r>
              <a:rPr lang="ru-RU" dirty="0"/>
              <a:t>, </a:t>
            </a:r>
            <a:r>
              <a:rPr lang="ru-RU" dirty="0" err="1"/>
              <a:t>Італія</a:t>
            </a:r>
            <a:r>
              <a:rPr lang="ru-RU" dirty="0"/>
              <a:t>, Люксембург, </a:t>
            </a:r>
            <a:r>
              <a:rPr lang="ru-RU" dirty="0" err="1"/>
              <a:t>Нідерланди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 та </a:t>
            </a:r>
            <a:r>
              <a:rPr lang="ru-RU" dirty="0" err="1"/>
              <a:t>Франція</a:t>
            </a:r>
            <a:r>
              <a:rPr lang="ru-RU" dirty="0"/>
              <a:t> («</a:t>
            </a:r>
            <a:r>
              <a:rPr lang="ru-RU" dirty="0" err="1"/>
              <a:t>європейська</a:t>
            </a:r>
            <a:r>
              <a:rPr lang="ru-RU" dirty="0"/>
              <a:t> </a:t>
            </a:r>
            <a:r>
              <a:rPr lang="ru-RU" dirty="0" err="1"/>
              <a:t>шістка</a:t>
            </a:r>
            <a:r>
              <a:rPr lang="ru-RU" dirty="0"/>
              <a:t>», яка в </a:t>
            </a:r>
            <a:r>
              <a:rPr lang="ru-RU" dirty="0" err="1"/>
              <a:t>подальшому</a:t>
            </a:r>
            <a:r>
              <a:rPr lang="ru-RU" dirty="0"/>
              <a:t> стала «локомотивом» 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інтеграції</a:t>
            </a:r>
            <a:r>
              <a:rPr lang="ru-RU" dirty="0"/>
              <a:t>). </a:t>
            </a:r>
            <a:r>
              <a:rPr lang="ru-RU" dirty="0" err="1"/>
              <a:t>Договір</a:t>
            </a:r>
            <a:r>
              <a:rPr lang="ru-RU" dirty="0"/>
              <a:t> про ЄСВС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23 </a:t>
            </a:r>
            <a:r>
              <a:rPr lang="ru-RU" dirty="0" err="1"/>
              <a:t>липня</a:t>
            </a:r>
            <a:r>
              <a:rPr lang="ru-RU" dirty="0"/>
              <a:t> </a:t>
            </a:r>
            <a:r>
              <a:rPr lang="ru-RU" dirty="0" smtClean="0"/>
              <a:t>1952р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4528535" cy="494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5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7886700" cy="4351338"/>
          </a:xfrm>
        </p:spPr>
        <p:txBody>
          <a:bodyPr/>
          <a:lstStyle/>
          <a:p>
            <a:r>
              <a:rPr lang="ru-RU" dirty="0"/>
              <a:t>27 </a:t>
            </a:r>
            <a:r>
              <a:rPr lang="ru-RU" dirty="0" err="1"/>
              <a:t>травня</a:t>
            </a:r>
            <a:r>
              <a:rPr lang="ru-RU" dirty="0"/>
              <a:t> 1952 року </a:t>
            </a:r>
            <a:r>
              <a:rPr lang="ru-RU" dirty="0" err="1"/>
              <a:t>країни</a:t>
            </a:r>
            <a:r>
              <a:rPr lang="ru-RU" dirty="0"/>
              <a:t> “</a:t>
            </a:r>
            <a:r>
              <a:rPr lang="ru-RU" dirty="0" err="1"/>
              <a:t>європейської</a:t>
            </a:r>
            <a:r>
              <a:rPr lang="ru-RU" dirty="0"/>
              <a:t> </a:t>
            </a:r>
            <a:r>
              <a:rPr lang="ru-RU" dirty="0" err="1"/>
              <a:t>шістки</a:t>
            </a:r>
            <a:r>
              <a:rPr lang="ru-RU" dirty="0"/>
              <a:t>” </a:t>
            </a:r>
            <a:r>
              <a:rPr lang="ru-RU" dirty="0" err="1"/>
              <a:t>підписують</a:t>
            </a:r>
            <a:r>
              <a:rPr lang="ru-RU" dirty="0"/>
              <a:t> </a:t>
            </a:r>
            <a:r>
              <a:rPr lang="ru-RU" dirty="0" err="1"/>
              <a:t>Договір</a:t>
            </a:r>
            <a:r>
              <a:rPr lang="ru-RU" dirty="0"/>
              <a:t> про </a:t>
            </a:r>
            <a:r>
              <a:rPr lang="ru-RU" dirty="0" err="1"/>
              <a:t>заснування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оборонного </a:t>
            </a:r>
            <a:r>
              <a:rPr lang="ru-RU" dirty="0" err="1"/>
              <a:t>співтовариства</a:t>
            </a:r>
            <a:r>
              <a:rPr lang="ru-RU" dirty="0"/>
              <a:t> (ЄОС).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5538192" cy="346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4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5328592" cy="568029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10 </a:t>
            </a:r>
            <a:r>
              <a:rPr lang="ru-RU" dirty="0" err="1"/>
              <a:t>вересня</a:t>
            </a:r>
            <a:r>
              <a:rPr lang="ru-RU" dirty="0"/>
              <a:t> 1952 року </a:t>
            </a:r>
            <a:r>
              <a:rPr lang="ru-RU" dirty="0" err="1"/>
              <a:t>міністри</a:t>
            </a:r>
            <a:r>
              <a:rPr lang="ru-RU" dirty="0"/>
              <a:t> </a:t>
            </a:r>
            <a:r>
              <a:rPr lang="ru-RU" dirty="0" err="1"/>
              <a:t>закордонних</a:t>
            </a:r>
            <a:r>
              <a:rPr lang="ru-RU" dirty="0"/>
              <a:t> справ </a:t>
            </a:r>
            <a:r>
              <a:rPr lang="ru-RU" dirty="0" err="1"/>
              <a:t>країн-членів</a:t>
            </a:r>
            <a:r>
              <a:rPr lang="ru-RU" dirty="0"/>
              <a:t> ЄСВС </a:t>
            </a:r>
            <a:r>
              <a:rPr lang="ru-RU" dirty="0" err="1"/>
              <a:t>доручають</a:t>
            </a:r>
            <a:r>
              <a:rPr lang="ru-RU" dirty="0"/>
              <a:t> </a:t>
            </a:r>
            <a:r>
              <a:rPr lang="ru-RU" dirty="0" err="1"/>
              <a:t>Спільним</a:t>
            </a:r>
            <a:r>
              <a:rPr lang="ru-RU" dirty="0"/>
              <a:t> </a:t>
            </a:r>
            <a:r>
              <a:rPr lang="ru-RU" dirty="0" err="1"/>
              <a:t>зборам</a:t>
            </a:r>
            <a:r>
              <a:rPr lang="ru-RU" dirty="0"/>
              <a:t> ЄСВС (прообразу </a:t>
            </a:r>
            <a:r>
              <a:rPr lang="ru-RU" dirty="0" err="1"/>
              <a:t>майбутнього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Парламенту) </a:t>
            </a:r>
            <a:r>
              <a:rPr lang="ru-RU" dirty="0" err="1"/>
              <a:t>розробити</a:t>
            </a:r>
            <a:r>
              <a:rPr lang="ru-RU" dirty="0"/>
              <a:t> проект Договору про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політичного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(ЄПС). 10 </a:t>
            </a:r>
            <a:r>
              <a:rPr lang="ru-RU" dirty="0" err="1"/>
              <a:t>березня</a:t>
            </a:r>
            <a:r>
              <a:rPr lang="ru-RU" dirty="0"/>
              <a:t> 1953 року </a:t>
            </a:r>
            <a:r>
              <a:rPr lang="ru-RU" dirty="0" err="1"/>
              <a:t>Збори</a:t>
            </a:r>
            <a:r>
              <a:rPr lang="ru-RU" dirty="0"/>
              <a:t> </a:t>
            </a:r>
            <a:r>
              <a:rPr lang="ru-RU" dirty="0" err="1"/>
              <a:t>закінчили</a:t>
            </a:r>
            <a:r>
              <a:rPr lang="ru-RU" dirty="0"/>
              <a:t> роботу над проектом Договору.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 smtClean="0"/>
              <a:t>аніЄОС</a:t>
            </a:r>
            <a:r>
              <a:rPr lang="ru-RU" dirty="0" smtClean="0"/>
              <a:t> </a:t>
            </a:r>
            <a:r>
              <a:rPr lang="ru-RU" dirty="0" err="1"/>
              <a:t>ані</a:t>
            </a:r>
            <a:r>
              <a:rPr lang="ru-RU" dirty="0"/>
              <a:t> ЄПС так і не </a:t>
            </a:r>
            <a:r>
              <a:rPr lang="ru-RU" dirty="0" smtClean="0"/>
              <a:t>стали </a:t>
            </a:r>
            <a:r>
              <a:rPr lang="ru-RU" dirty="0" err="1" smtClean="0"/>
              <a:t>реальністю</a:t>
            </a:r>
            <a:r>
              <a:rPr lang="ru-RU" dirty="0" smtClean="0"/>
              <a:t>. </a:t>
            </a:r>
            <a:r>
              <a:rPr lang="ru-RU" dirty="0" err="1" smtClean="0"/>
              <a:t>Вирішальну</a:t>
            </a:r>
            <a:r>
              <a:rPr lang="ru-RU" dirty="0" smtClean="0"/>
              <a:t> </a:t>
            </a:r>
            <a:r>
              <a:rPr lang="ru-RU" dirty="0"/>
              <a:t>роль тут </a:t>
            </a:r>
            <a:r>
              <a:rPr lang="ru-RU" dirty="0" err="1"/>
              <a:t>відіграла</a:t>
            </a:r>
            <a:r>
              <a:rPr lang="ru-RU" dirty="0"/>
              <a:t> </a:t>
            </a:r>
            <a:r>
              <a:rPr lang="ru-RU" dirty="0" err="1"/>
              <a:t>Франція</a:t>
            </a:r>
            <a:r>
              <a:rPr lang="ru-RU" dirty="0"/>
              <a:t>, парламент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довгих</a:t>
            </a:r>
            <a:r>
              <a:rPr lang="ru-RU" dirty="0"/>
              <a:t> </a:t>
            </a:r>
            <a:r>
              <a:rPr lang="ru-RU" dirty="0" err="1" smtClean="0"/>
              <a:t>дискусій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серпні</a:t>
            </a:r>
            <a:r>
              <a:rPr lang="ru-RU" dirty="0"/>
              <a:t> 1954 </a:t>
            </a:r>
            <a:r>
              <a:rPr lang="ru-RU" dirty="0" smtClean="0"/>
              <a:t>року </a:t>
            </a:r>
            <a:r>
              <a:rPr lang="ru-RU" dirty="0" err="1"/>
              <a:t>вирішив</a:t>
            </a:r>
            <a:r>
              <a:rPr lang="ru-RU" dirty="0"/>
              <a:t> </a:t>
            </a:r>
            <a:r>
              <a:rPr lang="ru-RU" dirty="0" err="1"/>
              <a:t>відкласти</a:t>
            </a:r>
            <a:r>
              <a:rPr lang="ru-RU" dirty="0"/>
              <a:t> </a:t>
            </a:r>
            <a:r>
              <a:rPr lang="ru-RU" dirty="0" err="1"/>
              <a:t>ратифікацію</a:t>
            </a:r>
            <a:r>
              <a:rPr lang="ru-RU" dirty="0"/>
              <a:t> Договору </a:t>
            </a:r>
            <a:r>
              <a:rPr lang="ru-RU" dirty="0" smtClean="0"/>
              <a:t>про </a:t>
            </a:r>
            <a:r>
              <a:rPr lang="ru-RU" dirty="0"/>
              <a:t>ЄОС. 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зробило</a:t>
            </a:r>
            <a:r>
              <a:rPr lang="ru-RU" dirty="0"/>
              <a:t> </a:t>
            </a:r>
            <a:r>
              <a:rPr lang="ru-RU" dirty="0" err="1"/>
              <a:t>недоречним</a:t>
            </a:r>
            <a:r>
              <a:rPr lang="ru-RU" dirty="0"/>
              <a:t> </a:t>
            </a:r>
            <a:r>
              <a:rPr lang="ru-RU" dirty="0" smtClean="0"/>
              <a:t>і </a:t>
            </a:r>
            <a:r>
              <a:rPr lang="ru-RU" dirty="0" err="1" smtClean="0"/>
              <a:t>підписання</a:t>
            </a:r>
            <a:r>
              <a:rPr lang="ru-RU" dirty="0" smtClean="0"/>
              <a:t> Договору про ЄПС.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2818631" cy="419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2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286</TotalTime>
  <Words>2085</Words>
  <Application>Microsoft Office PowerPoint</Application>
  <PresentationFormat>Экран (4:3)</PresentationFormat>
  <Paragraphs>105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Arial</vt:lpstr>
      <vt:lpstr>Garamond</vt:lpstr>
      <vt:lpstr>Натуральные материалы</vt:lpstr>
      <vt:lpstr>Євроінтеграція</vt:lpstr>
      <vt:lpstr>Інтегрáція </vt:lpstr>
      <vt:lpstr>Європейська  інтеграція</vt:lpstr>
      <vt:lpstr>Історія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Участь України в європейській інтеграції</vt:lpstr>
      <vt:lpstr>Політичний контекст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НАТО 1949</vt:lpstr>
      <vt:lpstr>Презентация PowerPoint</vt:lpstr>
      <vt:lpstr>Європейський Союз 1993</vt:lpstr>
      <vt:lpstr>Презентация PowerPoint</vt:lpstr>
      <vt:lpstr>Рада Європи 1949</vt:lpstr>
      <vt:lpstr>Країни-члени:  </vt:lpstr>
      <vt:lpstr>Північна Рада 1952</vt:lpstr>
      <vt:lpstr>Країни-члени:  </vt:lpstr>
      <vt:lpstr>Центральноєвропейська ініціатива 1989</vt:lpstr>
      <vt:lpstr>Презентация PowerPoint</vt:lpstr>
      <vt:lpstr>Центральноєвропейська угода про вільну торгівлю 1993</vt:lpstr>
      <vt:lpstr>Країни-члени:  </vt:lpstr>
      <vt:lpstr>Організація чорноморського економічного співробітництва 1992 </vt:lpstr>
      <vt:lpstr>Презентация PowerPoint</vt:lpstr>
      <vt:lpstr>Балтійська асамблея 1991</vt:lpstr>
      <vt:lpstr>Країни-члени: </vt:lpstr>
      <vt:lpstr>Організація з безпеки і співробітництва в Європі 1975</vt:lpstr>
      <vt:lpstr>Презентация PowerPoint</vt:lpstr>
      <vt:lpstr>Організація за демократію та економічний розвиток ГУАМ 1997</vt:lpstr>
      <vt:lpstr>Країни-члени: </vt:lpstr>
      <vt:lpstr>Використані джерела:</vt:lpstr>
    </vt:vector>
  </TitlesOfParts>
  <Company>Хата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Євроінтеграція</dc:title>
  <dc:creator>Яна</dc:creator>
  <cp:lastModifiedBy>ira</cp:lastModifiedBy>
  <cp:revision>23</cp:revision>
  <dcterms:created xsi:type="dcterms:W3CDTF">2013-12-16T18:02:35Z</dcterms:created>
  <dcterms:modified xsi:type="dcterms:W3CDTF">2017-08-23T09:11:47Z</dcterms:modified>
</cp:coreProperties>
</file>