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90" d="100"/>
          <a:sy n="90" d="100"/>
        </p:scale>
        <p:origin x="-72" y="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4A8D0-D98D-456D-A427-1492956489B1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D00EB-0FBF-43B4-94DC-5684DB920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27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0EB-0FBF-43B4-94DC-5684DB920D6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1402-EEFD-4DA7-9044-00CBA9835496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AE01-DC5F-4AAC-8936-7FA4E158C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1402-EEFD-4DA7-9044-00CBA9835496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AE01-DC5F-4AAC-8936-7FA4E158C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1402-EEFD-4DA7-9044-00CBA9835496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AE01-DC5F-4AAC-8936-7FA4E158C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1402-EEFD-4DA7-9044-00CBA9835496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AE01-DC5F-4AAC-8936-7FA4E158C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1402-EEFD-4DA7-9044-00CBA9835496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AE01-DC5F-4AAC-8936-7FA4E158C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1402-EEFD-4DA7-9044-00CBA9835496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AE01-DC5F-4AAC-8936-7FA4E158C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1402-EEFD-4DA7-9044-00CBA9835496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AE01-DC5F-4AAC-8936-7FA4E158C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1402-EEFD-4DA7-9044-00CBA9835496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AE01-DC5F-4AAC-8936-7FA4E158C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1402-EEFD-4DA7-9044-00CBA9835496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AE01-DC5F-4AAC-8936-7FA4E158C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1402-EEFD-4DA7-9044-00CBA9835496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AE01-DC5F-4AAC-8936-7FA4E158C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1402-EEFD-4DA7-9044-00CBA9835496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AE01-DC5F-4AAC-8936-7FA4E158C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D1402-EEFD-4DA7-9044-00CBA9835496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AE01-DC5F-4AAC-8936-7FA4E158C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jpeg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64;&#1082;&#1086;&#1083;&#1072;\TRACK3~1.MP3" TargetMode="External"/><Relationship Id="rId6" Type="http://schemas.openxmlformats.org/officeDocument/2006/relationships/hyperlink" Target="http://smiles.33b.ru/smile.145853.html" TargetMode="External"/><Relationship Id="rId5" Type="http://schemas.openxmlformats.org/officeDocument/2006/relationships/image" Target="../media/image28.gif"/><Relationship Id="rId4" Type="http://schemas.openxmlformats.org/officeDocument/2006/relationships/hyperlink" Target="http://smiles.33b.ru/smile.151316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Admin\Рабочий стол\Картинки Люда\1239544918_frames2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1928803"/>
            <a:ext cx="5214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МЕТОДИЧНИЙ ПРОЕКТ</a:t>
            </a:r>
          </a:p>
          <a:p>
            <a:pPr algn="ctr"/>
            <a:r>
              <a:rPr lang="ru-RU" sz="6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 ШЛЯХ  ДО  ЗДОРОВ</a:t>
            </a:r>
            <a:r>
              <a:rPr lang="en-US" sz="6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sz="6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Я»</a:t>
            </a:r>
            <a:endParaRPr lang="ru-RU" sz="60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uk-UA" b="1" i="1" dirty="0" smtClean="0">
                <a:latin typeface="Times New Roman" pitchFamily="18" charset="0"/>
              </a:rPr>
              <a:t>Організація 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</a:rPr>
              <a:t>праці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</a:rPr>
              <a:t> на </a:t>
            </a:r>
            <a:r>
              <a:rPr lang="uk-UA" b="1" i="1" dirty="0" err="1" smtClean="0">
                <a:latin typeface="Times New Roman" pitchFamily="18" charset="0"/>
              </a:rPr>
              <a:t>здоров'язберігаючому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</a:rPr>
              <a:t> уроці </a:t>
            </a:r>
            <a:r>
              <a:rPr lang="uk-UA" i="1" dirty="0" smtClean="0">
                <a:latin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1800" dirty="0" smtClean="0"/>
              <a:t>Забезпечення необхідних санітарно-гігієнічних умов навчання,</a:t>
            </a:r>
            <a:endParaRPr lang="en-US" sz="18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 smtClean="0"/>
              <a:t>     </a:t>
            </a:r>
            <a:r>
              <a:rPr lang="uk-UA" sz="1800" dirty="0" smtClean="0"/>
              <a:t>оптимального світлового і теплового режиму в кабінетах.</a:t>
            </a:r>
          </a:p>
          <a:p>
            <a:pPr>
              <a:lnSpc>
                <a:spcPct val="80000"/>
              </a:lnSpc>
              <a:defRPr/>
            </a:pPr>
            <a:r>
              <a:rPr lang="uk-UA" sz="1800" dirty="0" smtClean="0"/>
              <a:t>Забезпечення оперативного, прямого і </a:t>
            </a:r>
            <a:r>
              <a:rPr lang="uk-UA" sz="1800" dirty="0" err="1" smtClean="0"/>
              <a:t>зворотнього</a:t>
            </a:r>
            <a:r>
              <a:rPr lang="uk-UA" sz="1800" dirty="0" smtClean="0"/>
              <a:t> зв'язку.</a:t>
            </a:r>
          </a:p>
          <a:p>
            <a:pPr>
              <a:lnSpc>
                <a:spcPct val="80000"/>
              </a:lnSpc>
              <a:defRPr/>
            </a:pPr>
            <a:r>
              <a:rPr lang="uk-UA" sz="1800" dirty="0" smtClean="0"/>
              <a:t>Врахування індивідуальних особливостей учнів.</a:t>
            </a:r>
          </a:p>
          <a:p>
            <a:pPr>
              <a:lnSpc>
                <a:spcPct val="80000"/>
              </a:lnSpc>
              <a:defRPr/>
            </a:pPr>
            <a:r>
              <a:rPr lang="uk-UA" sz="1800" dirty="0" smtClean="0"/>
              <a:t>Оптимальний режим праці.</a:t>
            </a:r>
          </a:p>
          <a:p>
            <a:pPr>
              <a:lnSpc>
                <a:spcPct val="80000"/>
              </a:lnSpc>
              <a:defRPr/>
            </a:pPr>
            <a:r>
              <a:rPr lang="uk-UA" sz="1800" dirty="0" smtClean="0"/>
              <a:t>Забезпечення чинника фіксації зору.</a:t>
            </a:r>
          </a:p>
          <a:p>
            <a:pPr>
              <a:lnSpc>
                <a:spcPct val="80000"/>
              </a:lnSpc>
              <a:defRPr/>
            </a:pPr>
            <a:r>
              <a:rPr lang="uk-UA" sz="1800" dirty="0" smtClean="0"/>
              <a:t>Обґрунтованість методів навчання</a:t>
            </a:r>
          </a:p>
          <a:p>
            <a:pPr>
              <a:lnSpc>
                <a:spcPct val="80000"/>
              </a:lnSpc>
              <a:defRPr/>
            </a:pPr>
            <a:r>
              <a:rPr lang="uk-UA" sz="1800" dirty="0" smtClean="0"/>
              <a:t>Зміна навчальної діяльності, режимів робіт.</a:t>
            </a:r>
          </a:p>
          <a:p>
            <a:pPr>
              <a:lnSpc>
                <a:spcPct val="80000"/>
              </a:lnSpc>
              <a:defRPr/>
            </a:pPr>
            <a:r>
              <a:rPr lang="uk-UA" sz="1800" dirty="0" smtClean="0"/>
              <a:t>Психологічний клімат.</a:t>
            </a:r>
          </a:p>
          <a:p>
            <a:pPr>
              <a:lnSpc>
                <a:spcPct val="80000"/>
              </a:lnSpc>
              <a:defRPr/>
            </a:pPr>
            <a:r>
              <a:rPr lang="uk-UA" sz="1800" dirty="0" smtClean="0"/>
              <a:t>Наявність емоційних розрядок.</a:t>
            </a:r>
          </a:p>
          <a:p>
            <a:pPr>
              <a:lnSpc>
                <a:spcPct val="80000"/>
              </a:lnSpc>
              <a:defRPr/>
            </a:pPr>
            <a:r>
              <a:rPr lang="uk-UA" sz="1800" dirty="0" smtClean="0"/>
              <a:t>Розумне поєднання різноманітних видів діяльності.</a:t>
            </a:r>
          </a:p>
          <a:p>
            <a:pPr>
              <a:lnSpc>
                <a:spcPct val="80000"/>
              </a:lnSpc>
              <a:defRPr/>
            </a:pPr>
            <a:r>
              <a:rPr lang="uk-UA" sz="1800" dirty="0" smtClean="0"/>
              <a:t>Забезпечення мотивації діяльності учня.</a:t>
            </a:r>
          </a:p>
          <a:p>
            <a:pPr>
              <a:lnSpc>
                <a:spcPct val="80000"/>
              </a:lnSpc>
              <a:defRPr/>
            </a:pPr>
            <a:r>
              <a:rPr lang="uk-UA" sz="1800" dirty="0" smtClean="0"/>
              <a:t>Диференційований підхід.</a:t>
            </a:r>
          </a:p>
          <a:p>
            <a:pPr>
              <a:lnSpc>
                <a:spcPct val="80000"/>
              </a:lnSpc>
              <a:defRPr/>
            </a:pPr>
            <a:r>
              <a:rPr lang="uk-UA" sz="1800" dirty="0" smtClean="0"/>
              <a:t>Режим </a:t>
            </a:r>
            <a:r>
              <a:rPr lang="uk-UA" sz="1800" dirty="0" err="1" smtClean="0"/>
              <a:t>змінюючих</a:t>
            </a:r>
            <a:r>
              <a:rPr lang="uk-UA" sz="1800" dirty="0" smtClean="0"/>
              <a:t> позицій.</a:t>
            </a:r>
          </a:p>
          <a:p>
            <a:pPr>
              <a:lnSpc>
                <a:spcPct val="80000"/>
              </a:lnSpc>
              <a:defRPr/>
            </a:pPr>
            <a:r>
              <a:rPr lang="uk-UA" sz="1800" dirty="0" smtClean="0"/>
              <a:t>Правильна організація активного відпочинку дітей(</a:t>
            </a:r>
            <a:r>
              <a:rPr lang="uk-UA" sz="1800" dirty="0" err="1" smtClean="0"/>
              <a:t>здоров'язберігаючі</a:t>
            </a:r>
            <a:r>
              <a:rPr lang="uk-UA" sz="1800" dirty="0" smtClean="0"/>
              <a:t> хвилинки).</a:t>
            </a:r>
          </a:p>
          <a:p>
            <a:pPr>
              <a:lnSpc>
                <a:spcPct val="80000"/>
              </a:lnSpc>
              <a:defRPr/>
            </a:pPr>
            <a:r>
              <a:rPr lang="uk-UA" sz="1800" dirty="0" err="1" smtClean="0"/>
              <a:t>Валеологічна</a:t>
            </a:r>
            <a:r>
              <a:rPr lang="uk-UA" sz="1800" dirty="0" smtClean="0"/>
              <a:t> спрямованість.    </a:t>
            </a:r>
          </a:p>
          <a:p>
            <a:pPr>
              <a:lnSpc>
                <a:spcPct val="80000"/>
              </a:lnSpc>
              <a:defRPr/>
            </a:pPr>
            <a:r>
              <a:rPr lang="uk-UA" sz="1800" dirty="0" smtClean="0"/>
              <a:t>Темп і особливості закінчення уроку.</a:t>
            </a:r>
          </a:p>
          <a:p>
            <a:pPr>
              <a:lnSpc>
                <a:spcPct val="80000"/>
              </a:lnSpc>
              <a:defRPr/>
            </a:pPr>
            <a:r>
              <a:rPr lang="uk-UA" sz="1800" dirty="0" smtClean="0"/>
              <a:t> Дотримування норм домашніх завдань.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Admin\Рабочий стол\Картинки Люда\fa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err="1" smtClean="0"/>
              <a:t>Фізкультхвилинки</a:t>
            </a:r>
            <a:r>
              <a:rPr lang="uk-UA" b="1" i="1" dirty="0" smtClean="0"/>
              <a:t> на уроках</a:t>
            </a:r>
            <a:endParaRPr lang="ru-RU" b="1" i="1" dirty="0"/>
          </a:p>
        </p:txBody>
      </p:sp>
      <p:pic>
        <p:nvPicPr>
          <p:cNvPr id="3074" name="Picture 2" descr="C:\Documents and Settings\Admin\Мои документы\Мои рисунки\MP Navigator\2011_04_20\IMG_0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4357718" cy="3286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Admin\Мои документы\Мои рисунки\MP Navigator\2011_04_20\IMG_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405187"/>
            <a:ext cx="4214842" cy="3452813"/>
          </a:xfrm>
          <a:prstGeom prst="ellips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3077" name="Picture 5" descr="C:\Documents and Settings\Admin\Рабочий стол\Школа\Фотки\Фото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596" y="1142984"/>
            <a:ext cx="4143404" cy="264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Картинки Люда\Sky_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Пальчикова гімнастика</a:t>
            </a:r>
            <a:endParaRPr lang="ru-RU" b="1" i="1" dirty="0"/>
          </a:p>
        </p:txBody>
      </p:sp>
      <p:pic>
        <p:nvPicPr>
          <p:cNvPr id="5" name="Picture 4" descr="P11700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3895724" cy="276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11700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371600"/>
            <a:ext cx="4062442" cy="298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11700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643314"/>
            <a:ext cx="3721104" cy="300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Documents and Settings\Admin\Рабочий стол\Картинки Люда\Sky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Поради  медичної сестри</a:t>
            </a: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3" name="Picture 3" descr="C:\Documents and Settings\Admin\Рабочий стол\Школа\Фотки\Фото0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3571900" cy="2928942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Школа\Фотки\IMG_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357298"/>
            <a:ext cx="3786214" cy="2590806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Школа\Фотки\Фото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857628"/>
            <a:ext cx="435771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uk-UA" i="1" dirty="0" smtClean="0">
                <a:latin typeface="Times New Roman" pitchFamily="18" charset="0"/>
              </a:rPr>
              <a:t> </a:t>
            </a:r>
            <a:r>
              <a:rPr lang="uk-UA" sz="1800" b="1" i="1" dirty="0" smtClean="0">
                <a:latin typeface="Times New Roman" pitchFamily="18" charset="0"/>
              </a:rPr>
              <a:t>Не секрет, що від здоров'я вчителя залежить якість навчального процесу, психологічний комфорт учня в класі та здоров'я дітей. Хворий учитель навантажує негативною енергією дітей. Тому всім вчителям ми від щирого серця бажаємо: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uk-UA" sz="3000" b="1" dirty="0" smtClean="0"/>
              <a:t>     </a:t>
            </a:r>
            <a:r>
              <a:rPr lang="uk-UA" sz="3000" b="1" dirty="0" smtClean="0">
                <a:latin typeface="Monotype Corsiva" pitchFamily="66" charset="0"/>
              </a:rPr>
              <a:t>Нехай чудова ця пора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3000" b="1" dirty="0" smtClean="0">
                <a:latin typeface="Monotype Corsiva" pitchFamily="66" charset="0"/>
              </a:rPr>
              <a:t> вам подарує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3000" b="1" dirty="0" smtClean="0">
                <a:latin typeface="Monotype Corsiva" pitchFamily="66" charset="0"/>
              </a:rPr>
              <a:t>          вік щасливий,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3000" b="1" dirty="0" smtClean="0">
                <a:latin typeface="Monotype Corsiva" pitchFamily="66" charset="0"/>
              </a:rPr>
              <a:t>       Щоб не згасали доброта,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3000" b="1" dirty="0" smtClean="0">
                <a:latin typeface="Monotype Corsiva" pitchFamily="66" charset="0"/>
              </a:rPr>
              <a:t>         здоров'я, радощі і сила.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3000" b="1" dirty="0" smtClean="0">
                <a:latin typeface="Monotype Corsiva" pitchFamily="66" charset="0"/>
              </a:rPr>
              <a:t>       Щоб ваш важкий почесний труд був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3000" b="1" dirty="0" smtClean="0">
                <a:latin typeface="Monotype Corsiva" pitchFamily="66" charset="0"/>
              </a:rPr>
              <a:t>         плідний, як багата осінь,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3000" b="1" dirty="0" smtClean="0">
                <a:latin typeface="Monotype Corsiva" pitchFamily="66" charset="0"/>
              </a:rPr>
              <a:t>      І кожен день, що йде новий, хай щастя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3000" b="1" dirty="0" smtClean="0">
                <a:latin typeface="Monotype Corsiva" pitchFamily="66" charset="0"/>
              </a:rPr>
              <a:t>        й радість вам приносить!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3000" b="1" dirty="0" smtClean="0">
                <a:latin typeface="Monotype Corsiva" pitchFamily="66" charset="0"/>
              </a:rPr>
              <a:t>      Сили вам, наснаги,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3000" b="1" dirty="0" smtClean="0">
                <a:latin typeface="Monotype Corsiva" pitchFamily="66" charset="0"/>
              </a:rPr>
              <a:t>        мужності й терпіння,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3000" b="1" dirty="0" smtClean="0">
                <a:latin typeface="Monotype Corsiva" pitchFamily="66" charset="0"/>
              </a:rPr>
              <a:t>      Щоб вам нерви не псували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3000" b="1" dirty="0" smtClean="0">
                <a:latin typeface="Monotype Corsiva" pitchFamily="66" charset="0"/>
              </a:rPr>
              <a:t>         деякі створіння!</a:t>
            </a:r>
            <a:endParaRPr lang="ru-RU" sz="3000" b="1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5843" name="Picture 4" descr="0_4eea7_e8dab638_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4933" name="WordArt 5"/>
          <p:cNvSpPr>
            <a:spLocks noChangeArrowheads="1" noChangeShapeType="1" noTextEdit="1"/>
          </p:cNvSpPr>
          <p:nvPr/>
        </p:nvSpPr>
        <p:spPr bwMode="auto">
          <a:xfrm>
            <a:off x="755650" y="1844675"/>
            <a:ext cx="7848600" cy="3960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Дякую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 увагу!</a:t>
            </a:r>
          </a:p>
        </p:txBody>
      </p:sp>
      <p:pic>
        <p:nvPicPr>
          <p:cNvPr id="124939" name="Picture 11" descr="50359518d10da609bb6669becf2e4a89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683824">
            <a:off x="1049338" y="1263650"/>
            <a:ext cx="1152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1" name="Picture 13" descr="84d0d29e6c40cbb5683c3d1cce783572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476250"/>
            <a:ext cx="14287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TRACK3~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Picture 4" descr="0_4eea7_e8dab638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73 0.00231 C -0.15764 -0.00162 -0.14775 -0.04306 -0.12275 -0.04028 C -0.08473 -0.03634 -0.0698 -0.00695 -0.03473 -0.03634 C -0.01268 -0.05371 0.01319 -0.09769 0.03229 -0.0963 C 0.07534 -0.09491 0.0842 -0.04977 0.0842 -0.00834 C 0.08524 0.05023 0.02934 0.09953 -0.03872 0.10509 C -0.10764 0.10903 -0.16476 0.04629 -0.15973 0.00231 Z " pathEditMode="relative" rAng="0" ptsTypes="fffffff">
                                      <p:cBhvr>
                                        <p:cTn id="18" dur="2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73 0.00231 C -0.15764 -0.00162 -0.14775 -0.04306 -0.12275 -0.04028 C -0.08473 -0.03634 -0.06979 -0.00694 -0.03473 -0.03634 C -0.01268 -0.0537 0.01319 -0.09769 0.03229 -0.0963 C 0.07534 -0.09491 0.0842 -0.04977 0.0842 -0.00833 C 0.08524 0.05023 0.02934 0.09954 -0.03872 0.10509 C -0.10764 0.10903 -0.16476 0.0463 -0.15973 0.00231 Z " pathEditMode="relative" rAng="0" ptsTypes="fffffff">
                                      <p:cBhvr>
                                        <p:cTn id="22" dur="2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73 0.00232 C -0.15764 -0.00162 -0.14775 -0.04305 -0.12275 -0.04027 C -0.08473 -0.03634 -0.06979 -0.00694 -0.03473 -0.03634 C -0.01268 -0.0537 0.01319 -0.09768 0.03229 -0.09629 C 0.07534 -0.0949 0.0842 -0.04976 0.0842 -0.00833 C 0.08524 0.05024 0.02934 0.09954 -0.03872 0.1051 C -0.10764 0.10903 -0.16476 0.0463 -0.15973 0.00232 Z " pathEditMode="relative" rAng="0" ptsTypes="fffffff">
                                      <p:cBhvr>
                                        <p:cTn id="26" dur="2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620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49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«Я не боюся ще й ще раз повторити: турбота про здоров’я – це найважливіша праця вчителя. </a:t>
            </a:r>
            <a:endParaRPr lang="uk-UA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>
              <a:buNone/>
              <a:defRPr/>
            </a:pPr>
            <a:r>
              <a:rPr lang="uk-UA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Від </a:t>
            </a: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життєрадісності, бадьорості дітей залежить їхнє духовне життя, світогляд, розумовий розвиток, міцність знань, віра в свої сили».</a:t>
            </a:r>
          </a:p>
          <a:p>
            <a:pPr>
              <a:buNone/>
              <a:defRPr/>
            </a:pPr>
            <a:r>
              <a:rPr lang="uk-UA" dirty="0"/>
              <a:t>		</a:t>
            </a:r>
            <a:r>
              <a:rPr lang="uk-UA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Василь </a:t>
            </a:r>
            <a:r>
              <a:rPr lang="uk-UA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Сухомлинський</a:t>
            </a:r>
            <a:endParaRPr lang="ru-RU" sz="28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Documents and Settings\Admin\Рабочий стол\Картинки Люда\BOOK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0776">
            <a:off x="5622151" y="3327938"/>
            <a:ext cx="3286148" cy="306387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Картинки Люда\Sky_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Організація навчально-виховного процесу,</a:t>
            </a:r>
            <a:br>
              <a:rPr kumimoji="0" lang="uk-UA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Вимоги до розкладу:</a:t>
            </a:r>
            <a:endParaRPr kumimoji="0" lang="ru-RU" sz="32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Group 101"/>
          <p:cNvGraphicFramePr>
            <a:graphicFrameLocks/>
          </p:cNvGraphicFramePr>
          <p:nvPr/>
        </p:nvGraphicFramePr>
        <p:xfrm>
          <a:off x="179388" y="1628775"/>
          <a:ext cx="8785225" cy="4900486"/>
        </p:xfrm>
        <a:graphic>
          <a:graphicData uri="http://schemas.openxmlformats.org/drawingml/2006/table">
            <a:tbl>
              <a:tblPr/>
              <a:tblGrid>
                <a:gridCol w="4483100"/>
                <a:gridCol w="4302125"/>
              </a:tblGrid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Продуктивні дні: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Вівторок, середа, четвер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Непродуктивні дні: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Понеділок, п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‘</a:t>
                      </a: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ятниця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Продуктивні уроки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1-2кл. 1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↑, 2↓, 4↓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кл. 1↓, 2↓, 3↓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Непродуктивні уроки: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Руховий режим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1кл. – динамічна пауза – 40 хв.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2-3 кл. – 2 перерви по 20 хвилин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69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Уроки фізкультури, основи здоров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'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Картинки Люда\1239738327_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14290"/>
            <a:ext cx="47149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FFFF00"/>
                </a:solidFill>
              </a:rPr>
              <a:t>Душа дитини – жовтий соняшник,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FFFF00"/>
                </a:solidFill>
              </a:rPr>
              <a:t>До сонця тягнеться щомить,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FFFF00"/>
                </a:solidFill>
              </a:rPr>
              <a:t>Та на душі тоді лиш сонячно,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FFFF00"/>
                </a:solidFill>
              </a:rPr>
              <a:t>Коли нічого не болить,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FFFF00"/>
                </a:solidFill>
              </a:rPr>
              <a:t>Коли дитина загартована,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FFFF00"/>
                </a:solidFill>
              </a:rPr>
              <a:t>Здорова й сильна, не сумна,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FFFF00"/>
                </a:solidFill>
              </a:rPr>
              <a:t>Тоді наука їй – як золото,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FFFF00"/>
                </a:solidFill>
              </a:rPr>
              <a:t>А світ - як казка чарівна.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FFFF00"/>
                </a:solidFill>
              </a:rPr>
              <a:t>Плекаймо, вчителі, той соняшник,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FFFF00"/>
                </a:solidFill>
              </a:rPr>
              <a:t>Нехай здоровим  він   </a:t>
            </a:r>
            <a:r>
              <a:rPr lang="uk-UA" sz="2400" b="1" dirty="0" err="1">
                <a:solidFill>
                  <a:srgbClr val="FFFF00"/>
                </a:solidFill>
              </a:rPr>
              <a:t>зроста</a:t>
            </a:r>
            <a:r>
              <a:rPr lang="uk-UA" sz="2400" b="1" dirty="0">
                <a:solidFill>
                  <a:srgbClr val="FFFF00"/>
                </a:solidFill>
              </a:rPr>
              <a:t>,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FFFF00"/>
                </a:solidFill>
              </a:rPr>
              <a:t>Обличчям тягнеться до сонечка,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FFFF00"/>
                </a:solidFill>
              </a:rPr>
              <a:t>Корінням – вглиб землі  </a:t>
            </a:r>
            <a:r>
              <a:rPr lang="uk-UA" sz="2400" b="1" dirty="0" err="1">
                <a:solidFill>
                  <a:srgbClr val="FFFF00"/>
                </a:solidFill>
              </a:rPr>
              <a:t>вроста</a:t>
            </a:r>
            <a:r>
              <a:rPr lang="uk-UA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FF00"/>
                </a:solidFill>
                <a:latin typeface="Georgia" pitchFamily="18" charset="0"/>
              </a:rPr>
              <a:t>Ми  вид</a:t>
            </a:r>
            <a:r>
              <a:rPr lang="uk-UA" sz="2000" b="1" i="1" dirty="0" smtClean="0">
                <a:solidFill>
                  <a:srgbClr val="00FF00"/>
                </a:solidFill>
                <a:latin typeface="Georgia" pitchFamily="18" charset="0"/>
              </a:rPr>
              <a:t>і</a:t>
            </a:r>
            <a:r>
              <a:rPr lang="ru-RU" sz="2000" b="1" i="1" dirty="0" smtClean="0">
                <a:solidFill>
                  <a:srgbClr val="00FF00"/>
                </a:solidFill>
                <a:latin typeface="Georgia" pitchFamily="18" charset="0"/>
              </a:rPr>
              <a:t>лили складов</a:t>
            </a:r>
            <a:r>
              <a:rPr lang="uk-UA" sz="2000" b="1" i="1" dirty="0" smtClean="0">
                <a:solidFill>
                  <a:srgbClr val="00FF00"/>
                </a:solidFill>
                <a:latin typeface="Georgia" pitchFamily="18" charset="0"/>
              </a:rPr>
              <a:t>і</a:t>
            </a:r>
            <a:r>
              <a:rPr lang="ru-RU" sz="2000" b="1" i="1" dirty="0" smtClean="0">
                <a:solidFill>
                  <a:srgbClr val="00FF0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FF00"/>
                </a:solidFill>
                <a:latin typeface="Georgia" pitchFamily="18" charset="0"/>
              </a:rPr>
              <a:t>здоров'язбер</a:t>
            </a:r>
            <a:r>
              <a:rPr lang="uk-UA" sz="2000" b="1" i="1" dirty="0" smtClean="0">
                <a:solidFill>
                  <a:srgbClr val="00FF00"/>
                </a:solidFill>
                <a:latin typeface="Georgia" pitchFamily="18" charset="0"/>
              </a:rPr>
              <a:t>і</a:t>
            </a:r>
            <a:r>
              <a:rPr lang="ru-RU" sz="2000" b="1" i="1" dirty="0" err="1" smtClean="0">
                <a:solidFill>
                  <a:srgbClr val="00FF00"/>
                </a:solidFill>
                <a:latin typeface="Georgia" pitchFamily="18" charset="0"/>
              </a:rPr>
              <a:t>гаючого</a:t>
            </a:r>
            <a:r>
              <a:rPr lang="ru-RU" sz="2000" b="1" i="1" dirty="0" smtClean="0">
                <a:solidFill>
                  <a:srgbClr val="00FF00"/>
                </a:solidFill>
                <a:latin typeface="Georgia" pitchFamily="18" charset="0"/>
              </a:rPr>
              <a:t/>
            </a:r>
            <a:br>
              <a:rPr lang="ru-RU" sz="2000" b="1" i="1" dirty="0" smtClean="0">
                <a:solidFill>
                  <a:srgbClr val="00FF00"/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rgbClr val="00FF0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FF00"/>
                </a:solidFill>
                <a:latin typeface="Georgia" pitchFamily="18" charset="0"/>
              </a:rPr>
              <a:t>навчально-виховного</a:t>
            </a:r>
            <a:r>
              <a:rPr lang="ru-RU" sz="2000" b="1" i="1" dirty="0" smtClean="0">
                <a:solidFill>
                  <a:srgbClr val="00FF00"/>
                </a:solidFill>
                <a:latin typeface="Georgia" pitchFamily="18" charset="0"/>
              </a:rPr>
              <a:t>  </a:t>
            </a:r>
            <a:r>
              <a:rPr lang="ru-RU" sz="2000" b="1" i="1" dirty="0" err="1" smtClean="0">
                <a:solidFill>
                  <a:srgbClr val="00FF00"/>
                </a:solidFill>
                <a:latin typeface="Georgia" pitchFamily="18" charset="0"/>
              </a:rPr>
              <a:t>процесу</a:t>
            </a:r>
            <a:r>
              <a:rPr lang="ru-RU" sz="1800" b="1" i="1" dirty="0" smtClean="0">
                <a:solidFill>
                  <a:srgbClr val="00FF00"/>
                </a:solidFill>
                <a:latin typeface="Georgia" pitchFamily="18" charset="0"/>
              </a:rPr>
              <a:t>:</a:t>
            </a:r>
            <a:endParaRPr lang="ru-RU" sz="1800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>
            <a:normAutofit fontScale="77500" lnSpcReduction="20000"/>
          </a:bodyPr>
          <a:lstStyle/>
          <a:p>
            <a:pPr>
              <a:tabLst>
                <a:tab pos="457200" algn="l"/>
              </a:tabLst>
            </a:pPr>
            <a:r>
              <a:rPr lang="ru-RU" b="1" i="1" dirty="0" err="1" smtClean="0">
                <a:latin typeface="Georgia" pitchFamily="18" charset="0"/>
              </a:rPr>
              <a:t>еколог</a:t>
            </a:r>
            <a:r>
              <a:rPr lang="uk-UA" b="1" i="1" dirty="0" smtClean="0">
                <a:latin typeface="Georgia" pitchFamily="18" charset="0"/>
              </a:rPr>
              <a:t>і</a:t>
            </a:r>
            <a:r>
              <a:rPr lang="ru-RU" b="1" i="1" dirty="0" err="1" smtClean="0">
                <a:latin typeface="Georgia" pitchFamily="18" charset="0"/>
              </a:rPr>
              <a:t>чний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простір</a:t>
            </a:r>
            <a:endParaRPr lang="ru-RU" b="1" i="1" dirty="0" smtClean="0">
              <a:latin typeface="Georgia" pitchFamily="18" charset="0"/>
            </a:endParaRPr>
          </a:p>
          <a:p>
            <a:pPr>
              <a:buNone/>
              <a:tabLst>
                <a:tab pos="457200" algn="l"/>
              </a:tabLst>
            </a:pPr>
            <a:r>
              <a:rPr lang="ru-RU" b="1" i="1" dirty="0" smtClean="0">
                <a:latin typeface="Georgia" pitchFamily="18" charset="0"/>
              </a:rPr>
              <a:t>   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(кол</a:t>
            </a:r>
            <a:r>
              <a:rPr lang="uk-UA" dirty="0" smtClean="0">
                <a:solidFill>
                  <a:srgbClr val="000066"/>
                </a:solidFill>
                <a:latin typeface="Georgia" pitchFamily="18" charset="0"/>
              </a:rPr>
              <a:t>і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рна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 гама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ст</a:t>
            </a:r>
            <a:r>
              <a:rPr lang="uk-UA" dirty="0" err="1" smtClean="0">
                <a:solidFill>
                  <a:srgbClr val="000066"/>
                </a:solidFill>
                <a:latin typeface="Georgia" pitchFamily="18" charset="0"/>
              </a:rPr>
              <a:t>ін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стенди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наявн</a:t>
            </a:r>
            <a:r>
              <a:rPr lang="uk-UA" dirty="0" err="1" smtClean="0">
                <a:solidFill>
                  <a:srgbClr val="000066"/>
                </a:solidFill>
                <a:latin typeface="Georgia" pitchFamily="18" charset="0"/>
              </a:rPr>
              <a:t>іс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ть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рослин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тощо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);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емоц</a:t>
            </a:r>
            <a:r>
              <a:rPr lang="uk-UA" b="1" i="1" dirty="0" err="1" smtClean="0">
                <a:latin typeface="Georgia" pitchFamily="18" charset="0"/>
              </a:rPr>
              <a:t>ійний</a:t>
            </a:r>
            <a:endParaRPr lang="ru-RU" b="1" i="1" dirty="0" smtClean="0">
              <a:latin typeface="Georgia" pitchFamily="18" charset="0"/>
            </a:endParaRPr>
          </a:p>
          <a:p>
            <a:pPr>
              <a:buNone/>
              <a:tabLst>
                <a:tab pos="457200" algn="l"/>
              </a:tabLst>
            </a:pPr>
            <a:r>
              <a:rPr lang="ru-RU" b="1" i="1" dirty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000066"/>
                </a:solidFill>
                <a:latin typeface="Georgia" pitchFamily="18" charset="0"/>
              </a:rPr>
              <a:t>  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(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р</a:t>
            </a:r>
            <a:r>
              <a:rPr lang="uk-UA" dirty="0" smtClean="0">
                <a:solidFill>
                  <a:srgbClr val="000066"/>
                </a:solidFill>
                <a:latin typeface="Georgia" pitchFamily="18" charset="0"/>
              </a:rPr>
              <a:t>і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вень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культури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повед</a:t>
            </a:r>
            <a:r>
              <a:rPr lang="uk-UA" dirty="0" err="1" smtClean="0">
                <a:solidFill>
                  <a:srgbClr val="000066"/>
                </a:solidFill>
                <a:latin typeface="Georgia" pitchFamily="18" charset="0"/>
              </a:rPr>
              <a:t>ін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ки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уч</a:t>
            </a:r>
            <a:r>
              <a:rPr lang="uk-UA" dirty="0" smtClean="0">
                <a:solidFill>
                  <a:srgbClr val="000066"/>
                </a:solidFill>
                <a:latin typeface="Georgia" pitchFamily="18" charset="0"/>
              </a:rPr>
              <a:t>ні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в </a:t>
            </a:r>
            <a:r>
              <a:rPr lang="uk-UA" dirty="0" smtClean="0">
                <a:solidFill>
                  <a:srgbClr val="000066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вчител</a:t>
            </a:r>
            <a:r>
              <a:rPr lang="uk-UA" dirty="0" smtClean="0">
                <a:solidFill>
                  <a:srgbClr val="000066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в на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перервах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 та уроках </a:t>
            </a:r>
            <a:r>
              <a:rPr lang="uk-UA" dirty="0" smtClean="0">
                <a:solidFill>
                  <a:srgbClr val="000066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 культура </a:t>
            </a:r>
            <a:r>
              <a:rPr lang="uk-UA" dirty="0" smtClean="0">
                <a:solidFill>
                  <a:srgbClr val="000066"/>
                </a:solidFill>
                <a:latin typeface="Georgia" pitchFamily="18" charset="0"/>
              </a:rPr>
              <a:t>ї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хнього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мовлення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);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Georgia" pitchFamily="18" charset="0"/>
              </a:rPr>
              <a:t> </a:t>
            </a:r>
            <a:r>
              <a:rPr lang="ru-RU" b="1" i="1" dirty="0" smtClean="0">
                <a:latin typeface="Georgia" pitchFamily="18" charset="0"/>
              </a:rPr>
              <a:t>культуролог</a:t>
            </a:r>
            <a:r>
              <a:rPr lang="uk-UA" b="1" i="1" dirty="0" smtClean="0">
                <a:latin typeface="Georgia" pitchFamily="18" charset="0"/>
              </a:rPr>
              <a:t>іч</a:t>
            </a:r>
            <a:r>
              <a:rPr lang="ru-RU" b="1" i="1" dirty="0" smtClean="0">
                <a:latin typeface="Georgia" pitchFamily="18" charset="0"/>
              </a:rPr>
              <a:t>ни</a:t>
            </a:r>
            <a:r>
              <a:rPr lang="uk-UA" b="1" i="1" dirty="0" smtClean="0">
                <a:latin typeface="Georgia" pitchFamily="18" charset="0"/>
              </a:rPr>
              <a:t>й</a:t>
            </a:r>
          </a:p>
          <a:p>
            <a:pPr>
              <a:buNone/>
              <a:tabLst>
                <a:tab pos="457200" algn="l"/>
              </a:tabLst>
            </a:pPr>
            <a:r>
              <a:rPr lang="uk-UA" b="1" i="1" dirty="0">
                <a:latin typeface="Georgia" pitchFamily="18" charset="0"/>
              </a:rPr>
              <a:t> </a:t>
            </a:r>
            <a:r>
              <a:rPr lang="uk-UA" b="1" i="1" dirty="0" smtClean="0">
                <a:latin typeface="Georgia" pitchFamily="18" charset="0"/>
              </a:rPr>
              <a:t>   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(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орга</a:t>
            </a:r>
            <a:r>
              <a:rPr lang="uk-UA" dirty="0" smtClean="0">
                <a:solidFill>
                  <a:srgbClr val="000066"/>
                </a:solidFill>
                <a:latin typeface="Georgia" pitchFamily="18" charset="0"/>
              </a:rPr>
              <a:t>ні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за</a:t>
            </a:r>
            <a:r>
              <a:rPr lang="uk-UA" dirty="0" smtClean="0">
                <a:solidFill>
                  <a:srgbClr val="000066"/>
                </a:solidFill>
                <a:latin typeface="Georgia" pitchFamily="18" charset="0"/>
              </a:rPr>
              <a:t>ці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я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виховно</a:t>
            </a:r>
            <a:r>
              <a:rPr lang="uk-UA" dirty="0" smtClean="0">
                <a:solidFill>
                  <a:srgbClr val="000066"/>
                </a:solidFill>
                <a:latin typeface="Georgia" pitchFamily="18" charset="0"/>
              </a:rPr>
              <a:t>ї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роботи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 в школ</a:t>
            </a:r>
            <a:r>
              <a:rPr lang="uk-UA" dirty="0" smtClean="0">
                <a:solidFill>
                  <a:srgbClr val="000066"/>
                </a:solidFill>
                <a:latin typeface="Georgia" pitchFamily="18" charset="0"/>
              </a:rPr>
              <a:t>і)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;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Georgia" pitchFamily="18" charset="0"/>
              </a:rPr>
              <a:t> </a:t>
            </a:r>
            <a:r>
              <a:rPr lang="uk-UA" b="1" i="1" dirty="0" err="1" smtClean="0">
                <a:latin typeface="Georgia" pitchFamily="18" charset="0"/>
              </a:rPr>
              <a:t>здоров’</a:t>
            </a:r>
            <a:r>
              <a:rPr lang="uk-UA" b="1" i="1" dirty="0" smtClean="0">
                <a:latin typeface="Georgia" pitchFamily="18" charset="0"/>
              </a:rPr>
              <a:t> </a:t>
            </a:r>
            <a:r>
              <a:rPr lang="uk-UA" b="1" i="1" dirty="0" err="1" smtClean="0">
                <a:latin typeface="Georgia" pitchFamily="18" charset="0"/>
              </a:rPr>
              <a:t>язберігаючі</a:t>
            </a:r>
            <a:r>
              <a:rPr lang="uk-UA" b="1" i="1" dirty="0" smtClean="0">
                <a:latin typeface="Georgia" pitchFamily="18" charset="0"/>
              </a:rPr>
              <a:t>  чинники </a:t>
            </a:r>
            <a:r>
              <a:rPr lang="uk-UA" dirty="0" smtClean="0">
                <a:solidFill>
                  <a:srgbClr val="000066"/>
                </a:solidFill>
                <a:latin typeface="Georgia" pitchFamily="18" charset="0"/>
              </a:rPr>
              <a:t>(повітряно-тепловий режим, освітлення, харчування, відповідність шкільних меблів);</a:t>
            </a:r>
            <a:endParaRPr lang="ru-RU" dirty="0" smtClean="0">
              <a:solidFill>
                <a:srgbClr val="000066"/>
              </a:solidFill>
              <a:latin typeface="Georgia" pitchFamily="18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здоров'язбер</a:t>
            </a:r>
            <a:r>
              <a:rPr lang="uk-UA" b="1" i="1" dirty="0" err="1" smtClean="0">
                <a:latin typeface="Georgia" pitchFamily="18" charset="0"/>
              </a:rPr>
              <a:t>іг</a:t>
            </a:r>
            <a:r>
              <a:rPr lang="ru-RU" b="1" i="1" dirty="0" err="1" smtClean="0">
                <a:latin typeface="Georgia" pitchFamily="18" charset="0"/>
              </a:rPr>
              <a:t>аюча</a:t>
            </a:r>
            <a:r>
              <a:rPr lang="ru-RU" b="1" i="1" dirty="0" smtClean="0">
                <a:latin typeface="Georgia" pitchFamily="18" charset="0"/>
              </a:rPr>
              <a:t> орган</a:t>
            </a:r>
            <a:r>
              <a:rPr lang="uk-UA" b="1" i="1" dirty="0" err="1" smtClean="0">
                <a:latin typeface="Georgia" pitchFamily="18" charset="0"/>
              </a:rPr>
              <a:t>ізаці</a:t>
            </a:r>
            <a:r>
              <a:rPr lang="ru-RU" b="1" i="1" dirty="0" smtClean="0">
                <a:latin typeface="Georgia" pitchFamily="18" charset="0"/>
              </a:rPr>
              <a:t>я </a:t>
            </a:r>
            <a:r>
              <a:rPr lang="ru-RU" b="1" i="1" dirty="0" err="1" smtClean="0">
                <a:latin typeface="Georgia" pitchFamily="18" charset="0"/>
              </a:rPr>
              <a:t>навчалъного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процесу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(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розпод</a:t>
            </a:r>
            <a:r>
              <a:rPr lang="uk-UA" dirty="0" err="1" smtClean="0">
                <a:solidFill>
                  <a:srgbClr val="000066"/>
                </a:solidFill>
                <a:latin typeface="Georgia" pitchFamily="18" charset="0"/>
              </a:rPr>
              <a:t>іл</a:t>
            </a:r>
            <a:r>
              <a:rPr lang="uk-UA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навантаження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 та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додаткових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 уро</a:t>
            </a:r>
            <a:r>
              <a:rPr lang="uk-UA" dirty="0" err="1" smtClean="0">
                <a:solidFill>
                  <a:srgbClr val="000066"/>
                </a:solidFill>
                <a:latin typeface="Georgia" pitchFamily="18" charset="0"/>
              </a:rPr>
              <a:t>кі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в,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рац</a:t>
            </a:r>
            <a:r>
              <a:rPr lang="uk-UA" dirty="0" err="1" smtClean="0">
                <a:solidFill>
                  <a:srgbClr val="000066"/>
                </a:solidFill>
                <a:latin typeface="Georgia" pitchFamily="18" charset="0"/>
              </a:rPr>
              <a:t>іо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нальний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розклад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рац</a:t>
            </a:r>
            <a:r>
              <a:rPr lang="uk-UA" dirty="0" err="1" smtClean="0">
                <a:solidFill>
                  <a:srgbClr val="000066"/>
                </a:solidFill>
                <a:latin typeface="Georgia" pitchFamily="18" charset="0"/>
              </a:rPr>
              <a:t>іо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нальна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орга</a:t>
            </a:r>
            <a:r>
              <a:rPr lang="uk-UA" dirty="0" smtClean="0">
                <a:solidFill>
                  <a:srgbClr val="000066"/>
                </a:solidFill>
                <a:latin typeface="Georgia" pitchFamily="18" charset="0"/>
              </a:rPr>
              <a:t>ні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за</a:t>
            </a:r>
            <a:r>
              <a:rPr lang="uk-UA" dirty="0" smtClean="0">
                <a:solidFill>
                  <a:srgbClr val="000066"/>
                </a:solidFill>
                <a:latin typeface="Georgia" pitchFamily="18" charset="0"/>
              </a:rPr>
              <a:t>ці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я уроку,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дотримання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</a:rPr>
              <a:t>рухового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 режиму).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Мои документы\Мои рисунки\MP Navigator\2011_04_20\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Мои документы\Мои рисунки\MP Navigator\2011_04_20\IMG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р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20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628" y="1"/>
            <a:ext cx="4143372" cy="667875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uk-UA" altLang="zh-CN" sz="2400" i="1" dirty="0">
                <a:solidFill>
                  <a:srgbClr val="000066"/>
                </a:solidFill>
              </a:rPr>
              <a:t>Формування позитивної мотивації на здоровий спосіб </a:t>
            </a:r>
            <a:br>
              <a:rPr lang="uk-UA" altLang="zh-CN" sz="2400" i="1" dirty="0">
                <a:solidFill>
                  <a:srgbClr val="000066"/>
                </a:solidFill>
              </a:rPr>
            </a:br>
            <a:r>
              <a:rPr lang="ru-RU" altLang="zh-CN" sz="2400" b="1" dirty="0" err="1">
                <a:solidFill>
                  <a:srgbClr val="FF0000"/>
                </a:solidFill>
              </a:rPr>
              <a:t>Зменшення</a:t>
            </a:r>
            <a:r>
              <a:rPr lang="ru-RU" altLang="zh-CN" sz="2400" b="1" dirty="0">
                <a:solidFill>
                  <a:srgbClr val="FF0000"/>
                </a:solidFill>
              </a:rPr>
              <a:t> </a:t>
            </a:r>
            <a:r>
              <a:rPr lang="ru-RU" altLang="zh-CN" sz="2400" b="1" dirty="0" err="1">
                <a:solidFill>
                  <a:srgbClr val="FF0000"/>
                </a:solidFill>
              </a:rPr>
              <a:t>захворюваності</a:t>
            </a:r>
            <a:r>
              <a:rPr lang="uk-UA" altLang="zh-CN" sz="2400" dirty="0">
                <a:solidFill>
                  <a:srgbClr val="00FF00"/>
                </a:solidFill>
              </a:rPr>
              <a:t/>
            </a:r>
            <a:br>
              <a:rPr lang="uk-UA" altLang="zh-CN" sz="2400" dirty="0">
                <a:solidFill>
                  <a:srgbClr val="00FF00"/>
                </a:solidFill>
              </a:rPr>
            </a:br>
            <a:r>
              <a:rPr lang="ru-RU" altLang="zh-CN" sz="2400" dirty="0" err="1">
                <a:solidFill>
                  <a:srgbClr val="000066"/>
                </a:solidFill>
              </a:rPr>
              <a:t>Підвищення</a:t>
            </a:r>
            <a:r>
              <a:rPr lang="ru-RU" altLang="zh-CN" sz="2400" dirty="0">
                <a:solidFill>
                  <a:srgbClr val="000066"/>
                </a:solidFill>
              </a:rPr>
              <a:t> </a:t>
            </a:r>
            <a:r>
              <a:rPr lang="ru-RU" altLang="zh-CN" sz="2400" dirty="0" err="1">
                <a:solidFill>
                  <a:srgbClr val="000066"/>
                </a:solidFill>
              </a:rPr>
              <a:t>рівня</a:t>
            </a:r>
            <a:r>
              <a:rPr lang="ru-RU" altLang="zh-CN" sz="2400" dirty="0">
                <a:solidFill>
                  <a:srgbClr val="000066"/>
                </a:solidFill>
              </a:rPr>
              <a:t> </a:t>
            </a:r>
            <a:r>
              <a:rPr lang="ru-RU" altLang="zh-CN" sz="2400" dirty="0" err="1">
                <a:solidFill>
                  <a:srgbClr val="000066"/>
                </a:solidFill>
              </a:rPr>
              <a:t>фізичної</a:t>
            </a:r>
            <a:r>
              <a:rPr lang="ru-RU" altLang="zh-CN" sz="2400" dirty="0">
                <a:solidFill>
                  <a:srgbClr val="000066"/>
                </a:solidFill>
              </a:rPr>
              <a:t> та </a:t>
            </a:r>
            <a:r>
              <a:rPr lang="ru-RU" altLang="zh-CN" sz="2400" dirty="0" err="1">
                <a:solidFill>
                  <a:srgbClr val="000066"/>
                </a:solidFill>
              </a:rPr>
              <a:t>розумової</a:t>
            </a:r>
            <a:r>
              <a:rPr lang="ru-RU" altLang="zh-CN" sz="2400" dirty="0">
                <a:solidFill>
                  <a:srgbClr val="000066"/>
                </a:solidFill>
              </a:rPr>
              <a:t> </a:t>
            </a:r>
            <a:r>
              <a:rPr lang="ru-RU" altLang="zh-CN" sz="2400" dirty="0" err="1">
                <a:solidFill>
                  <a:srgbClr val="000066"/>
                </a:solidFill>
              </a:rPr>
              <a:t>працездатності</a:t>
            </a:r>
            <a:r>
              <a:rPr lang="uk-UA" altLang="zh-CN" sz="2400" dirty="0">
                <a:solidFill>
                  <a:srgbClr val="000066"/>
                </a:solidFill>
              </a:rPr>
              <a:t/>
            </a:r>
            <a:br>
              <a:rPr lang="uk-UA" altLang="zh-CN" sz="2400" dirty="0">
                <a:solidFill>
                  <a:srgbClr val="000066"/>
                </a:solidFill>
              </a:rPr>
            </a:br>
            <a:r>
              <a:rPr lang="uk-UA" altLang="zh-CN" sz="2400" b="1" i="1" dirty="0">
                <a:solidFill>
                  <a:srgbClr val="FF0000"/>
                </a:solidFill>
              </a:rPr>
              <a:t>Розвиток творчих здібностей</a:t>
            </a:r>
            <a:r>
              <a:rPr lang="ru-RU" altLang="zh-CN" sz="2400" dirty="0">
                <a:solidFill>
                  <a:srgbClr val="00FF00"/>
                </a:solidFill>
              </a:rPr>
              <a:t/>
            </a:r>
            <a:br>
              <a:rPr lang="ru-RU" altLang="zh-CN" sz="2400" dirty="0">
                <a:solidFill>
                  <a:srgbClr val="00FF00"/>
                </a:solidFill>
              </a:rPr>
            </a:br>
            <a:r>
              <a:rPr lang="ru-RU" altLang="zh-CN" sz="2400" dirty="0" err="1">
                <a:solidFill>
                  <a:srgbClr val="000066"/>
                </a:solidFill>
              </a:rPr>
              <a:t>Розвиток</a:t>
            </a:r>
            <a:r>
              <a:rPr lang="ru-RU" altLang="zh-CN" sz="2400" dirty="0">
                <a:solidFill>
                  <a:srgbClr val="000066"/>
                </a:solidFill>
              </a:rPr>
              <a:t> </a:t>
            </a:r>
            <a:r>
              <a:rPr lang="ru-RU" altLang="zh-CN" sz="2400" dirty="0" err="1">
                <a:solidFill>
                  <a:srgbClr val="000066"/>
                </a:solidFill>
              </a:rPr>
              <a:t>партнерських</a:t>
            </a:r>
            <a:r>
              <a:rPr lang="ru-RU" altLang="zh-CN" sz="2400" dirty="0">
                <a:solidFill>
                  <a:srgbClr val="000066"/>
                </a:solidFill>
              </a:rPr>
              <a:t> </a:t>
            </a:r>
            <a:r>
              <a:rPr lang="ru-RU" altLang="zh-CN" sz="2400" dirty="0" err="1">
                <a:solidFill>
                  <a:srgbClr val="000066"/>
                </a:solidFill>
              </a:rPr>
              <a:t>зв’язків</a:t>
            </a:r>
            <a:r>
              <a:rPr lang="ru-RU" altLang="zh-CN" sz="2400" dirty="0">
                <a:solidFill>
                  <a:srgbClr val="000066"/>
                </a:solidFill>
              </a:rPr>
              <a:t> </a:t>
            </a:r>
            <a:br>
              <a:rPr lang="ru-RU" altLang="zh-CN" sz="2400" dirty="0">
                <a:solidFill>
                  <a:srgbClr val="000066"/>
                </a:solidFill>
              </a:rPr>
            </a:br>
            <a:r>
              <a:rPr lang="ru-RU" altLang="zh-CN" sz="2400" b="1" i="1" dirty="0" err="1">
                <a:solidFill>
                  <a:srgbClr val="FF0000"/>
                </a:solidFill>
              </a:rPr>
              <a:t>Створення</a:t>
            </a:r>
            <a:r>
              <a:rPr lang="ru-RU" altLang="zh-CN" sz="2400" b="1" i="1" dirty="0">
                <a:solidFill>
                  <a:srgbClr val="FF0000"/>
                </a:solidFill>
              </a:rPr>
              <a:t> умов для </a:t>
            </a:r>
            <a:r>
              <a:rPr lang="ru-RU" altLang="zh-CN" sz="2400" b="1" i="1" dirty="0" err="1">
                <a:solidFill>
                  <a:srgbClr val="FF0000"/>
                </a:solidFill>
              </a:rPr>
              <a:t>задоволення</a:t>
            </a:r>
            <a:r>
              <a:rPr lang="ru-RU" altLang="zh-CN" sz="2400" b="1" i="1" dirty="0">
                <a:solidFill>
                  <a:srgbClr val="FF0000"/>
                </a:solidFill>
              </a:rPr>
              <a:t> </a:t>
            </a:r>
            <a:r>
              <a:rPr lang="ru-RU" altLang="zh-CN" sz="2400" b="1" i="1" dirty="0" err="1">
                <a:solidFill>
                  <a:srgbClr val="FF0000"/>
                </a:solidFill>
              </a:rPr>
              <a:t>різноманітних</a:t>
            </a:r>
            <a:r>
              <a:rPr lang="ru-RU" altLang="zh-CN" sz="2400" b="1" i="1" dirty="0">
                <a:solidFill>
                  <a:srgbClr val="FF0000"/>
                </a:solidFill>
              </a:rPr>
              <a:t> </a:t>
            </a:r>
            <a:r>
              <a:rPr lang="ru-RU" altLang="zh-CN" sz="2400" b="1" i="1" dirty="0" err="1">
                <a:solidFill>
                  <a:srgbClr val="FF0000"/>
                </a:solidFill>
              </a:rPr>
              <a:t>інтересів</a:t>
            </a:r>
            <a:r>
              <a:rPr lang="ru-RU" altLang="zh-CN" sz="2400" b="1" i="1" dirty="0">
                <a:solidFill>
                  <a:srgbClr val="FF0000"/>
                </a:solidFill>
              </a:rPr>
              <a:t> </a:t>
            </a:r>
            <a:r>
              <a:rPr lang="ru-RU" altLang="zh-CN" sz="2400" b="1" i="1" dirty="0" err="1">
                <a:solidFill>
                  <a:srgbClr val="FF0000"/>
                </a:solidFill>
              </a:rPr>
              <a:t>учасників</a:t>
            </a:r>
            <a:r>
              <a:rPr lang="ru-RU" altLang="zh-CN" sz="2400" b="1" i="1" dirty="0">
                <a:solidFill>
                  <a:srgbClr val="FF0000"/>
                </a:solidFill>
              </a:rPr>
              <a:t> </a:t>
            </a:r>
            <a:r>
              <a:rPr lang="ru-RU" altLang="zh-CN" sz="2400" b="1" i="1" dirty="0" err="1">
                <a:solidFill>
                  <a:srgbClr val="FF0000"/>
                </a:solidFill>
              </a:rPr>
              <a:t>навчально-виховного</a:t>
            </a:r>
            <a:r>
              <a:rPr lang="ru-RU" altLang="zh-CN" sz="2400" b="1" i="1" dirty="0">
                <a:solidFill>
                  <a:srgbClr val="FF0000"/>
                </a:solidFill>
              </a:rPr>
              <a:t> </a:t>
            </a:r>
            <a:r>
              <a:rPr lang="ru-RU" altLang="zh-CN" sz="2400" b="1" i="1" dirty="0" err="1">
                <a:solidFill>
                  <a:srgbClr val="FF0000"/>
                </a:solidFill>
              </a:rPr>
              <a:t>процесу</a:t>
            </a:r>
            <a:r>
              <a:rPr lang="ru-RU" altLang="zh-CN" sz="2400" dirty="0">
                <a:solidFill>
                  <a:srgbClr val="FF0000"/>
                </a:solidFill>
              </a:rPr>
              <a:t>.</a:t>
            </a:r>
            <a:r>
              <a:rPr lang="ru-RU" altLang="zh-CN" sz="2400" dirty="0">
                <a:solidFill>
                  <a:srgbClr val="00FF00"/>
                </a:solidFill>
              </a:rPr>
              <a:t/>
            </a:r>
            <a:br>
              <a:rPr lang="ru-RU" altLang="zh-CN" sz="2400" dirty="0">
                <a:solidFill>
                  <a:srgbClr val="00FF00"/>
                </a:solidFill>
              </a:rPr>
            </a:br>
            <a:r>
              <a:rPr lang="ru-RU" altLang="zh-CN" sz="2400" dirty="0" err="1">
                <a:solidFill>
                  <a:srgbClr val="000066"/>
                </a:solidFill>
              </a:rPr>
              <a:t>Формування</a:t>
            </a:r>
            <a:r>
              <a:rPr lang="ru-RU" altLang="zh-CN" sz="2400" dirty="0">
                <a:solidFill>
                  <a:srgbClr val="000066"/>
                </a:solidFill>
              </a:rPr>
              <a:t> основ </a:t>
            </a:r>
            <a:r>
              <a:rPr lang="ru-RU" altLang="zh-CN" sz="2400" dirty="0" err="1">
                <a:solidFill>
                  <a:srgbClr val="000066"/>
                </a:solidFill>
              </a:rPr>
              <a:t>культури</a:t>
            </a:r>
            <a:r>
              <a:rPr lang="ru-RU" altLang="zh-CN" sz="2400" dirty="0">
                <a:solidFill>
                  <a:srgbClr val="000066"/>
                </a:solidFill>
              </a:rPr>
              <a:t> </a:t>
            </a:r>
            <a:r>
              <a:rPr lang="ru-RU" altLang="zh-CN" sz="2400" dirty="0" err="1">
                <a:solidFill>
                  <a:srgbClr val="000066"/>
                </a:solidFill>
              </a:rPr>
              <a:t>здоров’я</a:t>
            </a:r>
            <a:r>
              <a:rPr lang="uk-UA" altLang="zh-CN" sz="2400" dirty="0">
                <a:solidFill>
                  <a:srgbClr val="00FF00"/>
                </a:solidFill>
              </a:rPr>
              <a:t> </a:t>
            </a:r>
            <a:endParaRPr lang="uk-UA" altLang="zh-CN" sz="2400" dirty="0" smtClean="0">
              <a:solidFill>
                <a:srgbClr val="00FF00"/>
              </a:solidFill>
            </a:endParaRPr>
          </a:p>
          <a:p>
            <a:r>
              <a:rPr lang="uk-UA" altLang="zh-CN" sz="2400" dirty="0" smtClean="0">
                <a:solidFill>
                  <a:srgbClr val="00FF00"/>
                </a:solidFill>
              </a:rPr>
              <a:t> </a:t>
            </a:r>
            <a:r>
              <a:rPr lang="en-US" altLang="zh-CN" sz="2400" dirty="0" smtClean="0">
                <a:solidFill>
                  <a:srgbClr val="00FF00"/>
                </a:solidFill>
              </a:rPr>
              <a:t>                 </a:t>
            </a:r>
            <a:r>
              <a:rPr lang="uk-UA" altLang="zh-CN" sz="2400" dirty="0" smtClean="0">
                <a:solidFill>
                  <a:srgbClr val="00FF00"/>
                </a:solidFill>
              </a:rPr>
              <a:t> </a:t>
            </a:r>
            <a:r>
              <a:rPr lang="uk-UA" altLang="zh-CN" sz="2000" b="1" i="1" u="sng" dirty="0" smtClean="0">
                <a:solidFill>
                  <a:srgbClr val="FF0000"/>
                </a:solidFill>
              </a:rPr>
              <a:t>Виховання</a:t>
            </a:r>
          </a:p>
          <a:p>
            <a:r>
              <a:rPr lang="uk-UA" altLang="zh-CN" sz="2000" b="1" i="1" u="sng" dirty="0">
                <a:solidFill>
                  <a:srgbClr val="FF0000"/>
                </a:solidFill>
              </a:rPr>
              <a:t> </a:t>
            </a:r>
            <a:r>
              <a:rPr lang="uk-UA" altLang="zh-CN" sz="2000" b="1" i="1" u="sng" dirty="0" smtClean="0">
                <a:solidFill>
                  <a:srgbClr val="FF0000"/>
                </a:solidFill>
              </a:rPr>
              <a:t>     </a:t>
            </a:r>
            <a:r>
              <a:rPr lang="uk-UA" altLang="zh-CN" sz="2000" b="1" i="1" u="sng" dirty="0">
                <a:solidFill>
                  <a:srgbClr val="FF0000"/>
                </a:solidFill>
              </a:rPr>
              <a:t>здорової особистості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1714489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Духовне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24288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С</a:t>
            </a:r>
            <a:r>
              <a:rPr lang="uk-UA" b="1" dirty="0" smtClean="0"/>
              <a:t>оціальне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 rot="1197819">
            <a:off x="2500298" y="471488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інтелектуальне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7" y="450057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фізичне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3143248"/>
            <a:ext cx="138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психічне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114298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екологічне</a:t>
            </a:r>
            <a:endParaRPr lang="ru-RU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Картинки Люда\f2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929618" cy="1643050"/>
          </a:xfrm>
          <a:ln>
            <a:noFill/>
          </a:ln>
        </p:spPr>
        <p:txBody>
          <a:bodyPr>
            <a:prstTxWarp prst="textDoubleWave1">
              <a:avLst/>
            </a:prstTxWarp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b="1" kern="1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Жодного</a:t>
            </a:r>
            <a:r>
              <a:rPr lang="ru-RU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дня без </a:t>
            </a:r>
            <a:r>
              <a:rPr lang="ru-RU" b="1" kern="1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фізичної</a:t>
            </a:r>
            <a:r>
              <a:rPr lang="ru-RU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/>
            </a:r>
            <a:br>
              <a:rPr lang="ru-RU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</a:br>
            <a:r>
              <a:rPr lang="ru-RU" b="1" kern="1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культури</a:t>
            </a:r>
            <a:r>
              <a:rPr lang="ru-RU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та спорту.</a:t>
            </a:r>
            <a:r>
              <a:rPr lang="ru-RU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6" descr="P100046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078202">
            <a:off x="570848" y="1603605"/>
            <a:ext cx="3140400" cy="2557996"/>
          </a:xfrm>
          <a:prstGeom prst="rect">
            <a:avLst/>
          </a:prstGeom>
          <a:noFill/>
          <a:ln w="76200" cmpd="tri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026" name="Picture 2" descr="C:\Documents and Settings\Admin\Мои документы\Мои рисунки\MP Navigator\2011_04_20\IMG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8892">
            <a:off x="3947561" y="1630251"/>
            <a:ext cx="4177885" cy="2468206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Documents and Settings\Admin\Мои документы\Мои рисунки\MP Navigator\2011_04_20\IMG_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000504"/>
            <a:ext cx="3571900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Admin\Мои документы\Мои рисунки\MP Navigator\2011_04_20\IMG_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000504"/>
            <a:ext cx="4143404" cy="250033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573</Words>
  <Application>Microsoft Office PowerPoint</Application>
  <PresentationFormat>Экран (4:3)</PresentationFormat>
  <Paragraphs>90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Ми  виділили складові здоров'язберігаючого  навчально-виховного  процесу:</vt:lpstr>
      <vt:lpstr>Презентация PowerPoint</vt:lpstr>
      <vt:lpstr>Презентация PowerPoint</vt:lpstr>
      <vt:lpstr>Презентация PowerPoint</vt:lpstr>
      <vt:lpstr> Жодного дня без фізичної культури та спорту. </vt:lpstr>
      <vt:lpstr>Організація  праці  на здоров'язберігаючому  уроці :</vt:lpstr>
      <vt:lpstr>Фізкультхвилинки на уроках</vt:lpstr>
      <vt:lpstr>Пальчикова гімнастика</vt:lpstr>
      <vt:lpstr>Поради  медичної сестри</vt:lpstr>
      <vt:lpstr> Не секрет, що від здоров'я вчителя залежить якість навчального процесу, психологічний комфорт учня в класі та здоров'я дітей. Хворий учитель навантажує негативною енергією дітей. Тому всім вчителям ми від щирого серця бажаємо: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ASUS_M2NS-NVM</cp:lastModifiedBy>
  <cp:revision>23</cp:revision>
  <dcterms:created xsi:type="dcterms:W3CDTF">2011-04-20T06:12:47Z</dcterms:created>
  <dcterms:modified xsi:type="dcterms:W3CDTF">2016-06-16T18:09:14Z</dcterms:modified>
</cp:coreProperties>
</file>