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294" y="-12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8EF2E-9255-4323-BE6E-A6FA04A8ECC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07E4E-7317-4420-B98D-C66ADD972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27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07E4E-7317-4420-B98D-C66ADD9725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40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0692383" cy="756056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83090" y="133985"/>
            <a:ext cx="838200" cy="80835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n_ch_fvp@ukr.net" TargetMode="External"/><Relationship Id="rId13" Type="http://schemas.openxmlformats.org/officeDocument/2006/relationships/image" Target="../media/image10.png"/><Relationship Id="rId18" Type="http://schemas.openxmlformats.org/officeDocument/2006/relationships/image" Target="../media/image15.jpeg"/><Relationship Id="rId3" Type="http://schemas.openxmlformats.org/officeDocument/2006/relationships/image" Target="../media/image3.jpg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e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5.jpg"/><Relationship Id="rId15" Type="http://schemas.openxmlformats.org/officeDocument/2006/relationships/image" Target="../media/image12.jpg"/><Relationship Id="rId10" Type="http://schemas.openxmlformats.org/officeDocument/2006/relationships/hyperlink" Target="https://www.facebook.com/VITVNTUKPI" TargetMode="External"/><Relationship Id="rId19" Type="http://schemas.openxmlformats.org/officeDocument/2006/relationships/image" Target="../media/image16.jpeg"/><Relationship Id="rId4" Type="http://schemas.openxmlformats.org/officeDocument/2006/relationships/image" Target="../media/image4.jpg"/><Relationship Id="rId9" Type="http://schemas.openxmlformats.org/officeDocument/2006/relationships/hyperlink" Target="mailto:vitv.ntu.hpi@post.mil.gov.ua" TargetMode="External"/><Relationship Id="rId14" Type="http://schemas.openxmlformats.org/officeDocument/2006/relationships/image" Target="../media/image11.jpg"/><Relationship Id="rId22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9327" y="6028520"/>
            <a:ext cx="19240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0"/>
              </a:lnSpc>
            </a:pPr>
            <a:r>
              <a:rPr sz="1200" spc="-30" dirty="0">
                <a:latin typeface="Times New Roman"/>
                <a:cs typeface="Times New Roman"/>
              </a:rPr>
              <a:t>мм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57220" y="3457242"/>
            <a:ext cx="4492624" cy="17633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85420" marR="240029" indent="565150">
              <a:lnSpc>
                <a:spcPts val="1150"/>
              </a:lnSpc>
              <a:spcBef>
                <a:spcPts val="175"/>
              </a:spcBef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1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ІНСТИТУТІ ЗДІЙСНЮЄТЬСЯ</a:t>
            </a:r>
            <a:r>
              <a:rPr sz="10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ПІДГОТОВКА</a:t>
            </a:r>
            <a:endParaRPr sz="10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639150" y="2366857"/>
            <a:ext cx="8846380" cy="3123381"/>
            <a:chOff x="1623822" y="2399030"/>
            <a:chExt cx="8846380" cy="3123381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" name="object 14"/>
            <p:cNvSpPr/>
            <p:nvPr/>
          </p:nvSpPr>
          <p:spPr>
            <a:xfrm>
              <a:off x="3071622" y="2413618"/>
              <a:ext cx="1388110" cy="976150"/>
            </a:xfrm>
            <a:custGeom>
              <a:avLst/>
              <a:gdLst/>
              <a:ahLst/>
              <a:cxnLst/>
              <a:rect l="l" t="t" r="r" b="b"/>
              <a:pathLst>
                <a:path w="1388110" h="1001395">
                  <a:moveTo>
                    <a:pt x="0" y="1000874"/>
                  </a:moveTo>
                  <a:lnTo>
                    <a:pt x="1387602" y="1000874"/>
                  </a:lnTo>
                  <a:lnTo>
                    <a:pt x="1387602" y="0"/>
                  </a:lnTo>
                  <a:lnTo>
                    <a:pt x="0" y="0"/>
                  </a:lnTo>
                  <a:lnTo>
                    <a:pt x="0" y="1000874"/>
                  </a:lnTo>
                  <a:close/>
                </a:path>
              </a:pathLst>
            </a:custGeom>
            <a:grpFill/>
            <a:ln w="1905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90081" y="2413618"/>
              <a:ext cx="1445260" cy="985054"/>
            </a:xfrm>
            <a:custGeom>
              <a:avLst/>
              <a:gdLst/>
              <a:ahLst/>
              <a:cxnLst/>
              <a:rect l="l" t="t" r="r" b="b"/>
              <a:pathLst>
                <a:path w="1445259" h="1007110">
                  <a:moveTo>
                    <a:pt x="0" y="1006576"/>
                  </a:moveTo>
                  <a:lnTo>
                    <a:pt x="1444752" y="1006576"/>
                  </a:lnTo>
                  <a:lnTo>
                    <a:pt x="1444752" y="0"/>
                  </a:lnTo>
                  <a:lnTo>
                    <a:pt x="0" y="0"/>
                  </a:lnTo>
                  <a:lnTo>
                    <a:pt x="0" y="1006576"/>
                  </a:lnTo>
                  <a:close/>
                </a:path>
              </a:pathLst>
            </a:custGeom>
            <a:grpFill/>
            <a:ln w="19049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02340" y="2399030"/>
              <a:ext cx="1447349" cy="987425"/>
            </a:xfrm>
            <a:prstGeom prst="rect">
              <a:avLst/>
            </a:prstGeom>
            <a:grpFill/>
          </p:spPr>
        </p:pic>
        <p:sp>
          <p:nvSpPr>
            <p:cNvPr id="18" name="object 18"/>
            <p:cNvSpPr/>
            <p:nvPr/>
          </p:nvSpPr>
          <p:spPr>
            <a:xfrm>
              <a:off x="7493126" y="2414862"/>
              <a:ext cx="1466215" cy="981255"/>
            </a:xfrm>
            <a:custGeom>
              <a:avLst/>
              <a:gdLst/>
              <a:ahLst/>
              <a:cxnLst/>
              <a:rect l="l" t="t" r="r" b="b"/>
              <a:pathLst>
                <a:path w="1466215" h="1007745">
                  <a:moveTo>
                    <a:pt x="0" y="1007224"/>
                  </a:moveTo>
                  <a:lnTo>
                    <a:pt x="1465706" y="1007224"/>
                  </a:lnTo>
                  <a:lnTo>
                    <a:pt x="1465706" y="0"/>
                  </a:lnTo>
                  <a:lnTo>
                    <a:pt x="0" y="0"/>
                  </a:lnTo>
                  <a:lnTo>
                    <a:pt x="0" y="1007224"/>
                  </a:lnTo>
                  <a:close/>
                </a:path>
              </a:pathLst>
            </a:custGeom>
            <a:grpFill/>
            <a:ln w="1905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23822" y="2413619"/>
              <a:ext cx="1391920" cy="989662"/>
            </a:xfrm>
            <a:custGeom>
              <a:avLst/>
              <a:gdLst/>
              <a:ahLst/>
              <a:cxnLst/>
              <a:rect l="l" t="t" r="r" b="b"/>
              <a:pathLst>
                <a:path w="1391920" h="995045">
                  <a:moveTo>
                    <a:pt x="0" y="994537"/>
                  </a:moveTo>
                  <a:lnTo>
                    <a:pt x="1391412" y="994537"/>
                  </a:lnTo>
                  <a:lnTo>
                    <a:pt x="1391412" y="0"/>
                  </a:lnTo>
                  <a:lnTo>
                    <a:pt x="0" y="0"/>
                  </a:lnTo>
                  <a:lnTo>
                    <a:pt x="0" y="994537"/>
                  </a:lnTo>
                  <a:close/>
                </a:path>
              </a:pathLst>
            </a:custGeom>
            <a:grpFill/>
            <a:ln w="1905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42377" y="2399779"/>
              <a:ext cx="1389286" cy="985347"/>
            </a:xfrm>
            <a:prstGeom prst="rect">
              <a:avLst/>
            </a:prstGeom>
            <a:grpFill/>
          </p:spPr>
        </p:pic>
        <p:sp>
          <p:nvSpPr>
            <p:cNvPr id="24" name="object 24"/>
            <p:cNvSpPr/>
            <p:nvPr/>
          </p:nvSpPr>
          <p:spPr>
            <a:xfrm>
              <a:off x="4519422" y="2413618"/>
              <a:ext cx="1412240" cy="982476"/>
            </a:xfrm>
            <a:custGeom>
              <a:avLst/>
              <a:gdLst/>
              <a:ahLst/>
              <a:cxnLst/>
              <a:rect l="l" t="t" r="r" b="b"/>
              <a:pathLst>
                <a:path w="1412239" h="1000125">
                  <a:moveTo>
                    <a:pt x="0" y="999629"/>
                  </a:moveTo>
                  <a:lnTo>
                    <a:pt x="1411731" y="999629"/>
                  </a:lnTo>
                  <a:lnTo>
                    <a:pt x="1411731" y="0"/>
                  </a:lnTo>
                  <a:lnTo>
                    <a:pt x="0" y="0"/>
                  </a:lnTo>
                  <a:lnTo>
                    <a:pt x="0" y="999629"/>
                  </a:lnTo>
                  <a:close/>
                </a:path>
              </a:pathLst>
            </a:custGeom>
            <a:grpFill/>
            <a:ln w="1905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877050" y="3737399"/>
              <a:ext cx="3593152" cy="1785012"/>
            </a:xfrm>
            <a:custGeom>
              <a:avLst/>
              <a:gdLst/>
              <a:ahLst/>
              <a:cxnLst/>
              <a:rect l="l" t="t" r="r" b="b"/>
              <a:pathLst>
                <a:path w="3543300" h="1850389">
                  <a:moveTo>
                    <a:pt x="0" y="1619122"/>
                  </a:moveTo>
                  <a:lnTo>
                    <a:pt x="4697" y="1665705"/>
                  </a:lnTo>
                  <a:lnTo>
                    <a:pt x="18168" y="1709104"/>
                  </a:lnTo>
                  <a:lnTo>
                    <a:pt x="39487" y="1748386"/>
                  </a:lnTo>
                  <a:lnTo>
                    <a:pt x="67722" y="1782619"/>
                  </a:lnTo>
                  <a:lnTo>
                    <a:pt x="101947" y="1810869"/>
                  </a:lnTo>
                  <a:lnTo>
                    <a:pt x="141231" y="1832203"/>
                  </a:lnTo>
                  <a:lnTo>
                    <a:pt x="184648" y="1845687"/>
                  </a:lnTo>
                  <a:lnTo>
                    <a:pt x="231267" y="1850389"/>
                  </a:lnTo>
                  <a:lnTo>
                    <a:pt x="3312032" y="1850389"/>
                  </a:lnTo>
                  <a:lnTo>
                    <a:pt x="3358615" y="1845687"/>
                  </a:lnTo>
                  <a:lnTo>
                    <a:pt x="3402014" y="1832203"/>
                  </a:lnTo>
                  <a:lnTo>
                    <a:pt x="3441296" y="1810869"/>
                  </a:lnTo>
                  <a:lnTo>
                    <a:pt x="3475529" y="1782619"/>
                  </a:lnTo>
                  <a:lnTo>
                    <a:pt x="3503779" y="1748386"/>
                  </a:lnTo>
                  <a:lnTo>
                    <a:pt x="3525113" y="1709104"/>
                  </a:lnTo>
                  <a:lnTo>
                    <a:pt x="3538597" y="1665705"/>
                  </a:lnTo>
                  <a:lnTo>
                    <a:pt x="3543300" y="1619122"/>
                  </a:lnTo>
                  <a:lnTo>
                    <a:pt x="3543300" y="231266"/>
                  </a:lnTo>
                  <a:lnTo>
                    <a:pt x="3538597" y="184684"/>
                  </a:lnTo>
                  <a:lnTo>
                    <a:pt x="3525113" y="141285"/>
                  </a:lnTo>
                  <a:lnTo>
                    <a:pt x="3503779" y="102003"/>
                  </a:lnTo>
                  <a:lnTo>
                    <a:pt x="3475529" y="67770"/>
                  </a:lnTo>
                  <a:lnTo>
                    <a:pt x="3441296" y="39520"/>
                  </a:lnTo>
                  <a:lnTo>
                    <a:pt x="3402014" y="18186"/>
                  </a:lnTo>
                  <a:lnTo>
                    <a:pt x="3358615" y="4702"/>
                  </a:lnTo>
                  <a:lnTo>
                    <a:pt x="3312032" y="0"/>
                  </a:lnTo>
                  <a:lnTo>
                    <a:pt x="231267" y="0"/>
                  </a:lnTo>
                  <a:lnTo>
                    <a:pt x="184648" y="4702"/>
                  </a:lnTo>
                  <a:lnTo>
                    <a:pt x="141231" y="18186"/>
                  </a:lnTo>
                  <a:lnTo>
                    <a:pt x="101947" y="39520"/>
                  </a:lnTo>
                  <a:lnTo>
                    <a:pt x="67722" y="67770"/>
                  </a:lnTo>
                  <a:lnTo>
                    <a:pt x="39487" y="102003"/>
                  </a:lnTo>
                  <a:lnTo>
                    <a:pt x="18168" y="141285"/>
                  </a:lnTo>
                  <a:lnTo>
                    <a:pt x="4697" y="184684"/>
                  </a:lnTo>
                  <a:lnTo>
                    <a:pt x="0" y="231266"/>
                  </a:lnTo>
                  <a:lnTo>
                    <a:pt x="0" y="1619122"/>
                  </a:lnTo>
                  <a:close/>
                </a:path>
              </a:pathLst>
            </a:custGeom>
            <a:grpFill/>
            <a:ln w="254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526400" y="1633004"/>
            <a:ext cx="5794256" cy="144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190500">
              <a:lnSpc>
                <a:spcPts val="1055"/>
              </a:lnSpc>
              <a:spcBef>
                <a:spcPts val="100"/>
              </a:spcBef>
              <a:buClr>
                <a:srgbClr val="FF0000"/>
              </a:buClr>
              <a:buFont typeface="Wingdings"/>
              <a:buChar char=""/>
              <a:tabLst>
                <a:tab pos="355600" algn="l"/>
              </a:tabLst>
            </a:pPr>
            <a:r>
              <a:rPr lang="uk-UA" sz="900" b="1" spc="-10" dirty="0">
                <a:latin typeface="Arial"/>
                <a:cs typeface="Arial"/>
              </a:rPr>
              <a:t>С</a:t>
            </a:r>
            <a:endParaRPr sz="900" dirty="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479232" y="142971"/>
            <a:ext cx="7848599" cy="576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rgbClr val="800080"/>
            </a:solidFill>
          </a:ln>
        </p:spPr>
        <p:txBody>
          <a:bodyPr vert="horz" wrap="square" lIns="0" tIns="44450" rIns="0" bIns="0" rtlCol="0" anchor="ctr">
            <a:spAutoFit/>
          </a:bodyPr>
          <a:lstStyle/>
          <a:p>
            <a:pPr marL="19050" algn="ctr">
              <a:lnSpc>
                <a:spcPts val="1655"/>
              </a:lnSpc>
              <a:spcBef>
                <a:spcPts val="350"/>
              </a:spcBef>
            </a:pP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ВІЙСЬКОВИЙ</a:t>
            </a:r>
            <a:r>
              <a:rPr sz="14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ІНСТИТУТ</a:t>
            </a:r>
            <a:r>
              <a:rPr sz="14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ТАНКОВИХ</a:t>
            </a:r>
            <a:r>
              <a:rPr sz="14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ВІЙСЬК</a:t>
            </a:r>
            <a:endParaRPr sz="1400" dirty="0">
              <a:solidFill>
                <a:srgbClr val="C00000"/>
              </a:solidFill>
              <a:latin typeface="Arial"/>
              <a:cs typeface="Arial"/>
            </a:endParaRPr>
          </a:p>
          <a:p>
            <a:pPr marL="99060" algn="ctr">
              <a:lnSpc>
                <a:spcPts val="1415"/>
              </a:lnSpc>
            </a:pP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НАЦІОНАЛЬНОГО</a:t>
            </a:r>
            <a:r>
              <a:rPr sz="12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ТЕХНІЧНОГО</a:t>
            </a:r>
            <a:r>
              <a:rPr sz="1200" b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УНІВЕРСИТЕТУ</a:t>
            </a:r>
            <a:r>
              <a:rPr sz="12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“ХАРКІВСЬКИЙ</a:t>
            </a:r>
            <a:r>
              <a:rPr sz="1200" b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ПОЛІТЕХНІЧНИЙ</a:t>
            </a:r>
            <a:r>
              <a:rPr sz="12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ІНСТИТУТ</a:t>
            </a:r>
            <a:r>
              <a:rPr sz="1200" b="1" spc="-10" dirty="0" smtClean="0">
                <a:solidFill>
                  <a:srgbClr val="C00000"/>
                </a:solidFill>
                <a:latin typeface="Arial"/>
                <a:cs typeface="Arial"/>
              </a:rPr>
              <a:t>”</a:t>
            </a:r>
            <a:endParaRPr sz="12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66785" y="3688802"/>
            <a:ext cx="3680460" cy="3572069"/>
            <a:chOff x="186689" y="3636804"/>
            <a:chExt cx="3680460" cy="3572069"/>
          </a:xfrm>
          <a:solidFill>
            <a:schemeClr val="accent3">
              <a:lumMod val="60000"/>
              <a:lumOff val="40000"/>
            </a:schemeClr>
          </a:solidFill>
        </p:grpSpPr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5925" y="6388995"/>
              <a:ext cx="1461860" cy="819878"/>
            </a:xfrm>
            <a:prstGeom prst="rect">
              <a:avLst/>
            </a:prstGeom>
            <a:grpFill/>
          </p:spPr>
        </p:pic>
        <p:sp>
          <p:nvSpPr>
            <p:cNvPr id="35" name="object 35"/>
            <p:cNvSpPr/>
            <p:nvPr/>
          </p:nvSpPr>
          <p:spPr>
            <a:xfrm>
              <a:off x="186756" y="6358848"/>
              <a:ext cx="1476675" cy="840192"/>
            </a:xfrm>
            <a:custGeom>
              <a:avLst/>
              <a:gdLst/>
              <a:ahLst/>
              <a:cxnLst/>
              <a:rect l="l" t="t" r="r" b="b"/>
              <a:pathLst>
                <a:path w="1443355" h="947420">
                  <a:moveTo>
                    <a:pt x="0" y="946924"/>
                  </a:moveTo>
                  <a:lnTo>
                    <a:pt x="1442847" y="946924"/>
                  </a:lnTo>
                  <a:lnTo>
                    <a:pt x="1442847" y="0"/>
                  </a:lnTo>
                  <a:lnTo>
                    <a:pt x="0" y="0"/>
                  </a:lnTo>
                  <a:lnTo>
                    <a:pt x="0" y="946924"/>
                  </a:lnTo>
                  <a:close/>
                </a:path>
              </a:pathLst>
            </a:custGeom>
            <a:grpFill/>
            <a:ln w="1905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6689" y="3641598"/>
              <a:ext cx="3680460" cy="1792108"/>
            </a:xfrm>
            <a:prstGeom prst="rect">
              <a:avLst/>
            </a:prstGeom>
            <a:grpFill/>
          </p:spPr>
        </p:pic>
        <p:sp>
          <p:nvSpPr>
            <p:cNvPr id="38" name="object 38"/>
            <p:cNvSpPr/>
            <p:nvPr/>
          </p:nvSpPr>
          <p:spPr>
            <a:xfrm>
              <a:off x="186689" y="3636804"/>
              <a:ext cx="3680460" cy="1796903"/>
            </a:xfrm>
            <a:custGeom>
              <a:avLst/>
              <a:gdLst/>
              <a:ahLst/>
              <a:cxnLst/>
              <a:rect l="l" t="t" r="r" b="b"/>
              <a:pathLst>
                <a:path w="3680460" h="1637664">
                  <a:moveTo>
                    <a:pt x="0" y="1432941"/>
                  </a:moveTo>
                  <a:lnTo>
                    <a:pt x="5407" y="1479871"/>
                  </a:lnTo>
                  <a:lnTo>
                    <a:pt x="20809" y="1522957"/>
                  </a:lnTo>
                  <a:lnTo>
                    <a:pt x="44977" y="1560970"/>
                  </a:lnTo>
                  <a:lnTo>
                    <a:pt x="76681" y="1592678"/>
                  </a:lnTo>
                  <a:lnTo>
                    <a:pt x="114691" y="1616850"/>
                  </a:lnTo>
                  <a:lnTo>
                    <a:pt x="157777" y="1632256"/>
                  </a:lnTo>
                  <a:lnTo>
                    <a:pt x="204711" y="1637665"/>
                  </a:lnTo>
                  <a:lnTo>
                    <a:pt x="3475736" y="1637665"/>
                  </a:lnTo>
                  <a:lnTo>
                    <a:pt x="3522666" y="1632256"/>
                  </a:lnTo>
                  <a:lnTo>
                    <a:pt x="3565752" y="1616850"/>
                  </a:lnTo>
                  <a:lnTo>
                    <a:pt x="3603765" y="1592678"/>
                  </a:lnTo>
                  <a:lnTo>
                    <a:pt x="3635473" y="1560970"/>
                  </a:lnTo>
                  <a:lnTo>
                    <a:pt x="3659645" y="1522957"/>
                  </a:lnTo>
                  <a:lnTo>
                    <a:pt x="3675051" y="1479871"/>
                  </a:lnTo>
                  <a:lnTo>
                    <a:pt x="3680460" y="1432941"/>
                  </a:lnTo>
                  <a:lnTo>
                    <a:pt x="3680460" y="204724"/>
                  </a:lnTo>
                  <a:lnTo>
                    <a:pt x="3675051" y="157793"/>
                  </a:lnTo>
                  <a:lnTo>
                    <a:pt x="3659645" y="114707"/>
                  </a:lnTo>
                  <a:lnTo>
                    <a:pt x="3635473" y="76694"/>
                  </a:lnTo>
                  <a:lnTo>
                    <a:pt x="3603765" y="44986"/>
                  </a:lnTo>
                  <a:lnTo>
                    <a:pt x="3565752" y="20814"/>
                  </a:lnTo>
                  <a:lnTo>
                    <a:pt x="3522666" y="5408"/>
                  </a:lnTo>
                  <a:lnTo>
                    <a:pt x="3475736" y="0"/>
                  </a:lnTo>
                  <a:lnTo>
                    <a:pt x="204711" y="0"/>
                  </a:lnTo>
                  <a:lnTo>
                    <a:pt x="157777" y="5408"/>
                  </a:lnTo>
                  <a:lnTo>
                    <a:pt x="114691" y="20814"/>
                  </a:lnTo>
                  <a:lnTo>
                    <a:pt x="76681" y="44986"/>
                  </a:lnTo>
                  <a:lnTo>
                    <a:pt x="44977" y="76694"/>
                  </a:lnTo>
                  <a:lnTo>
                    <a:pt x="20809" y="114707"/>
                  </a:lnTo>
                  <a:lnTo>
                    <a:pt x="5407" y="157793"/>
                  </a:lnTo>
                  <a:lnTo>
                    <a:pt x="0" y="204724"/>
                  </a:lnTo>
                  <a:lnTo>
                    <a:pt x="0" y="1432941"/>
                  </a:lnTo>
                  <a:close/>
                </a:path>
              </a:pathLst>
            </a:custGeom>
            <a:grpFill/>
            <a:ln w="25399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6955155" y="3791899"/>
            <a:ext cx="3285107" cy="730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215" indent="-158115">
              <a:lnSpc>
                <a:spcPts val="1055"/>
              </a:lnSpc>
              <a:spcBef>
                <a:spcPts val="100"/>
              </a:spcBef>
              <a:buClr>
                <a:srgbClr val="FF0000"/>
              </a:buClr>
              <a:buFont typeface="Wingdings"/>
              <a:buChar char=""/>
              <a:tabLst>
                <a:tab pos="323215" algn="l"/>
              </a:tabLst>
            </a:pPr>
            <a:r>
              <a:rPr lang="uk-UA" sz="900" b="1" spc="-10" dirty="0">
                <a:latin typeface="Arial"/>
                <a:cs typeface="Arial"/>
              </a:rPr>
              <a:t>о</a:t>
            </a:r>
            <a:r>
              <a:rPr sz="900" b="1" spc="-10" dirty="0" err="1">
                <a:latin typeface="Arial"/>
                <a:cs typeface="Arial"/>
              </a:rPr>
              <a:t>фіцерів</a:t>
            </a:r>
            <a:r>
              <a:rPr lang="uk-UA" sz="900" b="1" spc="-10" dirty="0">
                <a:latin typeface="Arial"/>
                <a:cs typeface="Arial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з</a:t>
            </a:r>
            <a:r>
              <a:rPr sz="900" spc="46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вищою</a:t>
            </a:r>
            <a:r>
              <a:rPr sz="900" spc="47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освітою</a:t>
            </a:r>
            <a:r>
              <a:rPr sz="900" spc="475" dirty="0">
                <a:latin typeface="Microsoft Sans Serif"/>
                <a:cs typeface="Microsoft Sans Serif"/>
              </a:rPr>
              <a:t> </a:t>
            </a:r>
            <a:r>
              <a:rPr sz="900" dirty="0" err="1">
                <a:latin typeface="Microsoft Sans Serif"/>
                <a:cs typeface="Microsoft Sans Serif"/>
              </a:rPr>
              <a:t>за</a:t>
            </a:r>
            <a:r>
              <a:rPr sz="900" spc="459" dirty="0">
                <a:latin typeface="Microsoft Sans Serif"/>
                <a:cs typeface="Microsoft Sans Serif"/>
              </a:rPr>
              <a:t> </a:t>
            </a:r>
            <a:r>
              <a:rPr sz="900" spc="-10" dirty="0" err="1" smtClean="0">
                <a:latin typeface="Microsoft Sans Serif"/>
                <a:cs typeface="Microsoft Sans Serif"/>
              </a:rPr>
              <a:t>спеціальністю</a:t>
            </a:r>
            <a:endParaRPr lang="uk-UA" sz="900" spc="-10" dirty="0" smtClean="0">
              <a:latin typeface="Microsoft Sans Serif"/>
              <a:cs typeface="Microsoft Sans Serif"/>
            </a:endParaRPr>
          </a:p>
          <a:p>
            <a:pPr marL="165100">
              <a:lnSpc>
                <a:spcPts val="1055"/>
              </a:lnSpc>
              <a:spcBef>
                <a:spcPts val="100"/>
              </a:spcBef>
              <a:buClr>
                <a:srgbClr val="FF0000"/>
              </a:buClr>
              <a:tabLst>
                <a:tab pos="323215" algn="l"/>
              </a:tabLst>
            </a:pPr>
            <a:endParaRPr sz="900" dirty="0" smtClean="0">
              <a:latin typeface="Microsoft Sans Serif"/>
              <a:cs typeface="Microsoft Sans Serif"/>
            </a:endParaRPr>
          </a:p>
          <a:p>
            <a:pPr marL="12700">
              <a:lnSpc>
                <a:spcPts val="1055"/>
              </a:lnSpc>
            </a:pPr>
            <a:r>
              <a:rPr lang="uk-UA" sz="900" b="1" dirty="0" smtClean="0">
                <a:solidFill>
                  <a:srgbClr val="0000FF"/>
                </a:solidFill>
                <a:latin typeface="Arial"/>
                <a:cs typeface="Arial"/>
              </a:rPr>
              <a:t>“ЗАБЕЗПЕЧЕННЯ ВІЙСЬК (СИЛ)”</a:t>
            </a:r>
            <a:r>
              <a:rPr sz="900" b="1" spc="175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uk-UA" sz="900" spc="-10" dirty="0">
                <a:latin typeface="Microsoft Sans Serif"/>
                <a:cs typeface="Microsoft Sans Serif"/>
              </a:rPr>
              <a:t>за освітньо-професійною програмою </a:t>
            </a:r>
            <a:r>
              <a:rPr lang="en-US" sz="900" spc="-10" dirty="0">
                <a:latin typeface="Microsoft Sans Serif"/>
                <a:cs typeface="Microsoft Sans Serif"/>
              </a:rPr>
              <a:t>“</a:t>
            </a:r>
            <a:r>
              <a:rPr lang="uk-UA" sz="900" spc="-10" dirty="0">
                <a:latin typeface="Microsoft Sans Serif"/>
                <a:cs typeface="Microsoft Sans Serif"/>
              </a:rPr>
              <a:t>Радіаційний, хімічний, біологічний захист та екологічна </a:t>
            </a:r>
            <a:r>
              <a:rPr lang="uk-UA" sz="900" spc="-10" dirty="0" smtClean="0">
                <a:latin typeface="Microsoft Sans Serif"/>
                <a:cs typeface="Microsoft Sans Serif"/>
              </a:rPr>
              <a:t>безпека військ.</a:t>
            </a:r>
            <a:r>
              <a:rPr lang="en-US" sz="900" spc="-10" dirty="0">
                <a:latin typeface="Microsoft Sans Serif"/>
                <a:cs typeface="Microsoft Sans Serif"/>
              </a:rPr>
              <a:t>”</a:t>
            </a:r>
            <a:endParaRPr sz="900" dirty="0">
              <a:latin typeface="Microsoft Sans Serif"/>
              <a:cs typeface="Microsoft Sans Serif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955155" y="4502258"/>
            <a:ext cx="3285108" cy="815864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indent="133985" algn="just">
              <a:lnSpc>
                <a:spcPct val="96100"/>
              </a:lnSpc>
              <a:spcBef>
                <a:spcPts val="140"/>
              </a:spcBef>
            </a:pP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Професійне</a:t>
            </a:r>
            <a:r>
              <a:rPr sz="900" b="1" i="1" u="sng" spc="1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призначення</a:t>
            </a:r>
            <a:r>
              <a:rPr sz="900" b="1" i="1" u="sng" spc="1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випускника:</a:t>
            </a:r>
            <a:r>
              <a:rPr sz="900" b="1" i="1" spc="125" dirty="0">
                <a:latin typeface="Arial"/>
                <a:cs typeface="Arial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проходження</a:t>
            </a:r>
            <a:r>
              <a:rPr sz="900" spc="14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служби </a:t>
            </a:r>
            <a:r>
              <a:rPr sz="900" dirty="0">
                <a:latin typeface="Microsoft Sans Serif"/>
                <a:cs typeface="Microsoft Sans Serif"/>
              </a:rPr>
              <a:t>на </a:t>
            </a:r>
            <a:r>
              <a:rPr sz="900" spc="-20" dirty="0">
                <a:latin typeface="Microsoft Sans Serif"/>
                <a:cs typeface="Microsoft Sans Serif"/>
              </a:rPr>
              <a:t>первинних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посадах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spc="-30" dirty="0">
                <a:latin typeface="Microsoft Sans Serif"/>
                <a:cs typeface="Microsoft Sans Serif"/>
              </a:rPr>
              <a:t>командира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spc="-10" dirty="0" err="1">
                <a:latin typeface="Microsoft Sans Serif"/>
                <a:cs typeface="Microsoft Sans Serif"/>
              </a:rPr>
              <a:t>взводу</a:t>
            </a:r>
            <a:r>
              <a:rPr sz="900" spc="2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РХБ</a:t>
            </a:r>
            <a:r>
              <a:rPr sz="900" spc="3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захисту, </a:t>
            </a:r>
            <a:r>
              <a:rPr sz="900" dirty="0">
                <a:latin typeface="Microsoft Sans Serif"/>
                <a:cs typeface="Microsoft Sans Serif"/>
              </a:rPr>
              <a:t>командира</a:t>
            </a:r>
            <a:r>
              <a:rPr sz="900" spc="27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взводу</a:t>
            </a:r>
            <a:r>
              <a:rPr sz="900" spc="26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РХБ</a:t>
            </a:r>
            <a:r>
              <a:rPr sz="900" spc="26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розвідки,</a:t>
            </a:r>
            <a:r>
              <a:rPr sz="900" spc="260" dirty="0">
                <a:latin typeface="Microsoft Sans Serif"/>
                <a:cs typeface="Microsoft Sans Serif"/>
              </a:rPr>
              <a:t> </a:t>
            </a:r>
            <a:r>
              <a:rPr sz="900" dirty="0" err="1">
                <a:latin typeface="Microsoft Sans Serif"/>
                <a:cs typeface="Microsoft Sans Serif"/>
              </a:rPr>
              <a:t>командира</a:t>
            </a:r>
            <a:r>
              <a:rPr sz="900" spc="275" dirty="0">
                <a:latin typeface="Microsoft Sans Serif"/>
                <a:cs typeface="Microsoft Sans Serif"/>
              </a:rPr>
              <a:t> </a:t>
            </a:r>
            <a:r>
              <a:rPr sz="900" spc="265" dirty="0">
                <a:latin typeface="Microsoft Sans Serif"/>
                <a:cs typeface="Microsoft Sans Serif"/>
              </a:rPr>
              <a:t> </a:t>
            </a:r>
            <a:r>
              <a:rPr sz="900" spc="-10" dirty="0" err="1">
                <a:latin typeface="Microsoft Sans Serif"/>
                <a:cs typeface="Microsoft Sans Serif"/>
              </a:rPr>
              <a:t>взводу</a:t>
            </a:r>
            <a:r>
              <a:rPr lang="uk-UA" sz="900" spc="-10" dirty="0">
                <a:latin typeface="Microsoft Sans Serif"/>
                <a:cs typeface="Microsoft Sans Serif"/>
              </a:rPr>
              <a:t> аерозольного маскування</a:t>
            </a:r>
            <a:r>
              <a:rPr sz="900" spc="-10" dirty="0">
                <a:latin typeface="Microsoft Sans Serif"/>
                <a:cs typeface="Microsoft Sans Serif"/>
              </a:rPr>
              <a:t>, </a:t>
            </a:r>
            <a:r>
              <a:rPr sz="900" dirty="0">
                <a:latin typeface="Microsoft Sans Serif"/>
                <a:cs typeface="Microsoft Sans Serif"/>
              </a:rPr>
              <a:t>командира</a:t>
            </a:r>
            <a:r>
              <a:rPr sz="900" spc="9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взводу</a:t>
            </a:r>
            <a:r>
              <a:rPr sz="900" spc="8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спеціальної</a:t>
            </a:r>
            <a:r>
              <a:rPr sz="900" spc="9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обробки,</a:t>
            </a:r>
            <a:r>
              <a:rPr sz="900" spc="9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командира</a:t>
            </a:r>
            <a:r>
              <a:rPr sz="900" spc="95" dirty="0">
                <a:latin typeface="Microsoft Sans Serif"/>
                <a:cs typeface="Microsoft Sans Serif"/>
              </a:rPr>
              <a:t> </a:t>
            </a:r>
            <a:r>
              <a:rPr sz="900" spc="-25" dirty="0">
                <a:latin typeface="Microsoft Sans Serif"/>
                <a:cs typeface="Microsoft Sans Serif"/>
              </a:rPr>
              <a:t>вогнеметного </a:t>
            </a:r>
            <a:r>
              <a:rPr sz="900" spc="-40" dirty="0">
                <a:latin typeface="Microsoft Sans Serif"/>
                <a:cs typeface="Microsoft Sans Serif"/>
              </a:rPr>
              <a:t>взводу,</a:t>
            </a:r>
            <a:r>
              <a:rPr sz="900" spc="50" dirty="0">
                <a:latin typeface="Microsoft Sans Serif"/>
                <a:cs typeface="Microsoft Sans Serif"/>
              </a:rPr>
              <a:t> </a:t>
            </a:r>
            <a:r>
              <a:rPr sz="900" spc="-45" dirty="0">
                <a:latin typeface="Microsoft Sans Serif"/>
                <a:cs typeface="Microsoft Sans Serif"/>
              </a:rPr>
              <a:t>начальника</a:t>
            </a:r>
            <a:r>
              <a:rPr sz="900" spc="40" dirty="0">
                <a:latin typeface="Microsoft Sans Serif"/>
                <a:cs typeface="Microsoft Sans Serif"/>
              </a:rPr>
              <a:t> </a:t>
            </a:r>
            <a:r>
              <a:rPr sz="900" spc="-50" dirty="0">
                <a:latin typeface="Microsoft Sans Serif"/>
                <a:cs typeface="Microsoft Sans Serif"/>
              </a:rPr>
              <a:t>розрахунково-</a:t>
            </a:r>
            <a:r>
              <a:rPr sz="900" spc="-30" dirty="0">
                <a:latin typeface="Microsoft Sans Serif"/>
                <a:cs typeface="Microsoft Sans Serif"/>
              </a:rPr>
              <a:t>аналітичної</a:t>
            </a:r>
            <a:r>
              <a:rPr sz="900" spc="50" dirty="0">
                <a:latin typeface="Microsoft Sans Serif"/>
                <a:cs typeface="Microsoft Sans Serif"/>
              </a:rPr>
              <a:t> </a:t>
            </a:r>
            <a:r>
              <a:rPr sz="900" spc="-10" dirty="0" err="1">
                <a:latin typeface="Microsoft Sans Serif"/>
                <a:cs typeface="Microsoft Sans Serif"/>
              </a:rPr>
              <a:t>групи</a:t>
            </a:r>
            <a:r>
              <a:rPr sz="900" spc="-10" dirty="0">
                <a:latin typeface="Microsoft Sans Serif"/>
                <a:cs typeface="Microsoft Sans Serif"/>
              </a:rPr>
              <a:t>.</a:t>
            </a:r>
            <a:endParaRPr sz="900" dirty="0">
              <a:latin typeface="Microsoft Sans Serif"/>
              <a:cs typeface="Microsoft Sans Serif"/>
            </a:endParaRPr>
          </a:p>
        </p:txBody>
      </p:sp>
      <p:pic>
        <p:nvPicPr>
          <p:cNvPr id="45" name="object 4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04976" y="6433187"/>
            <a:ext cx="7267779" cy="796800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1711325" y="6415766"/>
            <a:ext cx="7244715" cy="8252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rgbClr val="800080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434"/>
              </a:spcBef>
            </a:pPr>
            <a:r>
              <a:rPr sz="1000" spc="-35" dirty="0">
                <a:latin typeface="Microsoft Sans Serif"/>
                <a:cs typeface="Microsoft Sans Serif"/>
              </a:rPr>
              <a:t>Поштова</a:t>
            </a:r>
            <a:r>
              <a:rPr sz="1000" spc="-4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адреса:</a:t>
            </a:r>
            <a:r>
              <a:rPr sz="1000" spc="220" dirty="0">
                <a:latin typeface="Microsoft Sans Serif"/>
                <a:cs typeface="Microsoft Sans Serif"/>
              </a:rPr>
              <a:t> </a:t>
            </a:r>
            <a:r>
              <a:rPr sz="1000" b="1" spc="-30" dirty="0">
                <a:latin typeface="Arial"/>
                <a:cs typeface="Arial"/>
              </a:rPr>
              <a:t>61098,</a:t>
            </a:r>
            <a:r>
              <a:rPr sz="1000" b="1" spc="-45" dirty="0">
                <a:latin typeface="Arial"/>
                <a:cs typeface="Arial"/>
              </a:rPr>
              <a:t> </a:t>
            </a:r>
            <a:r>
              <a:rPr sz="1000" b="1" spc="-35" dirty="0">
                <a:latin typeface="Arial"/>
                <a:cs typeface="Arial"/>
              </a:rPr>
              <a:t>м.</a:t>
            </a:r>
            <a:r>
              <a:rPr sz="1000" b="1" spc="-45" dirty="0">
                <a:latin typeface="Arial"/>
                <a:cs typeface="Arial"/>
              </a:rPr>
              <a:t> </a:t>
            </a:r>
            <a:r>
              <a:rPr sz="1000" b="1" spc="-35" dirty="0">
                <a:latin typeface="Arial"/>
                <a:cs typeface="Arial"/>
              </a:rPr>
              <a:t>Харків</a:t>
            </a:r>
            <a:r>
              <a:rPr sz="1000" b="1" spc="-5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–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spc="-30" dirty="0">
                <a:latin typeface="Arial"/>
                <a:cs typeface="Arial"/>
              </a:rPr>
              <a:t>98,</a:t>
            </a:r>
            <a:r>
              <a:rPr sz="1000" b="1" spc="-55" dirty="0">
                <a:latin typeface="Arial"/>
                <a:cs typeface="Arial"/>
              </a:rPr>
              <a:t> </a:t>
            </a:r>
            <a:r>
              <a:rPr sz="1000" b="1" spc="-30" dirty="0">
                <a:latin typeface="Arial"/>
                <a:cs typeface="Arial"/>
              </a:rPr>
              <a:t>вул.</a:t>
            </a:r>
            <a:r>
              <a:rPr sz="1000" b="1" spc="-55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Полтавський</a:t>
            </a:r>
            <a:r>
              <a:rPr sz="1000" b="1" spc="-45" dirty="0">
                <a:latin typeface="Arial"/>
                <a:cs typeface="Arial"/>
              </a:rPr>
              <a:t> </a:t>
            </a:r>
            <a:r>
              <a:rPr sz="1000" b="1" spc="-35" dirty="0">
                <a:latin typeface="Arial"/>
                <a:cs typeface="Arial"/>
              </a:rPr>
              <a:t>шлях,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192.</a:t>
            </a:r>
            <a:endParaRPr sz="1000" dirty="0">
              <a:latin typeface="Arial"/>
              <a:cs typeface="Arial"/>
            </a:endParaRPr>
          </a:p>
          <a:p>
            <a:pPr marL="104139" marR="1559560">
              <a:lnSpc>
                <a:spcPct val="100000"/>
              </a:lnSpc>
              <a:tabLst>
                <a:tab pos="2016760" algn="l"/>
                <a:tab pos="2891790" algn="l"/>
              </a:tabLst>
            </a:pPr>
            <a:r>
              <a:rPr sz="1000" spc="-10" dirty="0">
                <a:latin typeface="Microsoft Sans Serif"/>
                <a:cs typeface="Microsoft Sans Serif"/>
              </a:rPr>
              <a:t>e-</a:t>
            </a:r>
            <a:r>
              <a:rPr sz="1000" dirty="0">
                <a:latin typeface="Microsoft Sans Serif"/>
                <a:cs typeface="Microsoft Sans Serif"/>
              </a:rPr>
              <a:t>mail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-</a:t>
            </a:r>
            <a:r>
              <a:rPr sz="1000" spc="265" dirty="0">
                <a:latin typeface="Microsoft Sans Serif"/>
                <a:cs typeface="Microsoft Sans Serif"/>
              </a:rPr>
              <a:t> </a:t>
            </a:r>
            <a:r>
              <a:rPr sz="1000" b="1" spc="-30" dirty="0">
                <a:latin typeface="Arial"/>
                <a:cs typeface="Arial"/>
                <a:hlinkClick r:id="rId8"/>
              </a:rPr>
              <a:t>n_ch_fvp@ukr.net</a:t>
            </a:r>
            <a:r>
              <a:rPr sz="1000" b="1" spc="229" dirty="0">
                <a:latin typeface="Arial"/>
                <a:cs typeface="Arial"/>
              </a:rPr>
              <a:t> </a:t>
            </a:r>
            <a:r>
              <a:rPr sz="100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або </a:t>
            </a:r>
            <a:r>
              <a:rPr sz="1000" i="1" spc="-1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  <a:hlinkClick r:id="rId9"/>
              </a:rPr>
              <a:t>vitv.ntu.hpi@post.mil.gov.ua</a:t>
            </a:r>
            <a:r>
              <a:rPr sz="1000" spc="-10" dirty="0">
                <a:latin typeface="Microsoft Sans Serif"/>
                <a:cs typeface="Microsoft Sans Serif"/>
                <a:hlinkClick r:id="rId9"/>
              </a:rPr>
              <a:t>.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b="1" spc="-10" dirty="0">
                <a:latin typeface="Arial"/>
                <a:cs typeface="Arial"/>
                <a:hlinkClick r:id="rId10"/>
              </a:rPr>
              <a:t>https://www.facebook.com/VITVNTUKPI</a:t>
            </a:r>
            <a:r>
              <a:rPr sz="1000" b="1" dirty="0">
                <a:latin typeface="Arial"/>
                <a:cs typeface="Arial"/>
              </a:rPr>
              <a:t>	</a:t>
            </a:r>
            <a:r>
              <a:rPr sz="1000" b="1" u="sng" dirty="0">
                <a:latin typeface="Arial"/>
                <a:cs typeface="Arial"/>
              </a:rPr>
              <a:t>Instagram:</a:t>
            </a:r>
            <a:r>
              <a:rPr sz="1000" b="1" u="sng" spc="-45" dirty="0">
                <a:latin typeface="Arial"/>
                <a:cs typeface="Arial"/>
              </a:rPr>
              <a:t> </a:t>
            </a:r>
            <a:r>
              <a:rPr sz="1000" b="1" u="sng" spc="-10" dirty="0">
                <a:latin typeface="Arial"/>
                <a:cs typeface="Arial"/>
              </a:rPr>
              <a:t>v.i.t.v_n.t.u_k.p.i</a:t>
            </a:r>
            <a:endParaRPr sz="1000" u="sng" dirty="0">
              <a:latin typeface="Arial"/>
              <a:cs typeface="Arial"/>
            </a:endParaRPr>
          </a:p>
          <a:p>
            <a:pPr marL="104139">
              <a:lnSpc>
                <a:spcPct val="100000"/>
              </a:lnSpc>
            </a:pPr>
            <a:r>
              <a:rPr sz="1000" spc="-55" dirty="0">
                <a:latin typeface="Microsoft Sans Serif"/>
                <a:cs typeface="Microsoft Sans Serif"/>
              </a:rPr>
              <a:t>Контактні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телефони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приймальної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комісії:</a:t>
            </a:r>
            <a:r>
              <a:rPr sz="1000" spc="295" dirty="0">
                <a:latin typeface="Microsoft Sans Serif"/>
                <a:cs typeface="Microsoft Sans Serif"/>
              </a:rPr>
              <a:t> </a:t>
            </a:r>
            <a:r>
              <a:rPr sz="1000" b="1" spc="-40" dirty="0">
                <a:latin typeface="Arial"/>
                <a:cs typeface="Arial"/>
              </a:rPr>
              <a:t>098-</a:t>
            </a:r>
            <a:r>
              <a:rPr sz="1000" b="1" spc="-45" dirty="0">
                <a:latin typeface="Arial"/>
                <a:cs typeface="Arial"/>
              </a:rPr>
              <a:t>548-</a:t>
            </a:r>
            <a:r>
              <a:rPr sz="1000" b="1" spc="-40" dirty="0">
                <a:latin typeface="Arial"/>
                <a:cs typeface="Arial"/>
              </a:rPr>
              <a:t>25-</a:t>
            </a:r>
            <a:r>
              <a:rPr sz="1000" b="1" spc="-35" dirty="0">
                <a:latin typeface="Arial"/>
                <a:cs typeface="Arial"/>
              </a:rPr>
              <a:t>92;</a:t>
            </a:r>
            <a:r>
              <a:rPr sz="1000" b="1" dirty="0">
                <a:latin typeface="Arial"/>
                <a:cs typeface="Arial"/>
              </a:rPr>
              <a:t> </a:t>
            </a:r>
            <a:r>
              <a:rPr sz="1000" b="1" spc="-40" dirty="0" smtClean="0">
                <a:latin typeface="Arial"/>
                <a:cs typeface="Arial"/>
              </a:rPr>
              <a:t>0</a:t>
            </a:r>
            <a:r>
              <a:rPr lang="ru-RU" sz="1000" b="1" spc="-40" dirty="0" smtClean="0">
                <a:latin typeface="Arial"/>
                <a:cs typeface="Arial"/>
              </a:rPr>
              <a:t>63</a:t>
            </a:r>
            <a:r>
              <a:rPr sz="1000" b="1" spc="-40" dirty="0" smtClean="0">
                <a:latin typeface="Arial"/>
                <a:cs typeface="Arial"/>
              </a:rPr>
              <a:t>-</a:t>
            </a:r>
            <a:r>
              <a:rPr lang="ru-RU" sz="1000" b="1" spc="-40" dirty="0" smtClean="0">
                <a:latin typeface="Arial"/>
                <a:cs typeface="Arial"/>
              </a:rPr>
              <a:t>853</a:t>
            </a:r>
            <a:r>
              <a:rPr sz="1000" b="1" spc="-40" dirty="0" smtClean="0">
                <a:latin typeface="Arial"/>
                <a:cs typeface="Arial"/>
              </a:rPr>
              <a:t>-</a:t>
            </a:r>
            <a:r>
              <a:rPr lang="ru-RU" sz="1000" b="1" spc="-40" dirty="0" smtClean="0">
                <a:latin typeface="Arial"/>
                <a:cs typeface="Arial"/>
              </a:rPr>
              <a:t>43</a:t>
            </a:r>
            <a:r>
              <a:rPr sz="1000" b="1" spc="-40" dirty="0" smtClean="0">
                <a:latin typeface="Arial"/>
                <a:cs typeface="Arial"/>
              </a:rPr>
              <a:t>-</a:t>
            </a:r>
            <a:r>
              <a:rPr lang="ru-RU" sz="1000" b="1" spc="-25" dirty="0" smtClean="0">
                <a:latin typeface="Arial"/>
                <a:cs typeface="Arial"/>
              </a:rPr>
              <a:t>85</a:t>
            </a:r>
            <a:r>
              <a:rPr sz="1000" b="1" spc="-25" dirty="0" smtClean="0">
                <a:latin typeface="Arial"/>
                <a:cs typeface="Arial"/>
              </a:rPr>
              <a:t>;</a:t>
            </a:r>
            <a:endParaRPr sz="1000" dirty="0">
              <a:latin typeface="Arial"/>
              <a:cs typeface="Arial"/>
            </a:endParaRPr>
          </a:p>
          <a:p>
            <a:pPr marL="104139">
              <a:lnSpc>
                <a:spcPct val="100000"/>
              </a:lnSpc>
            </a:pPr>
            <a:r>
              <a:rPr lang="uk-UA" sz="1000" spc="-55" dirty="0">
                <a:latin typeface="Microsoft Sans Serif"/>
                <a:cs typeface="Microsoft Sans Serif"/>
              </a:rPr>
              <a:t>Факультет </a:t>
            </a:r>
            <a:r>
              <a:rPr lang="uk-UA" sz="1000" spc="-55" dirty="0" smtClean="0">
                <a:latin typeface="Microsoft Sans Serif"/>
                <a:cs typeface="Microsoft Sans Serif"/>
              </a:rPr>
              <a:t>УДПТВ: 095-135-97-17</a:t>
            </a:r>
            <a:r>
              <a:rPr lang="uk-UA" sz="1000" spc="-55" dirty="0">
                <a:latin typeface="Microsoft Sans Serif"/>
                <a:cs typeface="Microsoft Sans Serif"/>
              </a:rPr>
              <a:t>; </a:t>
            </a:r>
            <a:r>
              <a:rPr sz="1000" spc="-55" dirty="0">
                <a:latin typeface="Microsoft Sans Serif"/>
                <a:cs typeface="Microsoft Sans Serif"/>
              </a:rPr>
              <a:t>Факультет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dirty="0" smtClean="0">
                <a:latin typeface="Microsoft Sans Serif"/>
                <a:cs typeface="Microsoft Sans Serif"/>
              </a:rPr>
              <a:t>ОВТ:</a:t>
            </a:r>
            <a:r>
              <a:rPr sz="1000" spc="-10" dirty="0" smtClean="0">
                <a:latin typeface="Microsoft Sans Serif"/>
                <a:cs typeface="Microsoft Sans Serif"/>
              </a:rPr>
              <a:t>093-001-50-</a:t>
            </a:r>
            <a:r>
              <a:rPr sz="1000" dirty="0" smtClean="0">
                <a:latin typeface="Microsoft Sans Serif"/>
                <a:cs typeface="Microsoft Sans Serif"/>
              </a:rPr>
              <a:t>23</a:t>
            </a:r>
            <a:r>
              <a:rPr sz="1000" dirty="0">
                <a:latin typeface="Microsoft Sans Serif"/>
                <a:cs typeface="Microsoft Sans Serif"/>
              </a:rPr>
              <a:t>;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spc="-55" dirty="0">
                <a:latin typeface="Microsoft Sans Serif"/>
                <a:cs typeface="Microsoft Sans Serif"/>
              </a:rPr>
              <a:t>Факультет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РХБЗ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-10" dirty="0" err="1">
                <a:latin typeface="Microsoft Sans Serif"/>
                <a:cs typeface="Microsoft Sans Serif"/>
              </a:rPr>
              <a:t>та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25" dirty="0" smtClean="0">
                <a:latin typeface="Microsoft Sans Serif"/>
                <a:cs typeface="Microsoft Sans Serif"/>
              </a:rPr>
              <a:t>ЕБ:</a:t>
            </a:r>
            <a:r>
              <a:rPr sz="1000" spc="-10" dirty="0" smtClean="0">
                <a:latin typeface="Microsoft Sans Serif"/>
                <a:cs typeface="Microsoft Sans Serif"/>
              </a:rPr>
              <a:t>0</a:t>
            </a:r>
            <a:r>
              <a:rPr lang="uk-UA" sz="1000" spc="-10" dirty="0">
                <a:latin typeface="Microsoft Sans Serif"/>
                <a:cs typeface="Microsoft Sans Serif"/>
              </a:rPr>
              <a:t>66-327-49-55</a:t>
            </a:r>
            <a:r>
              <a:rPr sz="1000" dirty="0">
                <a:latin typeface="Microsoft Sans Serif"/>
                <a:cs typeface="Microsoft Sans Serif"/>
              </a:rPr>
              <a:t>;</a:t>
            </a:r>
            <a:r>
              <a:rPr sz="1000" spc="60" dirty="0">
                <a:latin typeface="Microsoft Sans Serif"/>
                <a:cs typeface="Microsoft Sans Serif"/>
              </a:rPr>
              <a:t> </a:t>
            </a:r>
            <a:endParaRPr sz="1000" dirty="0">
              <a:latin typeface="Microsoft Sans Serif"/>
              <a:cs typeface="Microsoft Sans Serif"/>
            </a:endParaRPr>
          </a:p>
        </p:txBody>
      </p:sp>
      <p:pic>
        <p:nvPicPr>
          <p:cNvPr id="49" name="object 4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76020" y="5641975"/>
            <a:ext cx="10284778" cy="652144"/>
          </a:xfrm>
          <a:prstGeom prst="rect">
            <a:avLst/>
          </a:prstGeom>
        </p:spPr>
      </p:pic>
      <p:sp>
        <p:nvSpPr>
          <p:cNvPr id="50" name="object 50"/>
          <p:cNvSpPr txBox="1"/>
          <p:nvPr/>
        </p:nvSpPr>
        <p:spPr>
          <a:xfrm>
            <a:off x="176020" y="5652038"/>
            <a:ext cx="10276160" cy="6266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rgbClr val="800080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104139" marR="93980" indent="152400" algn="just">
              <a:lnSpc>
                <a:spcPct val="96800"/>
              </a:lnSpc>
              <a:spcBef>
                <a:spcPts val="415"/>
              </a:spcBef>
            </a:pPr>
            <a:r>
              <a:rPr sz="1000" b="1" dirty="0">
                <a:solidFill>
                  <a:srgbClr val="800080"/>
                </a:solidFill>
                <a:latin typeface="Arial"/>
                <a:cs typeface="Arial"/>
              </a:rPr>
              <a:t>ПІСЛЯ</a:t>
            </a:r>
            <a:r>
              <a:rPr sz="1000" b="1" spc="15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800080"/>
                </a:solidFill>
                <a:latin typeface="Arial"/>
                <a:cs typeface="Arial"/>
              </a:rPr>
              <a:t>ЗАКІНЧЕННЯ</a:t>
            </a:r>
            <a:r>
              <a:rPr sz="1000" b="1" spc="15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800080"/>
                </a:solidFill>
                <a:latin typeface="Arial"/>
                <a:cs typeface="Arial"/>
              </a:rPr>
              <a:t>ІНСТИТУТУ</a:t>
            </a:r>
            <a:r>
              <a:rPr sz="1000" b="1" spc="13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90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випускники</a:t>
            </a:r>
            <a:r>
              <a:rPr sz="900" i="1" u="sng" spc="1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розподіляються</a:t>
            </a:r>
            <a:r>
              <a:rPr sz="900" i="1" spc="160" dirty="0">
                <a:latin typeface="Arial"/>
                <a:cs typeface="Arial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для</a:t>
            </a:r>
            <a:r>
              <a:rPr sz="900" spc="15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проходження</a:t>
            </a:r>
            <a:r>
              <a:rPr sz="900" spc="17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служби</a:t>
            </a:r>
            <a:r>
              <a:rPr sz="900" spc="16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на</a:t>
            </a:r>
            <a:r>
              <a:rPr sz="900" spc="16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первинних</a:t>
            </a:r>
            <a:r>
              <a:rPr sz="900" spc="15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посадах</a:t>
            </a:r>
            <a:r>
              <a:rPr sz="900" spc="14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до</a:t>
            </a:r>
            <a:r>
              <a:rPr sz="900" spc="16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частин</a:t>
            </a:r>
            <a:r>
              <a:rPr sz="900" spc="16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і</a:t>
            </a:r>
            <a:r>
              <a:rPr sz="900" spc="16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підрозділів,</a:t>
            </a:r>
            <a:r>
              <a:rPr sz="900" spc="17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зокрема:</a:t>
            </a:r>
            <a:r>
              <a:rPr sz="900" spc="15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Сухопутних</a:t>
            </a:r>
            <a:r>
              <a:rPr sz="900" spc="14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військ,</a:t>
            </a:r>
            <a:r>
              <a:rPr sz="900" spc="165" dirty="0">
                <a:latin typeface="Microsoft Sans Serif"/>
                <a:cs typeface="Microsoft Sans Serif"/>
              </a:rPr>
              <a:t> </a:t>
            </a:r>
            <a:r>
              <a:rPr sz="900" spc="-25" dirty="0">
                <a:latin typeface="Microsoft Sans Serif"/>
                <a:cs typeface="Microsoft Sans Serif"/>
              </a:rPr>
              <a:t>Сил </a:t>
            </a:r>
            <a:r>
              <a:rPr sz="900" dirty="0">
                <a:latin typeface="Microsoft Sans Serif"/>
                <a:cs typeface="Microsoft Sans Serif"/>
              </a:rPr>
              <a:t>спеціальних</a:t>
            </a:r>
            <a:r>
              <a:rPr sz="900" spc="3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операцій,</a:t>
            </a:r>
            <a:r>
              <a:rPr sz="900" spc="5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Військово-</a:t>
            </a:r>
            <a:r>
              <a:rPr sz="900" dirty="0">
                <a:latin typeface="Microsoft Sans Serif"/>
                <a:cs typeface="Microsoft Sans Serif"/>
              </a:rPr>
              <a:t>Морських</a:t>
            </a:r>
            <a:r>
              <a:rPr sz="900" spc="4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Сил</a:t>
            </a:r>
            <a:r>
              <a:rPr sz="900" spc="5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(в</a:t>
            </a:r>
            <a:r>
              <a:rPr sz="900" spc="6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т.ч.</a:t>
            </a:r>
            <a:r>
              <a:rPr sz="900" spc="5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і</a:t>
            </a:r>
            <a:r>
              <a:rPr sz="900" spc="5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морської</a:t>
            </a:r>
            <a:r>
              <a:rPr sz="900" spc="6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піхоти),</a:t>
            </a:r>
            <a:r>
              <a:rPr sz="900" spc="55" dirty="0">
                <a:latin typeface="Microsoft Sans Serif"/>
                <a:cs typeface="Microsoft Sans Serif"/>
              </a:rPr>
              <a:t> </a:t>
            </a:r>
            <a:r>
              <a:rPr sz="900" spc="-20" dirty="0">
                <a:latin typeface="Microsoft Sans Serif"/>
                <a:cs typeface="Microsoft Sans Serif"/>
              </a:rPr>
              <a:t>Десантно-</a:t>
            </a:r>
            <a:r>
              <a:rPr sz="900" dirty="0">
                <a:latin typeface="Microsoft Sans Serif"/>
                <a:cs typeface="Microsoft Sans Serif"/>
              </a:rPr>
              <a:t>штурмових</a:t>
            </a:r>
            <a:r>
              <a:rPr sz="900" spc="4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військ</a:t>
            </a:r>
            <a:r>
              <a:rPr sz="900" spc="5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Збройних</a:t>
            </a:r>
            <a:r>
              <a:rPr sz="900" spc="4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Сил</a:t>
            </a:r>
            <a:r>
              <a:rPr sz="900" spc="6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України</a:t>
            </a:r>
            <a:r>
              <a:rPr sz="900" spc="5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та</a:t>
            </a:r>
            <a:r>
              <a:rPr sz="900" spc="5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їх</a:t>
            </a:r>
            <a:r>
              <a:rPr sz="900" spc="4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спеціальних</a:t>
            </a:r>
            <a:r>
              <a:rPr sz="900" spc="4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служб,</a:t>
            </a:r>
            <a:r>
              <a:rPr sz="900" spc="5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Державної</a:t>
            </a:r>
            <a:r>
              <a:rPr sz="900" spc="5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спеціальної</a:t>
            </a:r>
            <a:r>
              <a:rPr sz="900" spc="6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служби </a:t>
            </a:r>
            <a:r>
              <a:rPr sz="900" dirty="0">
                <a:latin typeface="Microsoft Sans Serif"/>
                <a:cs typeface="Microsoft Sans Serif"/>
              </a:rPr>
              <a:t>транспорту</a:t>
            </a:r>
            <a:r>
              <a:rPr sz="900" spc="43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Міністерства</a:t>
            </a:r>
            <a:r>
              <a:rPr sz="900" spc="44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оборони</a:t>
            </a:r>
            <a:r>
              <a:rPr sz="900" spc="434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України,</a:t>
            </a:r>
            <a:r>
              <a:rPr sz="900" spc="44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Національної</a:t>
            </a:r>
            <a:r>
              <a:rPr sz="900" spc="44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гвардії</a:t>
            </a:r>
            <a:r>
              <a:rPr sz="900" spc="43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України,</a:t>
            </a:r>
            <a:r>
              <a:rPr sz="900" spc="44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Державної</a:t>
            </a:r>
            <a:r>
              <a:rPr sz="900" spc="44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прикордонної</a:t>
            </a:r>
            <a:r>
              <a:rPr sz="900" spc="42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служби</a:t>
            </a:r>
            <a:r>
              <a:rPr sz="900" spc="44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України,</a:t>
            </a:r>
            <a:r>
              <a:rPr sz="900" spc="44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Служби</a:t>
            </a:r>
            <a:r>
              <a:rPr sz="900" spc="44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безпеки</a:t>
            </a:r>
            <a:r>
              <a:rPr sz="900" spc="130" dirty="0">
                <a:latin typeface="Microsoft Sans Serif"/>
                <a:cs typeface="Microsoft Sans Serif"/>
              </a:rPr>
              <a:t>  </a:t>
            </a:r>
            <a:r>
              <a:rPr sz="900" dirty="0" err="1">
                <a:latin typeface="Microsoft Sans Serif"/>
                <a:cs typeface="Microsoft Sans Serif"/>
              </a:rPr>
              <a:t>України</a:t>
            </a:r>
            <a:r>
              <a:rPr sz="900" dirty="0">
                <a:latin typeface="Microsoft Sans Serif"/>
                <a:cs typeface="Microsoft Sans Serif"/>
              </a:rPr>
              <a:t>,</a:t>
            </a:r>
            <a:r>
              <a:rPr sz="900" spc="450" dirty="0">
                <a:latin typeface="Microsoft Sans Serif"/>
                <a:cs typeface="Microsoft Sans Serif"/>
              </a:rPr>
              <a:t> </a:t>
            </a:r>
            <a:r>
              <a:rPr lang="uk-UA" sz="900" spc="-10" dirty="0">
                <a:latin typeface="Microsoft Sans Serif"/>
                <a:cs typeface="Microsoft Sans Serif"/>
              </a:rPr>
              <a:t>Державної служби України з надзвичайних ситуацій.</a:t>
            </a:r>
            <a:endParaRPr sz="900" dirty="0">
              <a:latin typeface="Microsoft Sans Serif"/>
              <a:cs typeface="Microsoft Sans Serif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53609" y="962321"/>
            <a:ext cx="4998339" cy="1344295"/>
            <a:chOff x="210188" y="995045"/>
            <a:chExt cx="4935218" cy="1344295"/>
          </a:xfrm>
          <a:solidFill>
            <a:schemeClr val="accent3">
              <a:lumMod val="60000"/>
              <a:lumOff val="40000"/>
            </a:schemeClr>
          </a:solidFill>
        </p:grpSpPr>
        <p:pic>
          <p:nvPicPr>
            <p:cNvPr id="54" name="object 5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0189" y="995045"/>
              <a:ext cx="4935217" cy="1344295"/>
            </a:xfrm>
            <a:prstGeom prst="rect">
              <a:avLst/>
            </a:prstGeom>
            <a:grpFill/>
          </p:spPr>
        </p:pic>
        <p:sp>
          <p:nvSpPr>
            <p:cNvPr id="55" name="object 55"/>
            <p:cNvSpPr/>
            <p:nvPr/>
          </p:nvSpPr>
          <p:spPr>
            <a:xfrm>
              <a:off x="210188" y="995045"/>
              <a:ext cx="4935218" cy="1344295"/>
            </a:xfrm>
            <a:custGeom>
              <a:avLst/>
              <a:gdLst/>
              <a:ahLst/>
              <a:cxnLst/>
              <a:rect l="l" t="t" r="r" b="b"/>
              <a:pathLst>
                <a:path w="4806315" h="1344295">
                  <a:moveTo>
                    <a:pt x="0" y="1176274"/>
                  </a:moveTo>
                  <a:lnTo>
                    <a:pt x="6003" y="1220955"/>
                  </a:lnTo>
                  <a:lnTo>
                    <a:pt x="22945" y="1261095"/>
                  </a:lnTo>
                  <a:lnTo>
                    <a:pt x="49222" y="1295098"/>
                  </a:lnTo>
                  <a:lnTo>
                    <a:pt x="83231" y="1321364"/>
                  </a:lnTo>
                  <a:lnTo>
                    <a:pt x="123369" y="1338296"/>
                  </a:lnTo>
                  <a:lnTo>
                    <a:pt x="168033" y="1344295"/>
                  </a:lnTo>
                  <a:lnTo>
                    <a:pt x="4638294" y="1344295"/>
                  </a:lnTo>
                  <a:lnTo>
                    <a:pt x="4682975" y="1338296"/>
                  </a:lnTo>
                  <a:lnTo>
                    <a:pt x="4723115" y="1321364"/>
                  </a:lnTo>
                  <a:lnTo>
                    <a:pt x="4757118" y="1295098"/>
                  </a:lnTo>
                  <a:lnTo>
                    <a:pt x="4783384" y="1261095"/>
                  </a:lnTo>
                  <a:lnTo>
                    <a:pt x="4800316" y="1220955"/>
                  </a:lnTo>
                  <a:lnTo>
                    <a:pt x="4806315" y="1176274"/>
                  </a:lnTo>
                  <a:lnTo>
                    <a:pt x="4806315" y="168021"/>
                  </a:lnTo>
                  <a:lnTo>
                    <a:pt x="4800316" y="123339"/>
                  </a:lnTo>
                  <a:lnTo>
                    <a:pt x="4783384" y="83199"/>
                  </a:lnTo>
                  <a:lnTo>
                    <a:pt x="4757118" y="49196"/>
                  </a:lnTo>
                  <a:lnTo>
                    <a:pt x="4723115" y="22930"/>
                  </a:lnTo>
                  <a:lnTo>
                    <a:pt x="4682975" y="5998"/>
                  </a:lnTo>
                  <a:lnTo>
                    <a:pt x="4638294" y="0"/>
                  </a:lnTo>
                  <a:lnTo>
                    <a:pt x="168033" y="0"/>
                  </a:lnTo>
                  <a:lnTo>
                    <a:pt x="123369" y="5998"/>
                  </a:lnTo>
                  <a:lnTo>
                    <a:pt x="83231" y="22930"/>
                  </a:lnTo>
                  <a:lnTo>
                    <a:pt x="49222" y="49196"/>
                  </a:lnTo>
                  <a:lnTo>
                    <a:pt x="22945" y="83199"/>
                  </a:lnTo>
                  <a:lnTo>
                    <a:pt x="6003" y="123339"/>
                  </a:lnTo>
                  <a:lnTo>
                    <a:pt x="0" y="168021"/>
                  </a:lnTo>
                  <a:lnTo>
                    <a:pt x="0" y="1176274"/>
                  </a:lnTo>
                  <a:close/>
                </a:path>
              </a:pathLst>
            </a:custGeom>
            <a:grpFill/>
            <a:ln w="254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220847" y="1190498"/>
              <a:ext cx="727075" cy="13970"/>
            </a:xfrm>
            <a:custGeom>
              <a:avLst/>
              <a:gdLst/>
              <a:ahLst/>
              <a:cxnLst/>
              <a:rect l="l" t="t" r="r" b="b"/>
              <a:pathLst>
                <a:path w="727075" h="13969">
                  <a:moveTo>
                    <a:pt x="726948" y="0"/>
                  </a:moveTo>
                  <a:lnTo>
                    <a:pt x="0" y="0"/>
                  </a:lnTo>
                  <a:lnTo>
                    <a:pt x="0" y="13715"/>
                  </a:lnTo>
                  <a:lnTo>
                    <a:pt x="726948" y="13715"/>
                  </a:lnTo>
                  <a:lnTo>
                    <a:pt x="7269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216275" y="1185926"/>
              <a:ext cx="727075" cy="13970"/>
            </a:xfrm>
            <a:custGeom>
              <a:avLst/>
              <a:gdLst/>
              <a:ahLst/>
              <a:cxnLst/>
              <a:rect l="l" t="t" r="r" b="b"/>
              <a:pathLst>
                <a:path w="727075" h="13969">
                  <a:moveTo>
                    <a:pt x="726948" y="0"/>
                  </a:moveTo>
                  <a:lnTo>
                    <a:pt x="0" y="0"/>
                  </a:lnTo>
                  <a:lnTo>
                    <a:pt x="0" y="13715"/>
                  </a:lnTo>
                  <a:lnTo>
                    <a:pt x="726948" y="13715"/>
                  </a:lnTo>
                  <a:lnTo>
                    <a:pt x="7269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711200" y="1033018"/>
            <a:ext cx="4063365" cy="322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490980" marR="5080" indent="-1478915">
              <a:lnSpc>
                <a:spcPts val="1140"/>
              </a:lnSpc>
              <a:spcBef>
                <a:spcPts val="185"/>
              </a:spcBef>
            </a:pPr>
            <a:r>
              <a:rPr sz="1000" b="1" dirty="0">
                <a:solidFill>
                  <a:srgbClr val="800080"/>
                </a:solidFill>
                <a:latin typeface="Arial"/>
                <a:cs typeface="Arial"/>
              </a:rPr>
              <a:t>ДО</a:t>
            </a:r>
            <a:r>
              <a:rPr sz="1000" b="1" spc="-7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800080"/>
                </a:solidFill>
                <a:latin typeface="Arial"/>
                <a:cs typeface="Arial"/>
              </a:rPr>
              <a:t>ІНСТИТУТУ</a:t>
            </a:r>
            <a:r>
              <a:rPr sz="1000" b="1" spc="-3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800080"/>
                </a:solidFill>
                <a:latin typeface="Arial"/>
                <a:cs typeface="Arial"/>
              </a:rPr>
              <a:t>ЗА</a:t>
            </a:r>
            <a:r>
              <a:rPr sz="1000" b="1" spc="-9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800080"/>
                </a:solidFill>
                <a:latin typeface="Arial"/>
                <a:cs typeface="Arial"/>
              </a:rPr>
              <a:t>СХЕМОЮ</a:t>
            </a:r>
            <a:r>
              <a:rPr sz="1000" b="1" spc="-6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800080"/>
                </a:solidFill>
                <a:latin typeface="Arial"/>
                <a:cs typeface="Arial"/>
              </a:rPr>
              <a:t>НАВЧАННЯ</a:t>
            </a:r>
            <a:r>
              <a:rPr sz="1000" b="1" spc="13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1000" b="1" i="1" spc="-20" dirty="0">
                <a:solidFill>
                  <a:srgbClr val="FF0000"/>
                </a:solidFill>
                <a:latin typeface="Arial"/>
                <a:cs typeface="Arial"/>
              </a:rPr>
              <a:t>“КУРСАНТ”</a:t>
            </a:r>
            <a:r>
              <a:rPr sz="1000" b="1" i="1" spc="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800080"/>
                </a:solidFill>
                <a:latin typeface="Arial"/>
                <a:cs typeface="Arial"/>
              </a:rPr>
              <a:t>НА</a:t>
            </a:r>
            <a:r>
              <a:rPr sz="1000" b="1" spc="-5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800080"/>
                </a:solidFill>
                <a:latin typeface="Arial"/>
                <a:cs typeface="Arial"/>
              </a:rPr>
              <a:t>І-</a:t>
            </a:r>
            <a:r>
              <a:rPr sz="1000" b="1" dirty="0">
                <a:solidFill>
                  <a:srgbClr val="800080"/>
                </a:solidFill>
                <a:latin typeface="Arial"/>
                <a:cs typeface="Arial"/>
              </a:rPr>
              <a:t>Й</a:t>
            </a:r>
            <a:r>
              <a:rPr sz="1000" b="1" spc="-2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800080"/>
                </a:solidFill>
                <a:latin typeface="Arial"/>
                <a:cs typeface="Arial"/>
              </a:rPr>
              <a:t>КУРС </a:t>
            </a:r>
            <a:r>
              <a:rPr sz="1000" b="1" spc="-10" dirty="0">
                <a:solidFill>
                  <a:srgbClr val="800080"/>
                </a:solidFill>
                <a:latin typeface="Arial"/>
                <a:cs typeface="Arial"/>
              </a:rPr>
              <a:t>ПРИЙМАЮТЬСЯ: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32308" y="1327150"/>
            <a:ext cx="32219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6535" indent="-203835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Wingdings"/>
              <a:buChar char=""/>
              <a:tabLst>
                <a:tab pos="216535" algn="l"/>
              </a:tabLst>
            </a:pPr>
            <a:r>
              <a:rPr sz="900" dirty="0">
                <a:latin typeface="Microsoft Sans Serif"/>
                <a:cs typeface="Microsoft Sans Serif"/>
              </a:rPr>
              <a:t>абітурієнти,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що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здобули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повну</a:t>
            </a:r>
            <a:r>
              <a:rPr sz="900" spc="-2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загальну</a:t>
            </a:r>
            <a:r>
              <a:rPr sz="900" spc="-2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середню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освіту;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32308" y="1458214"/>
            <a:ext cx="4667250" cy="86360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216535" marR="5080" indent="-204470">
              <a:lnSpc>
                <a:spcPts val="1040"/>
              </a:lnSpc>
              <a:spcBef>
                <a:spcPts val="165"/>
              </a:spcBef>
              <a:buClr>
                <a:srgbClr val="FF0000"/>
              </a:buClr>
              <a:buFont typeface="Wingdings"/>
              <a:buChar char=""/>
              <a:tabLst>
                <a:tab pos="216535" algn="l"/>
              </a:tabLst>
            </a:pPr>
            <a:r>
              <a:rPr sz="900" dirty="0">
                <a:latin typeface="Microsoft Sans Serif"/>
                <a:cs typeface="Microsoft Sans Serif"/>
              </a:rPr>
              <a:t>особи</a:t>
            </a:r>
            <a:r>
              <a:rPr sz="900" spc="7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із</a:t>
            </a:r>
            <a:r>
              <a:rPr sz="900" spc="7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числа</a:t>
            </a:r>
            <a:r>
              <a:rPr sz="900" spc="8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цивільної</a:t>
            </a:r>
            <a:r>
              <a:rPr sz="900" spc="7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молоді</a:t>
            </a:r>
            <a:r>
              <a:rPr sz="900" spc="8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та</a:t>
            </a:r>
            <a:r>
              <a:rPr sz="900" spc="8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ліцеїсти</a:t>
            </a:r>
            <a:r>
              <a:rPr sz="900" spc="7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віком</a:t>
            </a:r>
            <a:r>
              <a:rPr sz="900" spc="7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від</a:t>
            </a:r>
            <a:r>
              <a:rPr sz="900" spc="8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17</a:t>
            </a:r>
            <a:r>
              <a:rPr sz="900" spc="9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до</a:t>
            </a:r>
            <a:r>
              <a:rPr sz="900" spc="8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30</a:t>
            </a:r>
            <a:r>
              <a:rPr sz="900" spc="8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років,</a:t>
            </a:r>
            <a:r>
              <a:rPr sz="900" spc="8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в тому</a:t>
            </a:r>
            <a:r>
              <a:rPr sz="900" spc="7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числі </a:t>
            </a:r>
            <a:r>
              <a:rPr sz="900" dirty="0">
                <a:latin typeface="Microsoft Sans Serif"/>
                <a:cs typeface="Microsoft Sans Serif"/>
              </a:rPr>
              <a:t>ті,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яким</a:t>
            </a:r>
            <a:r>
              <a:rPr sz="900" spc="-2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17</a:t>
            </a:r>
            <a:r>
              <a:rPr sz="900" spc="-2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років </a:t>
            </a:r>
            <a:r>
              <a:rPr sz="900" dirty="0">
                <a:latin typeface="Microsoft Sans Serif"/>
                <a:cs typeface="Microsoft Sans Serif"/>
              </a:rPr>
              <a:t>виповнюється</a:t>
            </a:r>
            <a:r>
              <a:rPr sz="900" spc="-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в</a:t>
            </a:r>
            <a:r>
              <a:rPr sz="900" spc="-2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рік</a:t>
            </a:r>
            <a:r>
              <a:rPr sz="900" spc="-10" dirty="0">
                <a:latin typeface="Microsoft Sans Serif"/>
                <a:cs typeface="Microsoft Sans Serif"/>
              </a:rPr>
              <a:t> зарахування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на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навчання;</a:t>
            </a:r>
            <a:endParaRPr sz="900" dirty="0">
              <a:latin typeface="Microsoft Sans Serif"/>
              <a:cs typeface="Microsoft Sans Serif"/>
            </a:endParaRPr>
          </a:p>
          <a:p>
            <a:pPr marL="216535" marR="8255" indent="-204470">
              <a:lnSpc>
                <a:spcPts val="1030"/>
              </a:lnSpc>
              <a:spcBef>
                <a:spcPts val="5"/>
              </a:spcBef>
              <a:buClr>
                <a:srgbClr val="FF0000"/>
              </a:buClr>
              <a:buFont typeface="Wingdings"/>
              <a:buChar char=""/>
              <a:tabLst>
                <a:tab pos="216535" algn="l"/>
              </a:tabLst>
            </a:pPr>
            <a:r>
              <a:rPr sz="900" spc="-10" dirty="0">
                <a:latin typeface="Microsoft Sans Serif"/>
                <a:cs typeface="Microsoft Sans Serif"/>
              </a:rPr>
              <a:t>військовослужбовці,</a:t>
            </a:r>
            <a:r>
              <a:rPr sz="900" spc="15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резервісти</a:t>
            </a:r>
            <a:r>
              <a:rPr sz="900" spc="15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та</a:t>
            </a:r>
            <a:r>
              <a:rPr sz="900" spc="16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військовозобов’язані,</a:t>
            </a:r>
            <a:r>
              <a:rPr sz="900" spc="14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які</a:t>
            </a:r>
            <a:r>
              <a:rPr sz="900" spc="14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не</a:t>
            </a:r>
            <a:r>
              <a:rPr sz="900" spc="16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мають</a:t>
            </a:r>
            <a:r>
              <a:rPr sz="900" spc="15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військових звань</a:t>
            </a:r>
            <a:r>
              <a:rPr sz="900" spc="-2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офіцерського</a:t>
            </a:r>
            <a:r>
              <a:rPr sz="900" spc="-2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складу,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віком</a:t>
            </a:r>
            <a:r>
              <a:rPr sz="900" spc="-2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до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30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років.</a:t>
            </a:r>
            <a:endParaRPr sz="900" dirty="0">
              <a:latin typeface="Microsoft Sans Serif"/>
              <a:cs typeface="Microsoft Sans Serif"/>
            </a:endParaRPr>
          </a:p>
          <a:p>
            <a:pPr marL="83820" marR="22860" indent="150495">
              <a:lnSpc>
                <a:spcPts val="1040"/>
              </a:lnSpc>
              <a:spcBef>
                <a:spcPts val="334"/>
              </a:spcBef>
            </a:pPr>
            <a:r>
              <a:rPr sz="900" spc="-35" dirty="0">
                <a:latin typeface="Microsoft Sans Serif"/>
                <a:cs typeface="Microsoft Sans Serif"/>
              </a:rPr>
              <a:t>Випускникам</a:t>
            </a:r>
            <a:r>
              <a:rPr sz="900" spc="165" dirty="0">
                <a:latin typeface="Microsoft Sans Serif"/>
                <a:cs typeface="Microsoft Sans Serif"/>
              </a:rPr>
              <a:t> </a:t>
            </a:r>
            <a:r>
              <a:rPr sz="900" spc="-25" dirty="0">
                <a:latin typeface="Microsoft Sans Serif"/>
                <a:cs typeface="Microsoft Sans Serif"/>
              </a:rPr>
              <a:t>присвоюється</a:t>
            </a:r>
            <a:r>
              <a:rPr sz="900" spc="175" dirty="0">
                <a:latin typeface="Microsoft Sans Serif"/>
                <a:cs typeface="Microsoft Sans Serif"/>
              </a:rPr>
              <a:t> </a:t>
            </a:r>
            <a:r>
              <a:rPr sz="900" spc="-25" dirty="0">
                <a:latin typeface="Microsoft Sans Serif"/>
                <a:cs typeface="Microsoft Sans Serif"/>
              </a:rPr>
              <a:t>військове</a:t>
            </a:r>
            <a:r>
              <a:rPr sz="900" spc="18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звання</a:t>
            </a:r>
            <a:r>
              <a:rPr sz="900" spc="185" dirty="0">
                <a:latin typeface="Microsoft Sans Serif"/>
                <a:cs typeface="Microsoft Sans Serif"/>
              </a:rPr>
              <a:t> </a:t>
            </a:r>
            <a:r>
              <a:rPr sz="9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“лейтенант”</a:t>
            </a:r>
            <a:r>
              <a:rPr sz="900" b="1" i="1" spc="175" dirty="0">
                <a:latin typeface="Arial"/>
                <a:cs typeface="Arial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та</a:t>
            </a:r>
            <a:r>
              <a:rPr sz="900" spc="17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видається</a:t>
            </a:r>
            <a:r>
              <a:rPr sz="900" spc="18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диплом </a:t>
            </a:r>
            <a:r>
              <a:rPr sz="900" spc="-40" dirty="0">
                <a:latin typeface="Microsoft Sans Serif"/>
                <a:cs typeface="Microsoft Sans Serif"/>
              </a:rPr>
              <a:t>Національного</a:t>
            </a:r>
            <a:r>
              <a:rPr sz="900" spc="45" dirty="0">
                <a:latin typeface="Microsoft Sans Serif"/>
                <a:cs typeface="Microsoft Sans Serif"/>
              </a:rPr>
              <a:t> </a:t>
            </a:r>
            <a:r>
              <a:rPr sz="900" spc="-40" dirty="0">
                <a:latin typeface="Microsoft Sans Serif"/>
                <a:cs typeface="Microsoft Sans Serif"/>
              </a:rPr>
              <a:t>технічного</a:t>
            </a:r>
            <a:r>
              <a:rPr sz="900" spc="60" dirty="0">
                <a:latin typeface="Microsoft Sans Serif"/>
                <a:cs typeface="Microsoft Sans Serif"/>
              </a:rPr>
              <a:t> </a:t>
            </a:r>
            <a:r>
              <a:rPr sz="900" spc="-40" dirty="0">
                <a:latin typeface="Microsoft Sans Serif"/>
                <a:cs typeface="Microsoft Sans Serif"/>
              </a:rPr>
              <a:t>університету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spc="-50" dirty="0">
                <a:latin typeface="Microsoft Sans Serif"/>
                <a:cs typeface="Microsoft Sans Serif"/>
              </a:rPr>
              <a:t>“Харківський</a:t>
            </a:r>
            <a:r>
              <a:rPr sz="900" spc="20" dirty="0">
                <a:latin typeface="Microsoft Sans Serif"/>
                <a:cs typeface="Microsoft Sans Serif"/>
              </a:rPr>
              <a:t> </a:t>
            </a:r>
            <a:r>
              <a:rPr sz="900" spc="-40" dirty="0">
                <a:latin typeface="Microsoft Sans Serif"/>
                <a:cs typeface="Microsoft Sans Serif"/>
              </a:rPr>
              <a:t>політехнічний</a:t>
            </a:r>
            <a:r>
              <a:rPr sz="900" spc="4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інститут”.</a:t>
            </a:r>
            <a:endParaRPr sz="900" dirty="0">
              <a:latin typeface="Microsoft Sans Serif"/>
              <a:cs typeface="Microsoft Sans Serif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5274303" y="960689"/>
            <a:ext cx="5168708" cy="1340055"/>
            <a:chOff x="5292090" y="1028700"/>
            <a:chExt cx="5028565" cy="1225549"/>
          </a:xfrm>
          <a:solidFill>
            <a:schemeClr val="accent3">
              <a:lumMod val="60000"/>
              <a:lumOff val="40000"/>
            </a:schemeClr>
          </a:solidFill>
        </p:grpSpPr>
        <p:pic>
          <p:nvPicPr>
            <p:cNvPr id="63" name="object 6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92090" y="1028700"/>
              <a:ext cx="5028565" cy="1210839"/>
            </a:xfrm>
            <a:prstGeom prst="rect">
              <a:avLst/>
            </a:prstGeom>
            <a:grpFill/>
          </p:spPr>
        </p:pic>
        <p:sp>
          <p:nvSpPr>
            <p:cNvPr id="64" name="object 64"/>
            <p:cNvSpPr/>
            <p:nvPr/>
          </p:nvSpPr>
          <p:spPr>
            <a:xfrm>
              <a:off x="5292090" y="1033796"/>
              <a:ext cx="5028565" cy="1220453"/>
            </a:xfrm>
            <a:custGeom>
              <a:avLst/>
              <a:gdLst/>
              <a:ahLst/>
              <a:cxnLst/>
              <a:rect l="l" t="t" r="r" b="b"/>
              <a:pathLst>
                <a:path w="5028565" h="1225550">
                  <a:moveTo>
                    <a:pt x="0" y="1072388"/>
                  </a:moveTo>
                  <a:lnTo>
                    <a:pt x="7808" y="1120796"/>
                  </a:lnTo>
                  <a:lnTo>
                    <a:pt x="29553" y="1162840"/>
                  </a:lnTo>
                  <a:lnTo>
                    <a:pt x="62709" y="1195996"/>
                  </a:lnTo>
                  <a:lnTo>
                    <a:pt x="104753" y="1217741"/>
                  </a:lnTo>
                  <a:lnTo>
                    <a:pt x="153162" y="1225550"/>
                  </a:lnTo>
                  <a:lnTo>
                    <a:pt x="4875403" y="1225550"/>
                  </a:lnTo>
                  <a:lnTo>
                    <a:pt x="4923811" y="1217741"/>
                  </a:lnTo>
                  <a:lnTo>
                    <a:pt x="4965855" y="1195996"/>
                  </a:lnTo>
                  <a:lnTo>
                    <a:pt x="4999011" y="1162840"/>
                  </a:lnTo>
                  <a:lnTo>
                    <a:pt x="5020756" y="1120796"/>
                  </a:lnTo>
                  <a:lnTo>
                    <a:pt x="5028565" y="1072388"/>
                  </a:lnTo>
                  <a:lnTo>
                    <a:pt x="5028565" y="153162"/>
                  </a:lnTo>
                  <a:lnTo>
                    <a:pt x="5020756" y="104753"/>
                  </a:lnTo>
                  <a:lnTo>
                    <a:pt x="4999011" y="62709"/>
                  </a:lnTo>
                  <a:lnTo>
                    <a:pt x="4965855" y="29553"/>
                  </a:lnTo>
                  <a:lnTo>
                    <a:pt x="4923811" y="7808"/>
                  </a:lnTo>
                  <a:lnTo>
                    <a:pt x="4875403" y="0"/>
                  </a:lnTo>
                  <a:lnTo>
                    <a:pt x="153162" y="0"/>
                  </a:lnTo>
                  <a:lnTo>
                    <a:pt x="104753" y="7808"/>
                  </a:lnTo>
                  <a:lnTo>
                    <a:pt x="62709" y="29553"/>
                  </a:lnTo>
                  <a:lnTo>
                    <a:pt x="29553" y="62709"/>
                  </a:lnTo>
                  <a:lnTo>
                    <a:pt x="7808" y="104753"/>
                  </a:lnTo>
                  <a:lnTo>
                    <a:pt x="0" y="153162"/>
                  </a:lnTo>
                  <a:lnTo>
                    <a:pt x="0" y="1072388"/>
                  </a:lnTo>
                  <a:close/>
                </a:path>
              </a:pathLst>
            </a:custGeom>
            <a:grpFill/>
            <a:ln w="254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5424941" y="966262"/>
            <a:ext cx="4902835" cy="108521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36830" algn="ctr">
              <a:lnSpc>
                <a:spcPct val="100000"/>
              </a:lnSpc>
              <a:spcBef>
                <a:spcPts val="565"/>
              </a:spcBef>
            </a:pPr>
            <a:r>
              <a:rPr sz="1000" b="1" dirty="0">
                <a:solidFill>
                  <a:srgbClr val="800080"/>
                </a:solidFill>
                <a:latin typeface="Arial"/>
                <a:cs typeface="Arial"/>
              </a:rPr>
              <a:t>ПЕРЕВАГИ</a:t>
            </a:r>
            <a:r>
              <a:rPr sz="1000" b="1" spc="-3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800080"/>
                </a:solidFill>
                <a:latin typeface="Arial"/>
                <a:cs typeface="Arial"/>
              </a:rPr>
              <a:t>НАВЧАННЯ</a:t>
            </a:r>
            <a:r>
              <a:rPr sz="1000" b="1" spc="-3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800080"/>
                </a:solidFill>
                <a:latin typeface="Arial"/>
                <a:cs typeface="Arial"/>
              </a:rPr>
              <a:t>В</a:t>
            </a:r>
            <a:r>
              <a:rPr sz="1000" b="1" spc="-4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800080"/>
                </a:solidFill>
                <a:latin typeface="Arial"/>
                <a:cs typeface="Arial"/>
              </a:rPr>
              <a:t>ІНСТИТУТІ</a:t>
            </a:r>
            <a:r>
              <a:rPr sz="1000" b="1" spc="-10" dirty="0" smtClean="0">
                <a:solidFill>
                  <a:srgbClr val="800080"/>
                </a:solidFill>
                <a:latin typeface="Arial"/>
                <a:cs typeface="Arial"/>
              </a:rPr>
              <a:t>:</a:t>
            </a:r>
            <a:endParaRPr sz="1000" dirty="0">
              <a:latin typeface="Arial"/>
              <a:cs typeface="Arial"/>
            </a:endParaRPr>
          </a:p>
          <a:p>
            <a:pPr marL="240665" indent="-227965">
              <a:lnSpc>
                <a:spcPts val="1055"/>
              </a:lnSpc>
              <a:spcBef>
                <a:spcPts val="425"/>
              </a:spcBef>
              <a:buClr>
                <a:srgbClr val="FF0000"/>
              </a:buClr>
              <a:buFont typeface="Wingdings"/>
              <a:buChar char=""/>
              <a:tabLst>
                <a:tab pos="240665" algn="l"/>
              </a:tabLst>
            </a:pPr>
            <a:r>
              <a:rPr sz="900" spc="-10" dirty="0">
                <a:latin typeface="Microsoft Sans Serif"/>
                <a:cs typeface="Microsoft Sans Serif"/>
              </a:rPr>
              <a:t>здобуття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якісної</a:t>
            </a:r>
            <a:r>
              <a:rPr sz="900" b="1" i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освіти</a:t>
            </a:r>
            <a:r>
              <a:rPr sz="900" b="1" i="1" dirty="0">
                <a:latin typeface="Arial"/>
                <a:cs typeface="Arial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та</a:t>
            </a:r>
            <a:r>
              <a:rPr sz="900" spc="-10" dirty="0">
                <a:latin typeface="Microsoft Sans Serif"/>
                <a:cs typeface="Microsoft Sans Serif"/>
              </a:rPr>
              <a:t> </a:t>
            </a: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престижного</a:t>
            </a:r>
            <a:r>
              <a:rPr sz="900" b="1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диплому</a:t>
            </a:r>
            <a:r>
              <a:rPr sz="900" spc="-10" dirty="0">
                <a:latin typeface="Microsoft Sans Serif"/>
                <a:cs typeface="Microsoft Sans Serif"/>
              </a:rPr>
              <a:t>;</a:t>
            </a:r>
            <a:endParaRPr sz="900" dirty="0">
              <a:latin typeface="Microsoft Sans Serif"/>
              <a:cs typeface="Microsoft Sans Serif"/>
            </a:endParaRPr>
          </a:p>
          <a:p>
            <a:pPr marL="240665" indent="-227965">
              <a:lnSpc>
                <a:spcPts val="1030"/>
              </a:lnSpc>
              <a:buClr>
                <a:srgbClr val="FF0000"/>
              </a:buClr>
              <a:buFont typeface="Wingdings"/>
              <a:buChar char=""/>
              <a:tabLst>
                <a:tab pos="240665" algn="l"/>
              </a:tabLst>
            </a:pP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соціальні</a:t>
            </a:r>
            <a:r>
              <a:rPr sz="9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гарантії</a:t>
            </a:r>
            <a:r>
              <a:rPr sz="900" b="1" i="1" spc="-20" dirty="0">
                <a:latin typeface="Arial"/>
                <a:cs typeface="Arial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згідно</a:t>
            </a:r>
            <a:r>
              <a:rPr sz="900" spc="-2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з</a:t>
            </a:r>
            <a:r>
              <a:rPr sz="900" spc="-3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діючим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законодавством України;</a:t>
            </a:r>
            <a:endParaRPr sz="900" dirty="0">
              <a:latin typeface="Microsoft Sans Serif"/>
              <a:cs typeface="Microsoft Sans Serif"/>
            </a:endParaRPr>
          </a:p>
          <a:p>
            <a:pPr marL="240665" indent="-227965">
              <a:lnSpc>
                <a:spcPts val="1040"/>
              </a:lnSpc>
              <a:buClr>
                <a:srgbClr val="FF0000"/>
              </a:buClr>
              <a:buFont typeface="Wingdings"/>
              <a:buChar char=""/>
              <a:tabLst>
                <a:tab pos="240665" algn="l"/>
              </a:tabLst>
            </a:pP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безкоштовні:</a:t>
            </a:r>
            <a:r>
              <a:rPr sz="900" b="1" i="1" spc="-25" dirty="0">
                <a:latin typeface="Arial"/>
                <a:cs typeface="Arial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житло,</a:t>
            </a:r>
            <a:r>
              <a:rPr sz="900" spc="-2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обмундирування,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харчування,</a:t>
            </a:r>
            <a:r>
              <a:rPr sz="900" spc="-2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грошове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і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медичне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забезпечення;</a:t>
            </a:r>
            <a:endParaRPr sz="900" dirty="0">
              <a:latin typeface="Microsoft Sans Serif"/>
              <a:cs typeface="Microsoft Sans Serif"/>
            </a:endParaRPr>
          </a:p>
          <a:p>
            <a:pPr marL="240665" indent="-227965">
              <a:lnSpc>
                <a:spcPts val="1040"/>
              </a:lnSpc>
              <a:buClr>
                <a:srgbClr val="FF0000"/>
              </a:buClr>
              <a:buFont typeface="Wingdings"/>
              <a:buChar char=""/>
              <a:tabLst>
                <a:tab pos="240665" algn="l"/>
              </a:tabLst>
            </a:pP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безкоштовне</a:t>
            </a:r>
            <a:r>
              <a:rPr sz="900" b="1" i="1" spc="-15" dirty="0">
                <a:latin typeface="Arial"/>
                <a:cs typeface="Arial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курсове </a:t>
            </a:r>
            <a:r>
              <a:rPr sz="900" dirty="0">
                <a:latin typeface="Microsoft Sans Serif"/>
                <a:cs typeface="Microsoft Sans Serif"/>
              </a:rPr>
              <a:t>навчання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як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водіїв</a:t>
            </a:r>
            <a:r>
              <a:rPr sz="900" spc="-10" dirty="0">
                <a:latin typeface="Microsoft Sans Serif"/>
                <a:cs typeface="Microsoft Sans Serif"/>
              </a:rPr>
              <a:t> автотранспортних</a:t>
            </a:r>
            <a:r>
              <a:rPr sz="900" spc="-2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засобів</a:t>
            </a:r>
            <a:r>
              <a:rPr sz="900" spc="-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категорії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20" dirty="0">
                <a:latin typeface="Microsoft Sans Serif"/>
                <a:cs typeface="Microsoft Sans Serif"/>
              </a:rPr>
              <a:t>“С”;</a:t>
            </a:r>
            <a:endParaRPr sz="900" dirty="0">
              <a:latin typeface="Microsoft Sans Serif"/>
              <a:cs typeface="Microsoft Sans Serif"/>
            </a:endParaRPr>
          </a:p>
          <a:p>
            <a:pPr marL="241300" marR="5080" indent="-228600">
              <a:lnSpc>
                <a:spcPts val="1030"/>
              </a:lnSpc>
              <a:spcBef>
                <a:spcPts val="50"/>
              </a:spcBef>
              <a:buClr>
                <a:srgbClr val="FF0000"/>
              </a:buClr>
              <a:buFont typeface="Wingdings"/>
              <a:buChar char=""/>
              <a:tabLst>
                <a:tab pos="241300" algn="l"/>
              </a:tabLst>
            </a:pP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гарантоване</a:t>
            </a:r>
            <a:r>
              <a:rPr sz="900" b="1" i="1" u="sng" spc="1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</a:t>
            </a: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місце</a:t>
            </a:r>
            <a:r>
              <a:rPr sz="900" b="1" i="1" u="sng" spc="1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</a:t>
            </a: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для</a:t>
            </a:r>
            <a:r>
              <a:rPr sz="900" b="1" i="1" u="sng" spc="1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</a:t>
            </a: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проходження</a:t>
            </a:r>
            <a:r>
              <a:rPr sz="900" b="1" i="1" u="sng" spc="1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</a:t>
            </a: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військової</a:t>
            </a:r>
            <a:r>
              <a:rPr sz="900" b="1" i="1" u="sng" spc="1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</a:t>
            </a: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служби</a:t>
            </a:r>
            <a:r>
              <a:rPr sz="900" b="1" i="1" u="sng" spc="1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</a:t>
            </a: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на</a:t>
            </a:r>
            <a:r>
              <a:rPr sz="900" b="1" i="1" u="sng" spc="1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</a:t>
            </a:r>
            <a:r>
              <a:rPr sz="900" b="1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офіцерських</a:t>
            </a:r>
            <a:r>
              <a:rPr sz="900" b="1" i="1" spc="-10" dirty="0">
                <a:latin typeface="Arial"/>
                <a:cs typeface="Arial"/>
              </a:rPr>
              <a:t> </a:t>
            </a: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посадах</a:t>
            </a:r>
            <a:r>
              <a:rPr sz="900" b="1" i="1" spc="-5" dirty="0">
                <a:latin typeface="Arial"/>
                <a:cs typeface="Arial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у</a:t>
            </a:r>
            <a:r>
              <a:rPr sz="900" spc="-10" dirty="0">
                <a:latin typeface="Microsoft Sans Serif"/>
                <a:cs typeface="Microsoft Sans Serif"/>
              </a:rPr>
              <a:t> Збройних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Силах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України,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інших</a:t>
            </a:r>
            <a:r>
              <a:rPr sz="900" spc="-2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силових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структурах</a:t>
            </a:r>
            <a:r>
              <a:rPr sz="900" spc="-2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України.</a:t>
            </a:r>
            <a:endParaRPr sz="900" dirty="0">
              <a:latin typeface="Microsoft Sans Serif"/>
              <a:cs typeface="Microsoft Sans Serif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166448" y="2381445"/>
            <a:ext cx="10284778" cy="4869593"/>
            <a:chOff x="176021" y="2401914"/>
            <a:chExt cx="10284778" cy="4869593"/>
          </a:xfrm>
        </p:grpSpPr>
        <p:sp>
          <p:nvSpPr>
            <p:cNvPr id="68" name="object 68"/>
            <p:cNvSpPr/>
            <p:nvPr/>
          </p:nvSpPr>
          <p:spPr>
            <a:xfrm>
              <a:off x="176021" y="2401914"/>
              <a:ext cx="1391920" cy="986902"/>
            </a:xfrm>
            <a:custGeom>
              <a:avLst/>
              <a:gdLst/>
              <a:ahLst/>
              <a:cxnLst/>
              <a:rect l="l" t="t" r="r" b="b"/>
              <a:pathLst>
                <a:path w="1391920" h="982345">
                  <a:moveTo>
                    <a:pt x="0" y="981798"/>
                  </a:moveTo>
                  <a:lnTo>
                    <a:pt x="1391412" y="981798"/>
                  </a:lnTo>
                  <a:lnTo>
                    <a:pt x="1391412" y="0"/>
                  </a:lnTo>
                  <a:lnTo>
                    <a:pt x="0" y="0"/>
                  </a:lnTo>
                  <a:lnTo>
                    <a:pt x="0" y="981798"/>
                  </a:lnTo>
                  <a:close/>
                </a:path>
              </a:pathLst>
            </a:custGeom>
            <a:ln w="1905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9042027" y="2404440"/>
              <a:ext cx="1418772" cy="991653"/>
            </a:xfrm>
            <a:custGeom>
              <a:avLst/>
              <a:gdLst/>
              <a:ahLst/>
              <a:cxnLst/>
              <a:rect l="l" t="t" r="r" b="b"/>
              <a:pathLst>
                <a:path w="1473834" h="1007110">
                  <a:moveTo>
                    <a:pt x="0" y="1006614"/>
                  </a:moveTo>
                  <a:lnTo>
                    <a:pt x="1473327" y="1006614"/>
                  </a:lnTo>
                  <a:lnTo>
                    <a:pt x="1473327" y="0"/>
                  </a:lnTo>
                  <a:lnTo>
                    <a:pt x="0" y="0"/>
                  </a:lnTo>
                  <a:lnTo>
                    <a:pt x="0" y="1006614"/>
                  </a:lnTo>
                  <a:close/>
                </a:path>
              </a:pathLst>
            </a:custGeom>
            <a:ln w="19049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032048" y="6443593"/>
              <a:ext cx="1420536" cy="827914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9015624" y="6428331"/>
              <a:ext cx="1436960" cy="833129"/>
            </a:xfrm>
            <a:custGeom>
              <a:avLst/>
              <a:gdLst/>
              <a:ahLst/>
              <a:cxnLst/>
              <a:rect l="l" t="t" r="r" b="b"/>
              <a:pathLst>
                <a:path w="1449070" h="960120">
                  <a:moveTo>
                    <a:pt x="0" y="959599"/>
                  </a:moveTo>
                  <a:lnTo>
                    <a:pt x="1448562" y="959599"/>
                  </a:lnTo>
                  <a:lnTo>
                    <a:pt x="1448562" y="0"/>
                  </a:lnTo>
                  <a:lnTo>
                    <a:pt x="0" y="0"/>
                  </a:lnTo>
                  <a:lnTo>
                    <a:pt x="0" y="959599"/>
                  </a:lnTo>
                  <a:close/>
                </a:path>
              </a:pathLst>
            </a:custGeom>
            <a:ln w="1905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5" name="object 1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632700" y="6445437"/>
            <a:ext cx="1295400" cy="764988"/>
          </a:xfrm>
          <a:prstGeom prst="rect">
            <a:avLst/>
          </a:prstGeom>
        </p:spPr>
      </p:pic>
      <p:grpSp>
        <p:nvGrpSpPr>
          <p:cNvPr id="76" name="object 33"/>
          <p:cNvGrpSpPr/>
          <p:nvPr/>
        </p:nvGrpSpPr>
        <p:grpSpPr>
          <a:xfrm>
            <a:off x="3966594" y="3701115"/>
            <a:ext cx="2825400" cy="1811854"/>
            <a:chOff x="200035" y="3664864"/>
            <a:chExt cx="3667113" cy="1811274"/>
          </a:xfrm>
          <a:solidFill>
            <a:schemeClr val="accent3">
              <a:lumMod val="60000"/>
              <a:lumOff val="40000"/>
            </a:schemeClr>
          </a:solidFill>
        </p:grpSpPr>
        <p:pic>
          <p:nvPicPr>
            <p:cNvPr id="80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9976" y="3718951"/>
              <a:ext cx="3492043" cy="1757187"/>
            </a:xfrm>
            <a:prstGeom prst="rect">
              <a:avLst/>
            </a:prstGeom>
            <a:grpFill/>
          </p:spPr>
        </p:pic>
        <p:sp>
          <p:nvSpPr>
            <p:cNvPr id="81" name="object 38"/>
            <p:cNvSpPr/>
            <p:nvPr/>
          </p:nvSpPr>
          <p:spPr>
            <a:xfrm>
              <a:off x="200035" y="3664864"/>
              <a:ext cx="3667113" cy="1783352"/>
            </a:xfrm>
            <a:custGeom>
              <a:avLst/>
              <a:gdLst/>
              <a:ahLst/>
              <a:cxnLst/>
              <a:rect l="l" t="t" r="r" b="b"/>
              <a:pathLst>
                <a:path w="3680460" h="1637664">
                  <a:moveTo>
                    <a:pt x="0" y="1432941"/>
                  </a:moveTo>
                  <a:lnTo>
                    <a:pt x="5407" y="1479871"/>
                  </a:lnTo>
                  <a:lnTo>
                    <a:pt x="20809" y="1522957"/>
                  </a:lnTo>
                  <a:lnTo>
                    <a:pt x="44977" y="1560970"/>
                  </a:lnTo>
                  <a:lnTo>
                    <a:pt x="76681" y="1592678"/>
                  </a:lnTo>
                  <a:lnTo>
                    <a:pt x="114691" y="1616850"/>
                  </a:lnTo>
                  <a:lnTo>
                    <a:pt x="157777" y="1632256"/>
                  </a:lnTo>
                  <a:lnTo>
                    <a:pt x="204711" y="1637665"/>
                  </a:lnTo>
                  <a:lnTo>
                    <a:pt x="3475736" y="1637665"/>
                  </a:lnTo>
                  <a:lnTo>
                    <a:pt x="3522666" y="1632256"/>
                  </a:lnTo>
                  <a:lnTo>
                    <a:pt x="3565752" y="1616850"/>
                  </a:lnTo>
                  <a:lnTo>
                    <a:pt x="3603765" y="1592678"/>
                  </a:lnTo>
                  <a:lnTo>
                    <a:pt x="3635473" y="1560970"/>
                  </a:lnTo>
                  <a:lnTo>
                    <a:pt x="3659645" y="1522957"/>
                  </a:lnTo>
                  <a:lnTo>
                    <a:pt x="3675051" y="1479871"/>
                  </a:lnTo>
                  <a:lnTo>
                    <a:pt x="3680460" y="1432941"/>
                  </a:lnTo>
                  <a:lnTo>
                    <a:pt x="3680460" y="204724"/>
                  </a:lnTo>
                  <a:lnTo>
                    <a:pt x="3675051" y="157793"/>
                  </a:lnTo>
                  <a:lnTo>
                    <a:pt x="3659645" y="114707"/>
                  </a:lnTo>
                  <a:lnTo>
                    <a:pt x="3635473" y="76694"/>
                  </a:lnTo>
                  <a:lnTo>
                    <a:pt x="3603765" y="44986"/>
                  </a:lnTo>
                  <a:lnTo>
                    <a:pt x="3565752" y="20814"/>
                  </a:lnTo>
                  <a:lnTo>
                    <a:pt x="3522666" y="5408"/>
                  </a:lnTo>
                  <a:lnTo>
                    <a:pt x="3475736" y="0"/>
                  </a:lnTo>
                  <a:lnTo>
                    <a:pt x="204711" y="0"/>
                  </a:lnTo>
                  <a:lnTo>
                    <a:pt x="157777" y="5408"/>
                  </a:lnTo>
                  <a:lnTo>
                    <a:pt x="114691" y="20814"/>
                  </a:lnTo>
                  <a:lnTo>
                    <a:pt x="76681" y="44986"/>
                  </a:lnTo>
                  <a:lnTo>
                    <a:pt x="44977" y="76694"/>
                  </a:lnTo>
                  <a:lnTo>
                    <a:pt x="20809" y="114707"/>
                  </a:lnTo>
                  <a:lnTo>
                    <a:pt x="5407" y="157793"/>
                  </a:lnTo>
                  <a:lnTo>
                    <a:pt x="0" y="204724"/>
                  </a:lnTo>
                  <a:lnTo>
                    <a:pt x="0" y="1432941"/>
                  </a:lnTo>
                  <a:close/>
                </a:path>
              </a:pathLst>
            </a:custGeom>
            <a:grpFill/>
            <a:ln w="25399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Прямоугольник 84"/>
          <p:cNvSpPr/>
          <p:nvPr/>
        </p:nvSpPr>
        <p:spPr>
          <a:xfrm>
            <a:off x="3906131" y="4011155"/>
            <a:ext cx="2835683" cy="1270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 indent="0" algn="just" defTabSz="914400" eaLnBrk="1" fontAlgn="auto" latinLnBrk="0" hangingPunct="1">
              <a:lnSpc>
                <a:spcPct val="958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/>
              </a:rPr>
              <a:t>“ВІЙСЬКОВЕ</a:t>
            </a:r>
            <a:r>
              <a:rPr kumimoji="0" lang="ru-RU" sz="900" b="1" i="0" u="none" strike="noStrike" kern="0" cap="none" spc="21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/>
              </a:rPr>
              <a:t>  </a:t>
            </a: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/>
              </a:rPr>
              <a:t>УПРАВЛІННЯ</a:t>
            </a:r>
            <a:r>
              <a:rPr kumimoji="0" lang="ru-RU" sz="900" b="1" i="0" u="none" strike="noStrike" kern="0" cap="none" spc="21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/>
              </a:rPr>
              <a:t>  </a:t>
            </a: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/>
              </a:rPr>
              <a:t>(</a:t>
            </a: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/>
              </a:rPr>
              <a:t>за</a:t>
            </a:r>
            <a:r>
              <a:rPr kumimoji="0" lang="ru-RU" sz="800" b="1" i="0" u="none" strike="noStrike" kern="0" cap="none" spc="229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/>
              </a:rPr>
              <a:t>  </a:t>
            </a: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/>
              </a:rPr>
              <a:t>видами</a:t>
            </a:r>
            <a:r>
              <a:rPr kumimoji="0" lang="ru-RU" sz="800" b="1" i="0" u="none" strike="noStrike" kern="0" cap="none" spc="229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/>
              </a:rPr>
              <a:t>  </a:t>
            </a:r>
            <a:r>
              <a:rPr lang="ru-RU" sz="800" b="1" dirty="0">
                <a:solidFill>
                  <a:srgbClr val="0000FF"/>
                </a:solidFill>
                <a:latin typeface="Arial"/>
                <a:cs typeface="Arial"/>
              </a:rPr>
              <a:t>З</a:t>
            </a:r>
            <a:r>
              <a:rPr kumimoji="0" lang="ru-RU" sz="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/>
              </a:rPr>
              <a:t>бройних</a:t>
            </a:r>
            <a:r>
              <a:rPr kumimoji="0" lang="ru-RU" sz="800" b="1" i="0" u="none" strike="noStrike" kern="0" cap="none" spc="229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/>
              </a:rPr>
              <a:t>  </a:t>
            </a:r>
            <a:r>
              <a:rPr lang="ru-RU" sz="800" b="1" spc="-10" dirty="0">
                <a:solidFill>
                  <a:srgbClr val="0000FF"/>
                </a:solidFill>
                <a:latin typeface="Arial"/>
                <a:cs typeface="Arial"/>
              </a:rPr>
              <a:t>С</a:t>
            </a:r>
            <a:r>
              <a:rPr kumimoji="0" lang="ru-RU" sz="800" b="1" i="0" u="none" strike="noStrike" kern="0" cap="none" spc="-1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/>
              </a:rPr>
              <a:t>ил</a:t>
            </a:r>
            <a:r>
              <a:rPr kumimoji="0" lang="ru-RU" sz="900" b="1" i="0" u="none" strike="noStrike" kern="0" cap="none" spc="-1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/>
              </a:rPr>
              <a:t>)” </a:t>
            </a: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за</a:t>
            </a:r>
            <a:r>
              <a:rPr kumimoji="0" lang="ru-RU" sz="9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9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освітньо-професійною</a:t>
            </a:r>
            <a:r>
              <a:rPr kumimoji="0" lang="ru-RU" sz="9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9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програмою</a:t>
            </a:r>
            <a:r>
              <a:rPr kumimoji="0" lang="ru-RU" sz="9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“</a:t>
            </a:r>
            <a:r>
              <a:rPr kumimoji="0" lang="ru-RU" sz="9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Управління</a:t>
            </a:r>
            <a:r>
              <a:rPr kumimoji="0" lang="ru-RU" sz="9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9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діями</a:t>
            </a:r>
            <a:r>
              <a:rPr kumimoji="0" lang="ru-RU" sz="9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9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підрозділів</a:t>
            </a: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9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танкових</a:t>
            </a:r>
            <a:r>
              <a:rPr kumimoji="0" lang="ru-RU" sz="9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900" b="0" i="0" u="none" strike="noStrike" kern="0" cap="none" spc="-1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військ</a:t>
            </a:r>
            <a:r>
              <a:rPr kumimoji="0" lang="ru-RU" sz="90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”.</a:t>
            </a:r>
            <a:endParaRPr kumimoji="0" lang="ru-RU" sz="9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  <a:p>
            <a:pPr marL="12700" marR="5080" lvl="0" indent="0" algn="just" defTabSz="914400" eaLnBrk="1" fontAlgn="auto" latinLnBrk="0" hangingPunct="1">
              <a:lnSpc>
                <a:spcPct val="958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  <a:p>
            <a:pPr marL="12700" marR="0" lvl="0" indent="0" algn="just" defTabSz="91440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1" u="sng" strike="noStrike" kern="0" cap="none" spc="-3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Професійне</a:t>
            </a:r>
            <a:r>
              <a:rPr kumimoji="0" lang="ru-RU" sz="900" b="1" i="1" u="sng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kumimoji="0" lang="ru-RU" sz="900" b="1" i="1" u="sng" strike="noStrike" kern="0" cap="none" spc="-25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призначення</a:t>
            </a:r>
            <a:r>
              <a:rPr kumimoji="0" lang="ru-RU" sz="900" b="1" i="1" u="sng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kumimoji="0" lang="ru-RU" sz="900" b="1" i="1" u="sng" strike="noStrike" kern="0" cap="none" spc="-25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випускника</a:t>
            </a:r>
            <a:r>
              <a:rPr kumimoji="0" lang="ru-RU" sz="900" b="1" i="1" u="sng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r>
              <a:rPr kumimoji="0" lang="ru-RU" sz="900" b="1" i="1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900" b="0" i="0" u="none" strike="noStrike" kern="0" cap="none" spc="-35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проходження</a:t>
            </a:r>
            <a:r>
              <a:rPr kumimoji="0" lang="ru-RU" sz="9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9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служби</a:t>
            </a:r>
            <a:r>
              <a:rPr kumimoji="0" lang="ru-RU" sz="9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9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на</a:t>
            </a:r>
            <a:r>
              <a:rPr lang="ru-RU" sz="900" dirty="0">
                <a:latin typeface="Microsoft Sans Serif"/>
                <a:cs typeface="Microsoft Sans Serif"/>
              </a:rPr>
              <a:t> </a:t>
            </a:r>
            <a:r>
              <a:rPr kumimoji="0" lang="ru-RU" sz="9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первинних</a:t>
            </a:r>
            <a:r>
              <a:rPr kumimoji="0" lang="ru-RU" sz="9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посадах</a:t>
            </a:r>
            <a:r>
              <a:rPr kumimoji="0" lang="ru-RU" sz="9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командира</a:t>
            </a:r>
            <a:r>
              <a:rPr kumimoji="0" lang="ru-RU" sz="9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lang="uk-UA" sz="900" dirty="0">
                <a:latin typeface="Microsoft Sans Serif"/>
                <a:cs typeface="Microsoft Sans Serif"/>
              </a:rPr>
              <a:t>танкового взводу, командира танкової роти</a:t>
            </a:r>
            <a:r>
              <a:rPr kumimoji="0" lang="ru-RU" sz="9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3792665" y="3765897"/>
            <a:ext cx="3459036" cy="23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2" indent="-190500">
              <a:lnSpc>
                <a:spcPts val="1055"/>
              </a:lnSpc>
              <a:spcBef>
                <a:spcPts val="100"/>
              </a:spcBef>
              <a:buClr>
                <a:srgbClr val="FF0000"/>
              </a:buClr>
              <a:buFont typeface="Wingdings"/>
              <a:buChar char=""/>
              <a:tabLst>
                <a:tab pos="355600" algn="l"/>
              </a:tabLst>
            </a:pPr>
            <a:r>
              <a:rPr lang="uk-UA" sz="900" b="1" spc="-10" dirty="0">
                <a:latin typeface="Arial"/>
                <a:cs typeface="Arial"/>
              </a:rPr>
              <a:t>о</a:t>
            </a:r>
            <a:r>
              <a:rPr kumimoji="0" lang="uk-UA" sz="900" b="1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фіцерів</a:t>
            </a:r>
            <a:r>
              <a:rPr kumimoji="0" lang="uk-UA" sz="900" b="1" i="0" u="none" strike="noStrike" kern="0" cap="none" spc="-1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uk-UA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з</a:t>
            </a:r>
            <a:r>
              <a:rPr kumimoji="0" lang="uk-UA" sz="900" b="0" i="0" u="none" strike="noStrike" kern="0" cap="none" spc="1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uk-UA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вищою</a:t>
            </a:r>
            <a:r>
              <a:rPr kumimoji="0" lang="uk-UA" sz="900" b="0" i="0" u="none" strike="noStrike" kern="0" cap="none" spc="1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uk-UA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освітою</a:t>
            </a:r>
            <a:r>
              <a:rPr kumimoji="0" lang="uk-UA" sz="900" b="0" i="0" u="none" strike="noStrike" kern="0" cap="none" spc="1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uk-UA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за</a:t>
            </a:r>
            <a:r>
              <a:rPr kumimoji="0" lang="uk-UA" sz="900" b="0" i="0" u="none" strike="noStrike" kern="0" cap="none" spc="1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uk-UA" sz="9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спеціальністю</a:t>
            </a:r>
            <a:endParaRPr kumimoji="0" lang="uk-UA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</p:txBody>
      </p:sp>
      <p:sp>
        <p:nvSpPr>
          <p:cNvPr id="87" name="Прямоугольник 86"/>
          <p:cNvSpPr/>
          <p:nvPr/>
        </p:nvSpPr>
        <p:spPr>
          <a:xfrm rot="10800000" flipV="1">
            <a:off x="210187" y="3744299"/>
            <a:ext cx="3582477" cy="1470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190500">
              <a:lnSpc>
                <a:spcPts val="1055"/>
              </a:lnSpc>
              <a:spcBef>
                <a:spcPts val="100"/>
              </a:spcBef>
              <a:buClr>
                <a:srgbClr val="FF0000"/>
              </a:buClr>
              <a:buFont typeface="Wingdings"/>
              <a:buChar char=""/>
              <a:tabLst>
                <a:tab pos="355600" algn="l"/>
              </a:tabLst>
            </a:pPr>
            <a:r>
              <a:rPr lang="uk-UA" sz="900" b="1" spc="-10" dirty="0">
                <a:latin typeface="Arial"/>
                <a:cs typeface="Arial"/>
              </a:rPr>
              <a:t>офіцерів </a:t>
            </a:r>
            <a:r>
              <a:rPr lang="uk-UA" sz="900" dirty="0">
                <a:latin typeface="Microsoft Sans Serif"/>
                <a:cs typeface="Microsoft Sans Serif"/>
              </a:rPr>
              <a:t>з</a:t>
            </a:r>
            <a:r>
              <a:rPr lang="uk-UA" sz="900" spc="170" dirty="0">
                <a:latin typeface="Microsoft Sans Serif"/>
                <a:cs typeface="Microsoft Sans Serif"/>
              </a:rPr>
              <a:t> </a:t>
            </a:r>
            <a:r>
              <a:rPr lang="uk-UA" sz="900" dirty="0">
                <a:latin typeface="Microsoft Sans Serif"/>
                <a:cs typeface="Microsoft Sans Serif"/>
              </a:rPr>
              <a:t>вищою</a:t>
            </a:r>
            <a:r>
              <a:rPr lang="uk-UA" sz="900" spc="175" dirty="0">
                <a:latin typeface="Microsoft Sans Serif"/>
                <a:cs typeface="Microsoft Sans Serif"/>
              </a:rPr>
              <a:t> </a:t>
            </a:r>
            <a:r>
              <a:rPr lang="uk-UA" sz="900" dirty="0">
                <a:latin typeface="Microsoft Sans Serif"/>
                <a:cs typeface="Microsoft Sans Serif"/>
              </a:rPr>
              <a:t>освітою</a:t>
            </a:r>
            <a:r>
              <a:rPr lang="uk-UA" sz="900" spc="170" dirty="0">
                <a:latin typeface="Microsoft Sans Serif"/>
                <a:cs typeface="Microsoft Sans Serif"/>
              </a:rPr>
              <a:t> </a:t>
            </a:r>
            <a:r>
              <a:rPr lang="uk-UA" sz="900" dirty="0">
                <a:latin typeface="Microsoft Sans Serif"/>
                <a:cs typeface="Microsoft Sans Serif"/>
              </a:rPr>
              <a:t>за</a:t>
            </a:r>
            <a:r>
              <a:rPr lang="uk-UA" sz="900" spc="180" dirty="0">
                <a:latin typeface="Microsoft Sans Serif"/>
                <a:cs typeface="Microsoft Sans Serif"/>
              </a:rPr>
              <a:t> </a:t>
            </a:r>
            <a:r>
              <a:rPr lang="uk-UA" sz="900" spc="-10" dirty="0">
                <a:latin typeface="Microsoft Sans Serif"/>
                <a:cs typeface="Microsoft Sans Serif"/>
              </a:rPr>
              <a:t>спеціальністю</a:t>
            </a:r>
          </a:p>
          <a:p>
            <a:pPr marL="355600" indent="-190500">
              <a:lnSpc>
                <a:spcPts val="1055"/>
              </a:lnSpc>
              <a:spcBef>
                <a:spcPts val="100"/>
              </a:spcBef>
              <a:buClr>
                <a:srgbClr val="FF0000"/>
              </a:buClr>
              <a:buFont typeface="Wingdings"/>
              <a:buChar char=""/>
              <a:tabLst>
                <a:tab pos="355600" algn="l"/>
              </a:tabLst>
            </a:pPr>
            <a:endParaRPr lang="uk-UA" sz="900" dirty="0">
              <a:latin typeface="Microsoft Sans Serif"/>
              <a:cs typeface="Microsoft Sans Serif"/>
            </a:endParaRPr>
          </a:p>
          <a:p>
            <a:pPr marL="12700">
              <a:lnSpc>
                <a:spcPts val="1050"/>
              </a:lnSpc>
            </a:pPr>
            <a:r>
              <a:rPr lang="uk-UA" sz="900" b="1" dirty="0">
                <a:solidFill>
                  <a:srgbClr val="0000FF"/>
                </a:solidFill>
                <a:latin typeface="Arial"/>
                <a:cs typeface="Arial"/>
              </a:rPr>
              <a:t>“ОЗБРОЄННЯ</a:t>
            </a:r>
            <a:r>
              <a:rPr lang="uk-UA" sz="900" b="1" spc="125" dirty="0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lang="uk-UA" sz="900" b="1" dirty="0">
                <a:solidFill>
                  <a:srgbClr val="0000FF"/>
                </a:solidFill>
                <a:latin typeface="Arial"/>
                <a:cs typeface="Arial"/>
              </a:rPr>
              <a:t>ТА</a:t>
            </a:r>
            <a:r>
              <a:rPr lang="uk-UA" sz="900" b="1" spc="4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uk-UA" sz="900" b="1" dirty="0">
                <a:solidFill>
                  <a:srgbClr val="0000FF"/>
                </a:solidFill>
                <a:latin typeface="Arial"/>
                <a:cs typeface="Arial"/>
              </a:rPr>
              <a:t>ВІЙСЬКОВА</a:t>
            </a:r>
            <a:r>
              <a:rPr lang="uk-UA" sz="900" b="1" spc="4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uk-UA" sz="900" b="1" dirty="0">
                <a:solidFill>
                  <a:srgbClr val="0000FF"/>
                </a:solidFill>
                <a:latin typeface="Arial"/>
                <a:cs typeface="Arial"/>
              </a:rPr>
              <a:t>ТЕХНІКА”</a:t>
            </a:r>
            <a:r>
              <a:rPr lang="uk-UA" sz="900" b="1" spc="1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uk-UA" sz="900" dirty="0">
                <a:latin typeface="Microsoft Sans Serif"/>
                <a:cs typeface="Microsoft Sans Serif"/>
              </a:rPr>
              <a:t>за</a:t>
            </a:r>
            <a:r>
              <a:rPr lang="uk-UA" sz="900" spc="390" dirty="0">
                <a:latin typeface="Microsoft Sans Serif"/>
                <a:cs typeface="Microsoft Sans Serif"/>
              </a:rPr>
              <a:t> </a:t>
            </a:r>
            <a:r>
              <a:rPr lang="uk-UA" sz="900" spc="-10" dirty="0">
                <a:latin typeface="Microsoft Sans Serif"/>
                <a:cs typeface="Microsoft Sans Serif"/>
              </a:rPr>
              <a:t>освітньо-</a:t>
            </a:r>
            <a:r>
              <a:rPr lang="uk-UA" sz="900" dirty="0">
                <a:latin typeface="Microsoft Sans Serif"/>
                <a:cs typeface="Microsoft Sans Serif"/>
              </a:rPr>
              <a:t>професійною</a:t>
            </a:r>
            <a:r>
              <a:rPr lang="uk-UA" sz="900" spc="445" dirty="0">
                <a:latin typeface="Microsoft Sans Serif"/>
                <a:cs typeface="Microsoft Sans Serif"/>
              </a:rPr>
              <a:t> </a:t>
            </a:r>
            <a:r>
              <a:rPr lang="uk-UA" sz="900" spc="-10" dirty="0">
                <a:latin typeface="Microsoft Sans Serif"/>
                <a:cs typeface="Microsoft Sans Serif"/>
              </a:rPr>
              <a:t>програмою “Експлуатація </a:t>
            </a:r>
            <a:r>
              <a:rPr lang="uk-UA" sz="900" dirty="0">
                <a:latin typeface="Microsoft Sans Serif"/>
                <a:cs typeface="Microsoft Sans Serif"/>
              </a:rPr>
              <a:t>та</a:t>
            </a:r>
            <a:r>
              <a:rPr lang="uk-UA" sz="900" spc="-10" dirty="0">
                <a:latin typeface="Microsoft Sans Serif"/>
                <a:cs typeface="Microsoft Sans Serif"/>
              </a:rPr>
              <a:t> </a:t>
            </a:r>
            <a:r>
              <a:rPr lang="uk-UA" sz="900" dirty="0">
                <a:latin typeface="Microsoft Sans Serif"/>
                <a:cs typeface="Microsoft Sans Serif"/>
              </a:rPr>
              <a:t>ремонт</a:t>
            </a:r>
            <a:r>
              <a:rPr lang="uk-UA" sz="900" spc="-15" dirty="0">
                <a:latin typeface="Microsoft Sans Serif"/>
                <a:cs typeface="Microsoft Sans Serif"/>
              </a:rPr>
              <a:t> </a:t>
            </a:r>
            <a:r>
              <a:rPr lang="uk-UA" sz="900" dirty="0">
                <a:latin typeface="Microsoft Sans Serif"/>
                <a:cs typeface="Microsoft Sans Serif"/>
              </a:rPr>
              <a:t>бронетанкової</a:t>
            </a:r>
            <a:r>
              <a:rPr lang="uk-UA" sz="900" spc="-10" dirty="0">
                <a:latin typeface="Microsoft Sans Serif"/>
                <a:cs typeface="Microsoft Sans Serif"/>
              </a:rPr>
              <a:t> техніки </a:t>
            </a:r>
            <a:r>
              <a:rPr lang="uk-UA" sz="900" dirty="0">
                <a:latin typeface="Microsoft Sans Serif"/>
                <a:cs typeface="Microsoft Sans Serif"/>
              </a:rPr>
              <a:t>та</a:t>
            </a:r>
            <a:r>
              <a:rPr lang="uk-UA" sz="900" spc="-10" dirty="0">
                <a:latin typeface="Microsoft Sans Serif"/>
                <a:cs typeface="Microsoft Sans Serif"/>
              </a:rPr>
              <a:t> озброєння”. </a:t>
            </a:r>
          </a:p>
          <a:p>
            <a:pPr marL="12700" marR="5080">
              <a:lnSpc>
                <a:spcPct val="95800"/>
              </a:lnSpc>
              <a:spcBef>
                <a:spcPts val="40"/>
              </a:spcBef>
            </a:pPr>
            <a:endParaRPr lang="uk-UA" sz="900" dirty="0">
              <a:latin typeface="Microsoft Sans Serif"/>
              <a:cs typeface="Microsoft Sans Serif"/>
            </a:endParaRPr>
          </a:p>
          <a:p>
            <a:pPr marL="12700">
              <a:lnSpc>
                <a:spcPts val="1000"/>
              </a:lnSpc>
            </a:pPr>
            <a:r>
              <a:rPr lang="uk-UA" sz="9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Професійне</a:t>
            </a:r>
            <a:r>
              <a:rPr lang="uk-UA" sz="900" b="1" i="1" u="sng" spc="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uk-UA" sz="900" b="1" i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призначення</a:t>
            </a:r>
            <a:r>
              <a:rPr lang="uk-UA" sz="900" b="1" i="1" u="sng" spc="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uk-UA" sz="900" b="1" i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випускника:</a:t>
            </a:r>
            <a:r>
              <a:rPr lang="uk-UA" sz="900" b="1" i="1" spc="60" dirty="0">
                <a:latin typeface="Arial"/>
                <a:cs typeface="Arial"/>
              </a:rPr>
              <a:t> </a:t>
            </a:r>
            <a:r>
              <a:rPr lang="uk-UA" sz="900" spc="-35" dirty="0">
                <a:latin typeface="Microsoft Sans Serif"/>
                <a:cs typeface="Microsoft Sans Serif"/>
              </a:rPr>
              <a:t>проходження</a:t>
            </a:r>
            <a:r>
              <a:rPr lang="uk-UA" sz="900" spc="60" dirty="0">
                <a:latin typeface="Microsoft Sans Serif"/>
                <a:cs typeface="Microsoft Sans Serif"/>
              </a:rPr>
              <a:t> </a:t>
            </a:r>
            <a:r>
              <a:rPr lang="uk-UA" sz="900" spc="-10" dirty="0">
                <a:latin typeface="Microsoft Sans Serif"/>
                <a:cs typeface="Microsoft Sans Serif"/>
              </a:rPr>
              <a:t>служби</a:t>
            </a:r>
            <a:r>
              <a:rPr lang="uk-UA" sz="900" spc="60" dirty="0">
                <a:latin typeface="Microsoft Sans Serif"/>
                <a:cs typeface="Microsoft Sans Serif"/>
              </a:rPr>
              <a:t> </a:t>
            </a:r>
            <a:r>
              <a:rPr lang="uk-UA" sz="900" spc="-25" dirty="0">
                <a:latin typeface="Microsoft Sans Serif"/>
                <a:cs typeface="Microsoft Sans Serif"/>
              </a:rPr>
              <a:t>на</a:t>
            </a:r>
            <a:endParaRPr lang="uk-UA" sz="900" dirty="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96100"/>
              </a:lnSpc>
              <a:spcBef>
                <a:spcPts val="20"/>
              </a:spcBef>
            </a:pPr>
            <a:r>
              <a:rPr lang="uk-UA" sz="900" dirty="0">
                <a:latin typeface="Microsoft Sans Serif"/>
                <a:cs typeface="Microsoft Sans Serif"/>
              </a:rPr>
              <a:t>первинних</a:t>
            </a:r>
            <a:r>
              <a:rPr lang="uk-UA" sz="900" spc="80" dirty="0">
                <a:latin typeface="Microsoft Sans Serif"/>
                <a:cs typeface="Microsoft Sans Serif"/>
              </a:rPr>
              <a:t> </a:t>
            </a:r>
            <a:r>
              <a:rPr lang="uk-UA" sz="900" dirty="0">
                <a:latin typeface="Microsoft Sans Serif"/>
                <a:cs typeface="Microsoft Sans Serif"/>
              </a:rPr>
              <a:t>посадах</a:t>
            </a:r>
            <a:r>
              <a:rPr lang="uk-UA" sz="900" spc="90" dirty="0">
                <a:latin typeface="Microsoft Sans Serif"/>
                <a:cs typeface="Microsoft Sans Serif"/>
              </a:rPr>
              <a:t> </a:t>
            </a:r>
            <a:r>
              <a:rPr lang="uk-UA" sz="900" dirty="0">
                <a:latin typeface="Microsoft Sans Serif"/>
                <a:cs typeface="Microsoft Sans Serif"/>
              </a:rPr>
              <a:t>командира</a:t>
            </a:r>
            <a:r>
              <a:rPr lang="uk-UA" sz="900" spc="100" dirty="0">
                <a:latin typeface="Microsoft Sans Serif"/>
                <a:cs typeface="Microsoft Sans Serif"/>
              </a:rPr>
              <a:t> </a:t>
            </a:r>
            <a:r>
              <a:rPr lang="uk-UA" sz="900" dirty="0">
                <a:latin typeface="Microsoft Sans Serif"/>
                <a:cs typeface="Microsoft Sans Serif"/>
              </a:rPr>
              <a:t>ремонтного</a:t>
            </a:r>
            <a:r>
              <a:rPr lang="uk-UA" sz="900" spc="95" dirty="0">
                <a:latin typeface="Microsoft Sans Serif"/>
                <a:cs typeface="Microsoft Sans Serif"/>
              </a:rPr>
              <a:t> </a:t>
            </a:r>
            <a:r>
              <a:rPr lang="uk-UA" sz="900" dirty="0">
                <a:latin typeface="Microsoft Sans Serif"/>
                <a:cs typeface="Microsoft Sans Serif"/>
              </a:rPr>
              <a:t>взводу,</a:t>
            </a:r>
            <a:r>
              <a:rPr lang="uk-UA" sz="900" spc="100" dirty="0">
                <a:latin typeface="Microsoft Sans Serif"/>
                <a:cs typeface="Microsoft Sans Serif"/>
              </a:rPr>
              <a:t> </a:t>
            </a:r>
            <a:r>
              <a:rPr lang="uk-UA" sz="900" spc="-30" dirty="0">
                <a:latin typeface="Microsoft Sans Serif"/>
                <a:cs typeface="Microsoft Sans Serif"/>
              </a:rPr>
              <a:t>заступника </a:t>
            </a:r>
            <a:r>
              <a:rPr lang="uk-UA" sz="900" spc="-35" dirty="0">
                <a:latin typeface="Microsoft Sans Serif"/>
                <a:cs typeface="Microsoft Sans Serif"/>
              </a:rPr>
              <a:t>командира</a:t>
            </a:r>
            <a:r>
              <a:rPr lang="uk-UA" sz="900" spc="-10" dirty="0">
                <a:latin typeface="Microsoft Sans Serif"/>
                <a:cs typeface="Microsoft Sans Serif"/>
              </a:rPr>
              <a:t> роти</a:t>
            </a:r>
            <a:r>
              <a:rPr lang="uk-UA" sz="900" dirty="0">
                <a:latin typeface="Microsoft Sans Serif"/>
                <a:cs typeface="Microsoft Sans Serif"/>
              </a:rPr>
              <a:t> з</a:t>
            </a:r>
            <a:r>
              <a:rPr lang="uk-UA" sz="900" spc="-15" dirty="0">
                <a:latin typeface="Microsoft Sans Serif"/>
                <a:cs typeface="Microsoft Sans Serif"/>
              </a:rPr>
              <a:t> </a:t>
            </a:r>
            <a:r>
              <a:rPr lang="uk-UA" sz="900" spc="-35" dirty="0">
                <a:latin typeface="Microsoft Sans Serif"/>
                <a:cs typeface="Microsoft Sans Serif"/>
              </a:rPr>
              <a:t>озброєння,</a:t>
            </a:r>
            <a:r>
              <a:rPr lang="uk-UA" sz="900" dirty="0">
                <a:latin typeface="Microsoft Sans Serif"/>
                <a:cs typeface="Microsoft Sans Serif"/>
              </a:rPr>
              <a:t> </a:t>
            </a:r>
            <a:r>
              <a:rPr lang="uk-UA" sz="900" spc="-40" dirty="0">
                <a:latin typeface="Microsoft Sans Serif"/>
                <a:cs typeface="Microsoft Sans Serif"/>
              </a:rPr>
              <a:t>помічника</a:t>
            </a:r>
            <a:r>
              <a:rPr lang="uk-UA" sz="900" spc="-5" dirty="0">
                <a:latin typeface="Microsoft Sans Serif"/>
                <a:cs typeface="Microsoft Sans Serif"/>
              </a:rPr>
              <a:t> </a:t>
            </a:r>
            <a:r>
              <a:rPr lang="uk-UA" sz="900" spc="-35" dirty="0">
                <a:latin typeface="Microsoft Sans Serif"/>
                <a:cs typeface="Microsoft Sans Serif"/>
              </a:rPr>
              <a:t>начальника</a:t>
            </a:r>
            <a:r>
              <a:rPr lang="uk-UA" sz="900" spc="-5" dirty="0">
                <a:latin typeface="Microsoft Sans Serif"/>
                <a:cs typeface="Microsoft Sans Serif"/>
              </a:rPr>
              <a:t> </a:t>
            </a:r>
            <a:r>
              <a:rPr lang="uk-UA" sz="900" spc="-15" dirty="0">
                <a:latin typeface="Microsoft Sans Serif"/>
                <a:cs typeface="Microsoft Sans Serif"/>
              </a:rPr>
              <a:t>бронетанкової </a:t>
            </a:r>
            <a:r>
              <a:rPr lang="uk-UA" sz="900" spc="-40" dirty="0">
                <a:latin typeface="Microsoft Sans Serif"/>
                <a:cs typeface="Microsoft Sans Serif"/>
              </a:rPr>
              <a:t>служби</a:t>
            </a:r>
            <a:r>
              <a:rPr lang="uk-UA" sz="900" spc="-15" dirty="0">
                <a:latin typeface="Microsoft Sans Serif"/>
                <a:cs typeface="Microsoft Sans Serif"/>
              </a:rPr>
              <a:t> </a:t>
            </a:r>
            <a:r>
              <a:rPr lang="uk-UA" sz="900" spc="-35" dirty="0">
                <a:latin typeface="Microsoft Sans Serif"/>
                <a:cs typeface="Microsoft Sans Serif"/>
              </a:rPr>
              <a:t>військової</a:t>
            </a:r>
            <a:r>
              <a:rPr lang="uk-UA" sz="900" dirty="0">
                <a:latin typeface="Microsoft Sans Serif"/>
                <a:cs typeface="Microsoft Sans Serif"/>
              </a:rPr>
              <a:t> </a:t>
            </a:r>
            <a:r>
              <a:rPr lang="uk-UA" sz="900" spc="-10" dirty="0">
                <a:latin typeface="Microsoft Sans Serif"/>
                <a:cs typeface="Microsoft Sans Serif"/>
              </a:rPr>
              <a:t>частини.</a:t>
            </a:r>
            <a:endParaRPr lang="uk-UA" sz="900" dirty="0">
              <a:latin typeface="Microsoft Sans Serif"/>
              <a:cs typeface="Microsoft Sans Serif"/>
            </a:endParaRP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26" y="2407648"/>
            <a:ext cx="1410225" cy="945305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55" y="95391"/>
            <a:ext cx="1070235" cy="90761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825" y="6450389"/>
            <a:ext cx="682431" cy="607636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38" y="2400938"/>
            <a:ext cx="1340771" cy="939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13" descr="Возможно, это изображение (3 человека и люди стоят)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20" y="2389147"/>
            <a:ext cx="1377155" cy="96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Рисунок 1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" r="12354"/>
          <a:stretch>
            <a:fillRect/>
          </a:stretch>
        </p:blipFill>
        <p:spPr bwMode="auto">
          <a:xfrm>
            <a:off x="9047748" y="2390775"/>
            <a:ext cx="1395264" cy="974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825" y="6451359"/>
            <a:ext cx="682431" cy="607636"/>
          </a:xfrm>
          <a:prstGeom prst="rect">
            <a:avLst/>
          </a:prstGeom>
        </p:spPr>
      </p:pic>
      <p:pic>
        <p:nvPicPr>
          <p:cNvPr id="77" name="object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0802" y="6450388"/>
            <a:ext cx="1458348" cy="792613"/>
          </a:xfrm>
          <a:prstGeom prst="rect">
            <a:avLst/>
          </a:prstGeom>
        </p:spPr>
      </p:pic>
      <p:pic>
        <p:nvPicPr>
          <p:cNvPr id="78" name="object 1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651274" y="2395712"/>
            <a:ext cx="1360968" cy="957242"/>
          </a:xfrm>
          <a:prstGeom prst="rect">
            <a:avLst/>
          </a:prstGeom>
        </p:spPr>
      </p:pic>
      <p:pic>
        <p:nvPicPr>
          <p:cNvPr id="79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49834" y="2411308"/>
            <a:ext cx="1352170" cy="933472"/>
          </a:xfrm>
          <a:prstGeom prst="rect">
            <a:avLst/>
          </a:prstGeom>
        </p:spPr>
      </p:pic>
      <p:pic>
        <p:nvPicPr>
          <p:cNvPr id="82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22207" y="2390775"/>
            <a:ext cx="1441319" cy="962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428</Words>
  <Application>Microsoft Office PowerPoint</Application>
  <PresentationFormat>Произвольный</PresentationFormat>
  <Paragraphs>36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Microsoft Sans Serif</vt:lpstr>
      <vt:lpstr>Times New Roman</vt:lpstr>
      <vt:lpstr>Wingdings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мм</dc:title>
  <dc:creator>User</dc:creator>
  <cp:lastModifiedBy>Admin</cp:lastModifiedBy>
  <cp:revision>53</cp:revision>
  <cp:lastPrinted>2024-11-11T13:01:13Z</cp:lastPrinted>
  <dcterms:created xsi:type="dcterms:W3CDTF">2023-12-18T16:33:12Z</dcterms:created>
  <dcterms:modified xsi:type="dcterms:W3CDTF">2025-01-09T07:33:01Z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2022-05-18T00:00:00Z</vt:filetime>
  </property>
  <property fmtid="{D5CDD505-2E9C-101B-9397-08002B2CF9AE}" pid="3" name="Creator">
    <vt:lpwstr>Microsoft® Office Word 2007</vt:lpwstr>
  </property>
  <property fmtid="{D5CDD505-2E9C-101B-9397-08002B2CF9AE}" pid="4" name="LastSaved">
    <vt:filetime>2023-12-18T00:00:00Z</vt:filetime>
  </property>
  <property fmtid="{D5CDD505-2E9C-101B-9397-08002B2CF9AE}" pid="5" name="Producer">
    <vt:lpwstr>Microsoft® Office Word 2007</vt:lpwstr>
  </property>
</Properties>
</file>