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400800" cy="130985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Аналіз руху учнів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1683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51868"/>
              </p:ext>
            </p:extLst>
          </p:nvPr>
        </p:nvGraphicFramePr>
        <p:xfrm>
          <a:off x="1547664" y="2204864"/>
          <a:ext cx="6028055" cy="31683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92722"/>
                <a:gridCol w="1481923"/>
                <a:gridCol w="1614680"/>
                <a:gridCol w="1438730"/>
              </a:tblGrid>
              <a:tr h="27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2017/2018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2018/2019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2019/2020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0934"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Школа І ступеню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0934"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Школа ІІ ступеню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0934">
                <a:tc>
                  <a:txBody>
                    <a:bodyPr/>
                    <a:lstStyle/>
                    <a:p>
                      <a:pPr marL="304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Школа ІІІ ступеню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Всього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>
                          <a:effectLst/>
                        </a:rPr>
                        <a:t>89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3630" algn="ctr"/>
                        </a:tabLst>
                      </a:pPr>
                      <a:r>
                        <a:rPr lang="uk-UA" sz="1400" dirty="0">
                          <a:effectLst/>
                        </a:rPr>
                        <a:t>76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0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64502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Участь в конкурсах з виховної роботи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5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910245"/>
              </p:ext>
            </p:extLst>
          </p:nvPr>
        </p:nvGraphicFramePr>
        <p:xfrm>
          <a:off x="755576" y="836611"/>
          <a:ext cx="7632849" cy="5400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358"/>
                <a:gridCol w="2512157"/>
                <a:gridCol w="2703334"/>
              </a:tblGrid>
              <a:tr h="198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Районний етап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Обласний етап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Всеукраїнські конкурси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</a:tr>
              <a:tr h="792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“Шкіряний м'яч” 10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Всеукраїнська акція “День зустрічі птахів”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</a:rPr>
                        <a:t>3 </a:t>
                      </a:r>
                      <a:r>
                        <a:rPr lang="uk-UA" sz="700" kern="100">
                          <a:effectLst/>
                        </a:rPr>
                        <a:t>місце  учні 3 класу, класний керівник Рябуха І. М. 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5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Всеукраїнська  олімпіада “Всеосвіта” “ Правила дорожнього руху” 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10 учнів 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</a:tr>
              <a:tr h="109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Змагання з мініфутболу ІІІ м.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7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</a:rPr>
                        <a:t>"</a:t>
                      </a:r>
                      <a:r>
                        <a:rPr lang="uk-UA" sz="700" kern="100">
                          <a:effectLst/>
                        </a:rPr>
                        <a:t>Олімпійський рух” Друзь С., Клімчук Т.,Ворона В., Войтанішек А., Кириленко П., Земляна А., Шинкаренко В., Земляний В., Грачова А., Тупиця Н.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10 чоловік, ІІ місце Друзь С.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</a:rPr>
                        <a:t>"</a:t>
                      </a:r>
                      <a:r>
                        <a:rPr lang="uk-UA" sz="700" kern="100">
                          <a:effectLst/>
                        </a:rPr>
                        <a:t>Безпечна дорога до школи” проект “Всеосвіта”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Клімчук Т., Друзь С. - І м.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Бучацька С., Ячмінь Р.  -ІІ м.,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Кіт С. - сертифікат учасника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5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</a:tr>
              <a:tr h="792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Спартакіада . Стрільби. - ІІІ м. 8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“Я живу в Україні”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Степаненко С., Шинкаренко В., Ворона.В., Коваль А., Крива К., Свідовська З. 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6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</a:rPr>
                        <a:t>"</a:t>
                      </a:r>
                      <a:r>
                        <a:rPr lang="uk-UA" sz="700" kern="100">
                          <a:effectLst/>
                        </a:rPr>
                        <a:t>Екологічна грамотність” “Всеосвіта”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Ячмінь Р., Клімчук Т. - сертифікат учасника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2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</a:tr>
              <a:tr h="644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Змагання з волейболу.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6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</a:rPr>
                        <a:t>"</a:t>
                      </a:r>
                      <a:r>
                        <a:rPr lang="uk-UA" sz="700" kern="100">
                          <a:effectLst/>
                        </a:rPr>
                        <a:t>Україна очима дітей” 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Войтанішек А. Аніч Ж.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Маловік Я.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3чоловік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00">
                          <a:effectLst/>
                        </a:rPr>
                        <a:t> </a:t>
                      </a:r>
                      <a:r>
                        <a:rPr lang="uk-UA" sz="700" kern="100">
                          <a:effectLst/>
                        </a:rPr>
                        <a:t>“Безпечний інтернет”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Клімчук Т., - І м., Ячмінь Р. -ІІІм.,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2 чоловіка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</a:tr>
              <a:tr h="941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Легкоатлетичне чьотирьохборство 8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“Собори наших душ” 5 чоловік,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ІІІ місце Земляна А. Категорія “Юні художники”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“3 Д: Думай, Дій збережи Довкілля”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Тупиця О., Ячмінь Р., Клімчук Т. -- І м. Бучацька С. -ІІ м.,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Кіт С. - сертифікат учасника</a:t>
                      </a:r>
                      <a:endParaRPr lang="ru-RU" sz="7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5 чоловік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</a:tr>
              <a:tr h="941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 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>
                          <a:effectLst/>
                        </a:rPr>
                        <a:t>Конкурс поетів до 75 - річчя перемоги. Войтанішек А.</a:t>
                      </a:r>
                      <a:endParaRPr lang="ru-RU" sz="700" kern="10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 dirty="0">
                          <a:effectLst/>
                        </a:rPr>
                        <a:t>“</a:t>
                      </a:r>
                      <a:r>
                        <a:rPr lang="en-US" sz="700" kern="100" dirty="0">
                          <a:effectLst/>
                        </a:rPr>
                        <a:t>Light is </a:t>
                      </a:r>
                      <a:r>
                        <a:rPr lang="en-US" sz="700" kern="100" dirty="0" err="1">
                          <a:effectLst/>
                        </a:rPr>
                        <a:t>Fuh</a:t>
                      </a:r>
                      <a:r>
                        <a:rPr lang="ru-RU" sz="700" kern="100" dirty="0">
                          <a:effectLst/>
                        </a:rPr>
                        <a:t>” </a:t>
                      </a:r>
                      <a:r>
                        <a:rPr lang="uk-UA" sz="700" kern="100" dirty="0">
                          <a:effectLst/>
                        </a:rPr>
                        <a:t>від проекту “На урок” </a:t>
                      </a:r>
                      <a:endParaRPr lang="ru-RU" sz="7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 dirty="0">
                          <a:effectLst/>
                        </a:rPr>
                        <a:t>Ячмінь Р.-- І м., </a:t>
                      </a:r>
                      <a:r>
                        <a:rPr lang="uk-UA" sz="700" kern="100" dirty="0" err="1">
                          <a:effectLst/>
                        </a:rPr>
                        <a:t>Клімчук</a:t>
                      </a:r>
                      <a:r>
                        <a:rPr lang="uk-UA" sz="700" kern="100" dirty="0">
                          <a:effectLst/>
                        </a:rPr>
                        <a:t> Т.,  Бучацька С.,</a:t>
                      </a:r>
                      <a:endParaRPr lang="ru-RU" sz="7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 dirty="0">
                          <a:effectLst/>
                        </a:rPr>
                        <a:t>Кіт С. - учасник</a:t>
                      </a:r>
                      <a:endParaRPr lang="ru-RU" sz="7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kern="100" dirty="0">
                          <a:effectLst/>
                        </a:rPr>
                        <a:t>4 чоловік</a:t>
                      </a:r>
                      <a:endParaRPr lang="ru-RU" sz="700" kern="100" dirty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21257" marR="21257" marT="21257" marB="2125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8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 err="1"/>
              <a:t>Соціальнозахищені</a:t>
            </a:r>
            <a:r>
              <a:rPr lang="uk-UA" b="1" dirty="0"/>
              <a:t> категорії станом на 01.05.2020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296027"/>
              </p:ext>
            </p:extLst>
          </p:nvPr>
        </p:nvGraphicFramePr>
        <p:xfrm>
          <a:off x="1371600" y="2708920"/>
          <a:ext cx="6400801" cy="3024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298"/>
                <a:gridCol w="777767"/>
                <a:gridCol w="777767"/>
                <a:gridCol w="815249"/>
                <a:gridCol w="843361"/>
                <a:gridCol w="843361"/>
                <a:gridCol w="816499"/>
                <a:gridCol w="816499"/>
              </a:tblGrid>
              <a:tr h="4304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 dirty="0">
                          <a:effectLst/>
                        </a:rPr>
                        <a:t>Всього учнів в  школі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Категорії , що потребують, соціальної підтримки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Діти - сироти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Діти під опікою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Багатодітні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 dirty="0">
                          <a:effectLst/>
                        </a:rPr>
                        <a:t>Малозабезпечені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Діти - інваліди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Чорнобильці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Тимчасово</a:t>
                      </a:r>
                      <a:endParaRPr lang="ru-RU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переміщені особи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</a:tr>
              <a:tr h="4304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76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effectLst/>
                        </a:rPr>
                        <a:t>4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1</a:t>
                      </a:r>
                      <a:r>
                        <a:rPr lang="en-US" sz="1400" kern="50">
                          <a:effectLst/>
                        </a:rPr>
                        <a:t>0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18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2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1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4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>
                          <a:effectLst/>
                        </a:rPr>
                        <a:t>0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</a:tr>
              <a:tr h="430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50" dirty="0">
                          <a:effectLst/>
                        </a:rPr>
                        <a:t>35</a:t>
                      </a:r>
                      <a:r>
                        <a:rPr lang="en-US" sz="1400" kern="50" dirty="0">
                          <a:effectLst/>
                        </a:rPr>
                        <a:t>-</a:t>
                      </a:r>
                      <a:r>
                        <a:rPr lang="uk-UA" sz="1400" kern="50" dirty="0">
                          <a:effectLst/>
                        </a:rPr>
                        <a:t>4</a:t>
                      </a:r>
                      <a:r>
                        <a:rPr lang="en-US" sz="1400" kern="50" dirty="0">
                          <a:effectLst/>
                        </a:rPr>
                        <a:t>6%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359" marR="34359" marT="34359" marB="3435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Аналіз успішності учнів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75834"/>
              </p:ext>
            </p:extLst>
          </p:nvPr>
        </p:nvGraphicFramePr>
        <p:xfrm>
          <a:off x="1619672" y="2348878"/>
          <a:ext cx="5880100" cy="3033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025"/>
                <a:gridCol w="1095375"/>
                <a:gridCol w="882650"/>
                <a:gridCol w="923925"/>
                <a:gridCol w="1000125"/>
              </a:tblGrid>
              <a:tr h="885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Рівень навчальних досягнень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2018-2019 н.р.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2019 – 2020 н.р.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Кількість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Достатній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Середній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Початковий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Характеристика педагогічного колективу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94856"/>
          </a:xfrm>
        </p:spPr>
        <p:txBody>
          <a:bodyPr/>
          <a:lstStyle/>
          <a:p>
            <a:r>
              <a:rPr lang="uk-UA" b="1" dirty="0"/>
              <a:t>В</a:t>
            </a:r>
            <a:r>
              <a:rPr lang="ru-RU" b="1" dirty="0" err="1"/>
              <a:t>сього</a:t>
            </a:r>
            <a:r>
              <a:rPr lang="ru-RU" b="1" dirty="0"/>
              <a:t> </a:t>
            </a:r>
            <a:r>
              <a:rPr lang="ru-RU" b="1" dirty="0" err="1"/>
              <a:t>педагогічних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dirty="0"/>
              <a:t> – </a:t>
            </a:r>
            <a:r>
              <a:rPr lang="uk-UA" dirty="0"/>
              <a:t>15</a:t>
            </a:r>
            <a:r>
              <a:rPr lang="ru-RU" dirty="0"/>
              <a:t>, з них:</a:t>
            </a:r>
          </a:p>
          <a:p>
            <a:pPr lvl="0"/>
            <a:r>
              <a:rPr lang="ru-RU" dirty="0" err="1"/>
              <a:t>вчителів</a:t>
            </a:r>
            <a:r>
              <a:rPr lang="ru-RU" dirty="0"/>
              <a:t> – </a:t>
            </a:r>
            <a:r>
              <a:rPr lang="uk-UA" dirty="0"/>
              <a:t>15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вихователів</a:t>
            </a:r>
            <a:r>
              <a:rPr lang="ru-RU" dirty="0"/>
              <a:t> – </a:t>
            </a:r>
            <a:r>
              <a:rPr lang="uk-UA" dirty="0"/>
              <a:t>1( з числа вчителів)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психологів</a:t>
            </a:r>
            <a:r>
              <a:rPr lang="ru-RU" dirty="0"/>
              <a:t> – 1</a:t>
            </a:r>
            <a:r>
              <a:rPr lang="uk-UA" dirty="0"/>
              <a:t>( з числа вчителів</a:t>
            </a:r>
            <a:r>
              <a:rPr lang="uk-UA" dirty="0" smtClean="0"/>
              <a:t>)</a:t>
            </a:r>
            <a:endParaRPr lang="ru-RU" dirty="0"/>
          </a:p>
          <a:p>
            <a:pPr lvl="0"/>
            <a:r>
              <a:rPr lang="uk-UA" dirty="0"/>
              <a:t>з вищою освітою – 15,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2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6004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Якісний склад педагогів </a:t>
            </a:r>
            <a:r>
              <a:rPr lang="uk-UA" dirty="0"/>
              <a:t>– 15 </a:t>
            </a:r>
            <a:endParaRPr lang="ru-RU" dirty="0"/>
          </a:p>
          <a:p>
            <a:r>
              <a:rPr lang="uk-UA" dirty="0"/>
              <a:t>у тому числі – вищої категорії – 11;</a:t>
            </a:r>
            <a:endParaRPr lang="ru-RU" dirty="0"/>
          </a:p>
          <a:p>
            <a:r>
              <a:rPr lang="uk-UA" dirty="0"/>
              <a:t>                       - І категорії – 2;</a:t>
            </a:r>
            <a:endParaRPr lang="ru-RU" dirty="0"/>
          </a:p>
          <a:p>
            <a:r>
              <a:rPr lang="uk-UA" dirty="0"/>
              <a:t>                       - ІІ категорії - 2</a:t>
            </a:r>
            <a:r>
              <a:rPr lang="uk-UA" dirty="0" smtClean="0"/>
              <a:t>;</a:t>
            </a:r>
            <a:endParaRPr lang="ru-RU" dirty="0"/>
          </a:p>
          <a:p>
            <a:r>
              <a:rPr lang="uk-UA" b="1" dirty="0"/>
              <a:t>Кількість педагогів, що мають звання</a:t>
            </a:r>
            <a:r>
              <a:rPr lang="uk-UA" dirty="0"/>
              <a:t>:</a:t>
            </a:r>
            <a:endParaRPr lang="ru-RU" dirty="0"/>
          </a:p>
          <a:p>
            <a:r>
              <a:rPr lang="uk-UA" dirty="0"/>
              <a:t>                    - старший учитель – 4;</a:t>
            </a:r>
            <a:endParaRPr lang="ru-RU" dirty="0"/>
          </a:p>
          <a:p>
            <a:r>
              <a:rPr lang="uk-UA" dirty="0"/>
              <a:t>	          - учитель-методист – 3.    </a:t>
            </a:r>
            <a:endParaRPr lang="ru-RU" dirty="0"/>
          </a:p>
          <a:p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педагогів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нагороди</a:t>
            </a:r>
            <a:r>
              <a:rPr lang="uk-UA" b="1" dirty="0" smtClean="0"/>
              <a:t>:</a:t>
            </a:r>
            <a:endParaRPr lang="ru-RU" dirty="0"/>
          </a:p>
          <a:p>
            <a:r>
              <a:rPr lang="uk-UA" dirty="0"/>
              <a:t> Н</a:t>
            </a:r>
            <a:r>
              <a:rPr lang="ru-RU" dirty="0" err="1"/>
              <a:t>агрудний</a:t>
            </a:r>
            <a:r>
              <a:rPr lang="ru-RU" dirty="0"/>
              <a:t> знак «</a:t>
            </a:r>
            <a:r>
              <a:rPr lang="ru-RU" dirty="0" err="1"/>
              <a:t>Відмінник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 – </a:t>
            </a:r>
            <a:r>
              <a:rPr lang="ru-RU" dirty="0" smtClean="0"/>
              <a:t>1</a:t>
            </a:r>
            <a:endParaRPr lang="ru-RU" dirty="0"/>
          </a:p>
          <a:p>
            <a:r>
              <a:rPr lang="ru-RU" b="1" dirty="0" err="1"/>
              <a:t>Середній</a:t>
            </a:r>
            <a:r>
              <a:rPr lang="ru-RU" b="1" dirty="0"/>
              <a:t> </a:t>
            </a:r>
            <a:r>
              <a:rPr lang="ru-RU" b="1" dirty="0" err="1"/>
              <a:t>вік</a:t>
            </a:r>
            <a:r>
              <a:rPr lang="ru-RU" b="1" dirty="0"/>
              <a:t> </a:t>
            </a:r>
            <a:r>
              <a:rPr lang="ru-RU" b="1" dirty="0" err="1"/>
              <a:t>працівників</a:t>
            </a:r>
            <a:r>
              <a:rPr lang="ru-RU" dirty="0"/>
              <a:t> – 4</a:t>
            </a:r>
            <a:r>
              <a:rPr lang="uk-UA" dirty="0"/>
              <a:t>3</a:t>
            </a:r>
            <a:r>
              <a:rPr lang="ru-RU" dirty="0"/>
              <a:t> </a:t>
            </a:r>
            <a:r>
              <a:rPr lang="ru-RU" dirty="0" smtClean="0"/>
              <a:t>роки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0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Організація підвозу учнів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925927"/>
              </p:ext>
            </p:extLst>
          </p:nvPr>
        </p:nvGraphicFramePr>
        <p:xfrm>
          <a:off x="1604962" y="2420890"/>
          <a:ext cx="5934075" cy="2587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025"/>
                <a:gridCol w="828675"/>
                <a:gridCol w="1149350"/>
                <a:gridCol w="933450"/>
                <a:gridCol w="1044575"/>
              </a:tblGrid>
              <a:tr h="41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2018 – 2019 н.р.                                             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2019 – 2020 н.р.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Федорівське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Сокільське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Новочорноглазівське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Ульянівське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Олексіївка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П'ятихатки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76032" y="50131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Всього                                      43               100%                     39              100%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Організація харчування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384710"/>
              </p:ext>
            </p:extLst>
          </p:nvPr>
        </p:nvGraphicFramePr>
        <p:xfrm>
          <a:off x="1403646" y="2175628"/>
          <a:ext cx="6192691" cy="40616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9748"/>
                <a:gridCol w="285163"/>
                <a:gridCol w="226873"/>
                <a:gridCol w="346389"/>
                <a:gridCol w="346389"/>
                <a:gridCol w="343872"/>
                <a:gridCol w="299841"/>
                <a:gridCol w="408874"/>
                <a:gridCol w="408874"/>
                <a:gridCol w="154323"/>
                <a:gridCol w="98988"/>
                <a:gridCol w="174873"/>
                <a:gridCol w="999748"/>
                <a:gridCol w="999748"/>
                <a:gridCol w="98988"/>
              </a:tblGrid>
              <a:tr h="49008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Контингент учнів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 –ть 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учнів в кла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сах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К-ть учнів, які отримали гарячі обіди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Послуги підприємств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 - ть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ціна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За чий рахунок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Діти- сироти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Діти під опікою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Діти з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малозаб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езпечених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сімей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АТО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ВПО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Інваліди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37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( назви фірм ,які </a:t>
                      </a:r>
                      <a:r>
                        <a:rPr lang="ru-RU" sz="900" spc="-10">
                          <a:effectLst/>
                        </a:rPr>
                        <a:t>підвозять хлібо-булочні </a:t>
                      </a:r>
                      <a:r>
                        <a:rPr lang="ru-RU" sz="900">
                          <a:effectLst/>
                        </a:rPr>
                        <a:t>вироби, питну </a:t>
                      </a:r>
                      <a:r>
                        <a:rPr lang="ru-RU" sz="900" spc="30">
                          <a:effectLst/>
                        </a:rPr>
                        <a:t>воду)</a:t>
                      </a:r>
                      <a:r>
                        <a:rPr lang="ru-RU" sz="900">
                          <a:effectLst/>
                        </a:rPr>
                        <a:t>продукти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 –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93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7.22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Батьк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Павлоград хліб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Кришталь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ТОВ «ГАРАНТ – 2010»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 – 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98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12.03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Батьк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Всього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96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3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2" marR="45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Участь в ІІ турі Всеукраїнських 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учнівських олімпіадах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146196"/>
              </p:ext>
            </p:extLst>
          </p:nvPr>
        </p:nvGraphicFramePr>
        <p:xfrm>
          <a:off x="1475656" y="3068961"/>
          <a:ext cx="6038215" cy="2528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875"/>
                <a:gridCol w="537210"/>
                <a:gridCol w="1137285"/>
                <a:gridCol w="398780"/>
                <a:gridCol w="848995"/>
                <a:gridCol w="590550"/>
                <a:gridCol w="1111885"/>
                <a:gridCol w="508635"/>
              </a:tblGrid>
              <a:tr h="501499">
                <a:tc gridSpan="8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Всього брали участь учнів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99"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2018-2019 н.р.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2019-2020 н.р.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41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Переможці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Переможці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49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9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1409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Участь в конкурсах з навчальної роботи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499927"/>
              </p:ext>
            </p:extLst>
          </p:nvPr>
        </p:nvGraphicFramePr>
        <p:xfrm>
          <a:off x="1043606" y="748189"/>
          <a:ext cx="7128793" cy="5561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478"/>
                <a:gridCol w="1840481"/>
                <a:gridCol w="1294519"/>
                <a:gridCol w="1389113"/>
                <a:gridCol w="680777"/>
                <a:gridCol w="1452425"/>
              </a:tblGrid>
              <a:tr h="626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№ з/п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Назва конкурсу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Кількість учасників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Переможці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Керівник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</a:tr>
              <a:tr h="943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Всеукраїнський конкурс знавців англійської мови «Грінвіч»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Кирик А.В.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</a:tr>
              <a:tr h="784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Всеукраїнська олімпіада з української мови в 10-11 класах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Аксініна І.В.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</a:tr>
              <a:tr h="784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Всеукраїнська олімпіада з предметів початкової школи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Рябуха І.М.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Свіріда Т.Л.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Тупиця К.В.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</a:tr>
              <a:tr h="69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Всеукраїнська олімпіада з української мови 5-9 класи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Прудникова Н.В.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</a:tr>
              <a:tr h="784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Міжнародна гра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«</a:t>
                      </a:r>
                      <a:r>
                        <a:rPr lang="en-US" sz="1000">
                          <a:effectLst/>
                        </a:rPr>
                        <a:t>Sunflower</a:t>
                      </a:r>
                      <a:r>
                        <a:rPr lang="uk-UA" sz="1000">
                          <a:effectLst/>
                        </a:rPr>
                        <a:t>»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Рябуха І.М.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Свіріда Т.Л.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Кісельова С.П.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</a:tr>
              <a:tr h="943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Міжнародний 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конкурс з української мови ім.Петра Яцика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2(1 учень-районний етап, </a:t>
                      </a:r>
                      <a:endParaRPr lang="ru-RU" sz="7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 учень-обласний етап)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Прудникова Н.В.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685" marR="416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788</Words>
  <Application>Microsoft Office PowerPoint</Application>
  <PresentationFormat>Экран (4:3)</PresentationFormat>
  <Paragraphs>324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Аналіз руху учнів  </vt:lpstr>
      <vt:lpstr>Аналіз успішності учнів   </vt:lpstr>
      <vt:lpstr>Характеристика педагогічного колективу </vt:lpstr>
      <vt:lpstr>Презентация PowerPoint</vt:lpstr>
      <vt:lpstr>Організація підвозу учнів </vt:lpstr>
      <vt:lpstr>Організація харчування </vt:lpstr>
      <vt:lpstr>Участь в ІІ турі Всеукраїнських  учнівських олімпіадах </vt:lpstr>
      <vt:lpstr>Участь в конкурсах з навчальної роботи </vt:lpstr>
      <vt:lpstr>Презентация PowerPoint</vt:lpstr>
      <vt:lpstr>Участь в конкурсах з виховної роботи </vt:lpstr>
      <vt:lpstr>Презентация PowerPoint</vt:lpstr>
      <vt:lpstr>Соціальнозахищені категорії станом на 01.05.2020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руху учнів  </dc:title>
  <dc:creator>ANNA</dc:creator>
  <cp:lastModifiedBy>ANNA</cp:lastModifiedBy>
  <cp:revision>2</cp:revision>
  <dcterms:created xsi:type="dcterms:W3CDTF">2020-07-19T20:55:49Z</dcterms:created>
  <dcterms:modified xsi:type="dcterms:W3CDTF">2020-07-19T21:10:53Z</dcterms:modified>
</cp:coreProperties>
</file>