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7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60"/>
  </p:normalViewPr>
  <p:slideViewPr>
    <p:cSldViewPr snapToGrid="0">
      <p:cViewPr varScale="1">
        <p:scale>
          <a:sx n="69" d="100"/>
          <a:sy n="69" d="100"/>
        </p:scale>
        <p:origin x="-73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846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61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1002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462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9876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1875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505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142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32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96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96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638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76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595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546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064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D392C-C089-4B52-A3FA-CDAEE3CE3E48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486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53703"/>
            <a:ext cx="7766936" cy="1646302"/>
          </a:xfrm>
        </p:spPr>
        <p:txBody>
          <a:bodyPr/>
          <a:lstStyle/>
          <a:p>
            <a:pPr algn="ctr"/>
            <a:r>
              <a:rPr lang="uk-UA" b="1" dirty="0"/>
              <a:t>Аналіз руху учнів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1274885"/>
            <a:ext cx="7766936" cy="4853353"/>
          </a:xfrm>
        </p:spPr>
        <p:txBody>
          <a:bodyPr/>
          <a:lstStyle/>
          <a:p>
            <a:pPr algn="ctr"/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794914"/>
              </p:ext>
            </p:extLst>
          </p:nvPr>
        </p:nvGraphicFramePr>
        <p:xfrm>
          <a:off x="1927615" y="1795841"/>
          <a:ext cx="7091694" cy="375983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35331"/>
                <a:gridCol w="1752121"/>
                <a:gridCol w="1752121"/>
                <a:gridCol w="1752121"/>
              </a:tblGrid>
              <a:tr h="326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2020/2021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2021/2022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2022/2023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35827">
                <a:tc>
                  <a:txBody>
                    <a:bodyPr/>
                    <a:lstStyle/>
                    <a:p>
                      <a:pPr marL="3048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Школа І ступеню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 dirty="0">
                          <a:effectLst/>
                        </a:rPr>
                        <a:t>31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29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25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35827">
                <a:tc>
                  <a:txBody>
                    <a:bodyPr/>
                    <a:lstStyle/>
                    <a:p>
                      <a:pPr marL="3048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Школа ІІ ступеню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38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50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52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35827">
                <a:tc>
                  <a:txBody>
                    <a:bodyPr/>
                    <a:lstStyle/>
                    <a:p>
                      <a:pPr marL="3048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Школа ІІІ ступеню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Всього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81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91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 dirty="0">
                          <a:effectLst/>
                        </a:rPr>
                        <a:t>77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805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8688" y="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Участь учнів школи у виховних конкурсах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057696"/>
              </p:ext>
            </p:extLst>
          </p:nvPr>
        </p:nvGraphicFramePr>
        <p:xfrm>
          <a:off x="1342882" y="852137"/>
          <a:ext cx="8596311" cy="23333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3838"/>
                <a:gridCol w="839965"/>
                <a:gridCol w="936519"/>
                <a:gridCol w="839965"/>
                <a:gridCol w="876691"/>
                <a:gridCol w="839965"/>
                <a:gridCol w="864844"/>
                <a:gridCol w="815678"/>
                <a:gridCol w="802646"/>
                <a:gridCol w="806200"/>
              </a:tblGrid>
              <a:tr h="303999">
                <a:tc gridSpan="10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500">
                          <a:effectLst/>
                        </a:rPr>
                        <a:t>ВСЬОГО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1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Міжнародні конкурси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Всеукраїнські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Обласні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Районні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Селищні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9361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Задіяно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Переможці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Задіяно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Переможці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Задіяно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Переможці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Задіяно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Переможці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Задіяно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Переможці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</a:tr>
              <a:tr h="1524258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38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177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5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-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19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000" dirty="0">
                          <a:effectLst/>
                        </a:rPr>
                        <a:t>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433" marR="32580" marT="32580" marB="3258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820116"/>
              </p:ext>
            </p:extLst>
          </p:nvPr>
        </p:nvGraphicFramePr>
        <p:xfrm>
          <a:off x="1450469" y="4393462"/>
          <a:ext cx="8596312" cy="19829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48120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Участь в акціях, ініційованих селищною радою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1860" marR="32450" marT="32450" marB="324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Кому було надано на допомогу з власної ініціативи на систематичній основі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1860" marR="32450" marT="32450" marB="32450"/>
                </a:tc>
              </a:tr>
              <a:tr h="1483262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Акція до Дня святого Миколая та Новорічних свят</a:t>
                      </a:r>
                      <a:endParaRPr lang="ru-RU" sz="1000">
                        <a:effectLst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До Дня захисника України</a:t>
                      </a:r>
                      <a:endParaRPr lang="ru-RU" sz="1000">
                        <a:effectLst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Акція " Привітати воїна з Великоднем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1860" marR="32450" marT="32450" marB="324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35 морська піхотна бригада (</a:t>
                      </a:r>
                      <a:r>
                        <a:rPr lang="uk-UA" sz="1300" dirty="0" err="1">
                          <a:effectLst/>
                        </a:rPr>
                        <a:t>смаколики</a:t>
                      </a:r>
                      <a:r>
                        <a:rPr lang="uk-UA" sz="1300" dirty="0">
                          <a:effectLst/>
                        </a:rPr>
                        <a:t>, теплі речі)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128 окрема бригада ( </a:t>
                      </a:r>
                      <a:r>
                        <a:rPr lang="uk-UA" sz="1300" dirty="0" err="1">
                          <a:effectLst/>
                        </a:rPr>
                        <a:t>смаколи</a:t>
                      </a:r>
                      <a:r>
                        <a:rPr lang="uk-UA" sz="1300" dirty="0">
                          <a:effectLst/>
                        </a:rPr>
                        <a:t>, вода, теплі речі)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лікарня № 4 ( продукти, посуд)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30/24 Нацгвардія (збір коштів на </a:t>
                      </a:r>
                      <a:r>
                        <a:rPr lang="uk-UA" sz="1300" dirty="0" err="1">
                          <a:effectLst/>
                        </a:rPr>
                        <a:t>тепловізор</a:t>
                      </a:r>
                      <a:r>
                        <a:rPr lang="uk-UA" sz="1300" dirty="0">
                          <a:effectLst/>
                        </a:rPr>
                        <a:t>)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1860" marR="32450" marT="32450" marB="32450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173450" y="3184011"/>
            <a:ext cx="3150351" cy="954107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i="0" u="none" strike="noStrike" normalizeH="0" baseline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Волонтерський рух</a:t>
            </a:r>
            <a:endParaRPr kumimoji="0" lang="ru-RU" sz="2800" i="0" u="none" strike="noStrike" normalizeH="0" baseline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i="0" u="none" strike="noStrike" normalizeH="0" baseline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65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08438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Соціально захищені категорії здобувачів освіти </a:t>
            </a:r>
            <a:r>
              <a:rPr lang="ru-RU" dirty="0"/>
              <a:t/>
            </a:r>
            <a:br>
              <a:rPr lang="ru-RU" dirty="0"/>
            </a:br>
            <a:r>
              <a:rPr lang="uk-UA" b="1" dirty="0"/>
              <a:t>станом на </a:t>
            </a:r>
            <a:r>
              <a:rPr lang="uk-UA" b="1" dirty="0" smtClean="0"/>
              <a:t>01.06.2023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521449"/>
              </p:ext>
            </p:extLst>
          </p:nvPr>
        </p:nvGraphicFramePr>
        <p:xfrm>
          <a:off x="863932" y="1926373"/>
          <a:ext cx="9568540" cy="40449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1822"/>
                <a:gridCol w="1162681"/>
                <a:gridCol w="1162681"/>
                <a:gridCol w="1218714"/>
                <a:gridCol w="1260739"/>
                <a:gridCol w="1260739"/>
                <a:gridCol w="1220582"/>
                <a:gridCol w="1220582"/>
              </a:tblGrid>
              <a:tr h="5767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Всього учнів в  школі</a:t>
                      </a:r>
                      <a:endParaRPr lang="ru-RU" sz="1200" kern="50">
                        <a:effectLst/>
                        <a:latin typeface="Times New Roman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Категорії , що потребують, соціальної підтримки</a:t>
                      </a:r>
                      <a:endParaRPr lang="ru-RU" sz="1200" kern="50">
                        <a:effectLst/>
                        <a:latin typeface="Times New Roman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147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Діти - сироти</a:t>
                      </a:r>
                      <a:endParaRPr lang="ru-RU" sz="1200" kern="50">
                        <a:effectLst/>
                        <a:latin typeface="Times New Roman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Діти під опікою</a:t>
                      </a:r>
                      <a:endParaRPr lang="ru-RU" sz="1200" kern="50">
                        <a:effectLst/>
                        <a:latin typeface="Times New Roman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Багатодітні</a:t>
                      </a:r>
                      <a:endParaRPr lang="ru-RU" sz="1200" kern="50">
                        <a:effectLst/>
                        <a:latin typeface="Times New Roman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Малозабезпечені</a:t>
                      </a:r>
                      <a:endParaRPr lang="ru-RU" sz="1200" kern="50">
                        <a:effectLst/>
                        <a:latin typeface="Times New Roman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Діти - інваліди</a:t>
                      </a:r>
                      <a:endParaRPr lang="ru-RU" sz="1200" kern="50">
                        <a:effectLst/>
                        <a:latin typeface="Times New Roman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Чорнобильці</a:t>
                      </a:r>
                      <a:endParaRPr lang="ru-RU" sz="1200" kern="50">
                        <a:effectLst/>
                        <a:latin typeface="Times New Roman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Тимчасово</a:t>
                      </a:r>
                      <a:endParaRPr lang="ru-RU" sz="1200" kern="5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переміщені особи</a:t>
                      </a:r>
                      <a:endParaRPr lang="ru-RU" sz="1200" kern="50">
                        <a:effectLst/>
                        <a:latin typeface="Times New Roman"/>
                        <a:ea typeface="Andale Sans UI"/>
                      </a:endParaRPr>
                    </a:p>
                  </a:txBody>
                  <a:tcPr marL="34925" marR="34925" marT="34925" marB="34925"/>
                </a:tc>
              </a:tr>
              <a:tr h="5767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50">
                          <a:effectLst/>
                        </a:rPr>
                        <a:t> </a:t>
                      </a:r>
                      <a:endParaRPr lang="ru-RU" sz="1200" kern="5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50">
                          <a:effectLst/>
                        </a:rPr>
                        <a:t>75</a:t>
                      </a:r>
                      <a:endParaRPr lang="ru-RU" sz="1200" kern="50">
                        <a:effectLst/>
                        <a:latin typeface="Times New Roman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2</a:t>
                      </a:r>
                      <a:endParaRPr lang="ru-RU" sz="1200" kern="50">
                        <a:effectLst/>
                        <a:latin typeface="Times New Roman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1</a:t>
                      </a:r>
                      <a:endParaRPr lang="ru-RU" sz="1200" kern="50">
                        <a:effectLst/>
                        <a:latin typeface="Times New Roman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16</a:t>
                      </a:r>
                      <a:endParaRPr lang="ru-RU" sz="1200" kern="50">
                        <a:effectLst/>
                        <a:latin typeface="Times New Roman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0</a:t>
                      </a:r>
                      <a:endParaRPr lang="ru-RU" sz="1200" kern="50">
                        <a:effectLst/>
                        <a:latin typeface="Times New Roman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1</a:t>
                      </a:r>
                      <a:endParaRPr lang="ru-RU" sz="1200" kern="50">
                        <a:effectLst/>
                        <a:latin typeface="Times New Roman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1</a:t>
                      </a:r>
                      <a:endParaRPr lang="ru-RU" sz="1200" kern="50">
                        <a:effectLst/>
                        <a:latin typeface="Times New Roman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6</a:t>
                      </a:r>
                      <a:endParaRPr lang="ru-RU" sz="1200" kern="50">
                        <a:effectLst/>
                        <a:latin typeface="Times New Roman"/>
                        <a:ea typeface="Andale Sans UI"/>
                      </a:endParaRPr>
                    </a:p>
                  </a:txBody>
                  <a:tcPr marL="34925" marR="34925" marT="34925" marB="34925"/>
                </a:tc>
              </a:tr>
              <a:tr h="576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 dirty="0">
                          <a:effectLst/>
                        </a:rPr>
                        <a:t>36</a:t>
                      </a:r>
                      <a:r>
                        <a:rPr lang="en-US" sz="1400" kern="50" dirty="0">
                          <a:effectLst/>
                        </a:rPr>
                        <a:t>%</a:t>
                      </a:r>
                      <a:endParaRPr lang="ru-RU" sz="1200" kern="50" dirty="0">
                        <a:effectLst/>
                        <a:latin typeface="Times New Roman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018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/>
              <a:t>Зміцнення матеріально – технічної бази школи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421613"/>
              </p:ext>
            </p:extLst>
          </p:nvPr>
        </p:nvGraphicFramePr>
        <p:xfrm>
          <a:off x="1441937" y="1679332"/>
          <a:ext cx="7904285" cy="37226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32464">
                  <a:extLst>
                    <a:ext uri="{9D8B030D-6E8A-4147-A177-3AD203B41FA5}">
                      <a16:colId xmlns:a16="http://schemas.microsoft.com/office/drawing/2014/main" xmlns="" val="1692880404"/>
                    </a:ext>
                  </a:extLst>
                </a:gridCol>
                <a:gridCol w="4436509">
                  <a:extLst>
                    <a:ext uri="{9D8B030D-6E8A-4147-A177-3AD203B41FA5}">
                      <a16:colId xmlns:a16="http://schemas.microsoft.com/office/drawing/2014/main" xmlns="" val="4239403740"/>
                    </a:ext>
                  </a:extLst>
                </a:gridCol>
                <a:gridCol w="2635312">
                  <a:extLst>
                    <a:ext uri="{9D8B030D-6E8A-4147-A177-3AD203B41FA5}">
                      <a16:colId xmlns:a16="http://schemas.microsoft.com/office/drawing/2014/main" xmlns="" val="2647587324"/>
                    </a:ext>
                  </a:extLst>
                </a:gridCol>
              </a:tblGrid>
              <a:tr h="196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№ з/п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Назва заходу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Сума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1654046430"/>
                  </a:ext>
                </a:extLst>
              </a:tr>
              <a:tr h="196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>
                          <a:effectLst/>
                        </a:rPr>
                        <a:t>Придбано </a:t>
                      </a:r>
                      <a:r>
                        <a:rPr lang="uk-UA" sz="1000" dirty="0" smtClean="0">
                          <a:effectLst/>
                        </a:rPr>
                        <a:t>водонагрівач в шкільну їдальню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 smtClean="0">
                          <a:effectLst/>
                        </a:rPr>
                        <a:t>5 159 </a:t>
                      </a:r>
                      <a:r>
                        <a:rPr lang="uk-UA" sz="1000" dirty="0">
                          <a:effectLst/>
                        </a:rPr>
                        <a:t>грн.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3041993681"/>
                  </a:ext>
                </a:extLst>
              </a:tr>
              <a:tr h="5711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>
                          <a:effectLst/>
                        </a:rPr>
                        <a:t>Придбано </a:t>
                      </a:r>
                      <a:r>
                        <a:rPr lang="uk-UA" sz="1000" dirty="0" smtClean="0">
                          <a:effectLst/>
                        </a:rPr>
                        <a:t>стіл виробничий в шкільну їдальню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 smtClean="0">
                          <a:effectLst/>
                        </a:rPr>
                        <a:t>4</a:t>
                      </a:r>
                      <a:r>
                        <a:rPr lang="uk-UA" sz="1000" baseline="0" dirty="0" smtClean="0">
                          <a:effectLst/>
                        </a:rPr>
                        <a:t> 800</a:t>
                      </a:r>
                      <a:r>
                        <a:rPr lang="uk-UA" sz="1000" dirty="0" smtClean="0">
                          <a:effectLst/>
                        </a:rPr>
                        <a:t> </a:t>
                      </a:r>
                      <a:r>
                        <a:rPr lang="uk-UA" sz="1000" dirty="0">
                          <a:effectLst/>
                        </a:rPr>
                        <a:t>грн.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1592164288"/>
                  </a:ext>
                </a:extLst>
              </a:tr>
              <a:tr h="393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>
                          <a:effectLst/>
                        </a:rPr>
                        <a:t>Придбано </a:t>
                      </a:r>
                      <a:r>
                        <a:rPr lang="uk-UA" sz="1000" dirty="0" smtClean="0">
                          <a:effectLst/>
                        </a:rPr>
                        <a:t>5</a:t>
                      </a:r>
                      <a:r>
                        <a:rPr lang="uk-UA" sz="1000" baseline="0" dirty="0" smtClean="0">
                          <a:effectLst/>
                        </a:rPr>
                        <a:t> письмових столів для вчителів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 smtClean="0">
                          <a:effectLst/>
                        </a:rPr>
                        <a:t>22</a:t>
                      </a:r>
                      <a:r>
                        <a:rPr lang="uk-UA" sz="1000" baseline="0" dirty="0" smtClean="0">
                          <a:effectLst/>
                        </a:rPr>
                        <a:t> 335</a:t>
                      </a:r>
                      <a:r>
                        <a:rPr lang="uk-UA" sz="1000" dirty="0" smtClean="0">
                          <a:effectLst/>
                        </a:rPr>
                        <a:t> </a:t>
                      </a:r>
                      <a:r>
                        <a:rPr lang="uk-UA" sz="1000" dirty="0">
                          <a:effectLst/>
                        </a:rPr>
                        <a:t>грн.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274768609"/>
                  </a:ext>
                </a:extLst>
              </a:tr>
              <a:tr h="196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 smtClean="0">
                          <a:effectLst/>
                          <a:latin typeface="+mn-lt"/>
                          <a:ea typeface="+mn-ea"/>
                        </a:rPr>
                        <a:t>Придбано</a:t>
                      </a:r>
                      <a:r>
                        <a:rPr lang="uk-UA" sz="1000" baseline="0" dirty="0" smtClean="0">
                          <a:effectLst/>
                          <a:latin typeface="+mn-lt"/>
                          <a:ea typeface="+mn-ea"/>
                        </a:rPr>
                        <a:t> спортивний інвентар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 smtClean="0">
                          <a:effectLst/>
                        </a:rPr>
                        <a:t>10 000 </a:t>
                      </a:r>
                      <a:r>
                        <a:rPr lang="uk-UA" sz="1000" dirty="0">
                          <a:effectLst/>
                        </a:rPr>
                        <a:t>грн.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1062658168"/>
                  </a:ext>
                </a:extLst>
              </a:tr>
              <a:tr h="393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 smtClean="0">
                          <a:effectLst/>
                        </a:rPr>
                        <a:t>Отримано 2 ноутбуки для вчителів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en-US" sz="1000" dirty="0" smtClean="0">
                          <a:effectLst/>
                        </a:rPr>
                        <a:t>39 187</a:t>
                      </a:r>
                      <a:r>
                        <a:rPr lang="uk-UA" sz="1000" dirty="0" smtClean="0">
                          <a:effectLst/>
                        </a:rPr>
                        <a:t> </a:t>
                      </a:r>
                      <a:r>
                        <a:rPr lang="uk-UA" sz="1000" dirty="0">
                          <a:effectLst/>
                        </a:rPr>
                        <a:t>грн.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3108818581"/>
                  </a:ext>
                </a:extLst>
              </a:tr>
              <a:tr h="393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 smtClean="0">
                          <a:effectLst/>
                        </a:rPr>
                        <a:t>Отримано 1 планшет для</a:t>
                      </a:r>
                      <a:r>
                        <a:rPr lang="uk-UA" sz="1000" baseline="0" dirty="0" smtClean="0">
                          <a:effectLst/>
                        </a:rPr>
                        <a:t> вчителів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 smtClean="0">
                          <a:effectLst/>
                        </a:rPr>
                        <a:t>9</a:t>
                      </a:r>
                      <a:r>
                        <a:rPr lang="uk-UA" sz="1000" baseline="0" dirty="0" smtClean="0">
                          <a:effectLst/>
                        </a:rPr>
                        <a:t> 193</a:t>
                      </a:r>
                      <a:r>
                        <a:rPr lang="uk-UA" sz="1000" dirty="0" smtClean="0">
                          <a:effectLst/>
                        </a:rPr>
                        <a:t> </a:t>
                      </a:r>
                      <a:r>
                        <a:rPr lang="uk-UA" sz="1000" dirty="0">
                          <a:effectLst/>
                        </a:rPr>
                        <a:t>грн.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4276782048"/>
                  </a:ext>
                </a:extLst>
              </a:tr>
              <a:tr h="393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 smtClean="0">
                          <a:effectLst/>
                        </a:rPr>
                        <a:t>Придбано 2 </a:t>
                      </a:r>
                      <a:r>
                        <a:rPr lang="uk-UA" sz="1000" dirty="0" err="1" smtClean="0">
                          <a:effectLst/>
                        </a:rPr>
                        <a:t>хромбуки</a:t>
                      </a:r>
                      <a:r>
                        <a:rPr lang="uk-UA" sz="1000" dirty="0" smtClean="0">
                          <a:effectLst/>
                        </a:rPr>
                        <a:t> для учнів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 smtClean="0">
                          <a:effectLst/>
                        </a:rPr>
                        <a:t>19</a:t>
                      </a:r>
                      <a:r>
                        <a:rPr lang="uk-UA" sz="1000" baseline="0" dirty="0" smtClean="0">
                          <a:effectLst/>
                        </a:rPr>
                        <a:t> 214</a:t>
                      </a:r>
                      <a:r>
                        <a:rPr lang="uk-UA" sz="1000" dirty="0" smtClean="0">
                          <a:effectLst/>
                        </a:rPr>
                        <a:t> </a:t>
                      </a:r>
                      <a:r>
                        <a:rPr lang="uk-UA" sz="1000" dirty="0">
                          <a:effectLst/>
                        </a:rPr>
                        <a:t>грн.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3055005876"/>
                  </a:ext>
                </a:extLst>
              </a:tr>
              <a:tr h="393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 smtClean="0">
                          <a:effectLst/>
                        </a:rPr>
                        <a:t>Придбано 1</a:t>
                      </a:r>
                      <a:r>
                        <a:rPr lang="uk-UA" sz="1000" baseline="0" dirty="0" smtClean="0">
                          <a:effectLst/>
                        </a:rPr>
                        <a:t> планшет для учнів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 smtClean="0">
                          <a:effectLst/>
                        </a:rPr>
                        <a:t>6</a:t>
                      </a:r>
                      <a:r>
                        <a:rPr lang="uk-UA" sz="1000" baseline="0" dirty="0" smtClean="0">
                          <a:effectLst/>
                        </a:rPr>
                        <a:t> 808</a:t>
                      </a:r>
                      <a:r>
                        <a:rPr lang="uk-UA" sz="1000" dirty="0" smtClean="0">
                          <a:effectLst/>
                        </a:rPr>
                        <a:t> </a:t>
                      </a:r>
                      <a:r>
                        <a:rPr lang="uk-UA" sz="1000" dirty="0">
                          <a:effectLst/>
                        </a:rPr>
                        <a:t>грн.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2530483980"/>
                  </a:ext>
                </a:extLst>
              </a:tr>
              <a:tr h="196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 smtClean="0">
                          <a:effectLst/>
                        </a:rPr>
                        <a:t>Надано</a:t>
                      </a:r>
                      <a:r>
                        <a:rPr lang="uk-UA" sz="1000" baseline="0" dirty="0" smtClean="0">
                          <a:effectLst/>
                        </a:rPr>
                        <a:t> телекомунікаційне обладнання </a:t>
                      </a:r>
                      <a:r>
                        <a:rPr lang="en-US" sz="1000" baseline="0" dirty="0" err="1" smtClean="0">
                          <a:effectLst/>
                        </a:rPr>
                        <a:t>wi-fi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en-US" sz="1000" dirty="0" smtClean="0">
                          <a:effectLst/>
                        </a:rPr>
                        <a:t>1</a:t>
                      </a:r>
                      <a:r>
                        <a:rPr lang="en-US" sz="1000" baseline="0" dirty="0" smtClean="0">
                          <a:effectLst/>
                        </a:rPr>
                        <a:t> 976</a:t>
                      </a:r>
                      <a:r>
                        <a:rPr lang="uk-UA" sz="1000" dirty="0" smtClean="0">
                          <a:effectLst/>
                        </a:rPr>
                        <a:t> </a:t>
                      </a:r>
                      <a:r>
                        <a:rPr lang="uk-UA" sz="1000" dirty="0">
                          <a:effectLst/>
                        </a:rPr>
                        <a:t>грн.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3763880562"/>
                  </a:ext>
                </a:extLst>
              </a:tr>
              <a:tr h="196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 smtClean="0">
                          <a:effectLst/>
                        </a:rPr>
                        <a:t>Надано генератор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 smtClean="0">
                          <a:effectLst/>
                        </a:rPr>
                        <a:t>47</a:t>
                      </a:r>
                      <a:r>
                        <a:rPr lang="uk-UA" sz="1000" baseline="0" dirty="0" smtClean="0">
                          <a:effectLst/>
                        </a:rPr>
                        <a:t> 260</a:t>
                      </a:r>
                      <a:r>
                        <a:rPr lang="uk-UA" sz="1000" dirty="0" smtClean="0">
                          <a:effectLst/>
                        </a:rPr>
                        <a:t> </a:t>
                      </a:r>
                      <a:r>
                        <a:rPr lang="uk-UA" sz="1000" dirty="0">
                          <a:effectLst/>
                        </a:rPr>
                        <a:t>грн.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1821532537"/>
                  </a:ext>
                </a:extLst>
              </a:tr>
              <a:tr h="196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Всього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 smtClean="0">
                          <a:effectLst/>
                        </a:rPr>
                        <a:t>165</a:t>
                      </a:r>
                      <a:r>
                        <a:rPr lang="uk-UA" sz="1000" baseline="0" dirty="0" smtClean="0">
                          <a:effectLst/>
                        </a:rPr>
                        <a:t> 932</a:t>
                      </a:r>
                      <a:r>
                        <a:rPr lang="uk-UA" sz="1000" dirty="0" smtClean="0">
                          <a:effectLst/>
                        </a:rPr>
                        <a:t>грн</a:t>
                      </a:r>
                      <a:r>
                        <a:rPr lang="uk-UA" sz="1000" dirty="0">
                          <a:effectLst/>
                        </a:rPr>
                        <a:t>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3202735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40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788" y="0"/>
            <a:ext cx="8596668" cy="1320800"/>
          </a:xfrm>
        </p:spPr>
        <p:txBody>
          <a:bodyPr/>
          <a:lstStyle/>
          <a:p>
            <a:pPr algn="ctr"/>
            <a:r>
              <a:rPr lang="uk-UA" b="1" dirty="0"/>
              <a:t>Характеристика педагогічного колективу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5788" y="2031023"/>
            <a:ext cx="8959035" cy="5328138"/>
          </a:xfrm>
        </p:spPr>
        <p:txBody>
          <a:bodyPr numCol="2">
            <a:normAutofit fontScale="92500"/>
          </a:bodyPr>
          <a:lstStyle/>
          <a:p>
            <a:r>
              <a:rPr lang="uk-UA" sz="2000" b="1" dirty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сього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педагогічних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працівників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 – 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14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з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них:</a:t>
            </a:r>
          </a:p>
          <a:p>
            <a:pPr marL="0" indent="0">
              <a:buNone/>
            </a:pP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</a:rPr>
              <a:t>вчителів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14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</a:rPr>
              <a:t>вихователів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–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1( з числа вчителів)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marL="0" lvl="0" indent="0">
              <a:buNone/>
            </a:pP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</a:rPr>
              <a:t>психологів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– 1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( з числа вчителів)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з вищою освітою – 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13,  </a:t>
            </a:r>
            <a:endParaRPr lang="uk-UA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000" b="1" dirty="0">
                <a:solidFill>
                  <a:schemeClr val="accent2">
                    <a:lumMod val="50000"/>
                  </a:schemeClr>
                </a:solidFill>
              </a:rPr>
              <a:t>Якісний склад педагогів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14 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у тому числі – вищої категорії – 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10;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- І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категорії – 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ІІ категорії - 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2;</a:t>
            </a:r>
            <a:endParaRPr lang="uk-UA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uk-UA" sz="20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000" b="1" dirty="0">
                <a:solidFill>
                  <a:schemeClr val="accent2">
                    <a:lumMod val="50000"/>
                  </a:schemeClr>
                </a:solidFill>
              </a:rPr>
              <a:t>Кількість педагогів, що мають звання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старший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учитель – 4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учитель-методист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– 3.    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Кількість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педагогів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які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мають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нагороди</a:t>
            </a: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 Н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</a:rPr>
              <a:t>агрудний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знак «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</a:rPr>
              <a:t>Відмінник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</a:rPr>
              <a:t>освіти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  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</a:rPr>
              <a:t>України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» – 1</a:t>
            </a:r>
          </a:p>
          <a:p>
            <a:pPr marL="0" indent="0">
              <a:buNone/>
            </a:pP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Середній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вік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працівників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 –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4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6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роки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endParaRPr 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946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8203" y="0"/>
            <a:ext cx="8596668" cy="74734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Атестація педагогічних працівників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85800"/>
            <a:ext cx="9600874" cy="5934807"/>
          </a:xfrm>
        </p:spPr>
        <p:txBody>
          <a:bodyPr>
            <a:normAutofit/>
          </a:bodyPr>
          <a:lstStyle/>
          <a:p>
            <a:r>
              <a:rPr lang="uk-UA" dirty="0"/>
              <a:t>Запорукою ефективності навчально-виховного процесу було і залишається підвищення професійного рівня педагогів.</a:t>
            </a:r>
            <a:endParaRPr lang="ru-RU" dirty="0"/>
          </a:p>
          <a:p>
            <a:r>
              <a:rPr lang="uk-UA" dirty="0"/>
              <a:t>У 2023/2024 навчальному році у школі  працювало 14 </a:t>
            </a:r>
            <a:r>
              <a:rPr lang="uk-UA" dirty="0" err="1"/>
              <a:t>педагогічнх</a:t>
            </a:r>
            <a:r>
              <a:rPr lang="uk-UA" dirty="0"/>
              <a:t> працівника.  3 вчителя мають  звання «Вчитель–методист», 4 - «Старший вчитель», 1 - нагрудний знак «Відмінник освіти України», 10 учителів мають вищу кваліфікаційну категорію, 1 - першу кваліфікаційну категорію, 2 - другу кваліфікаційну категорію,1-спеціаліст.</a:t>
            </a:r>
            <a:endParaRPr lang="ru-RU" dirty="0"/>
          </a:p>
          <a:p>
            <a:r>
              <a:rPr lang="uk-UA" dirty="0"/>
              <a:t>Атестація педагогічних працівників  проводилась згідно  «Типового положення про атестацію педагогічних працівників України», затвердженого наказом МОН України № 805 від 09.09. 2023 року, плану роботи атестаційної комісії закладу.</a:t>
            </a:r>
            <a:endParaRPr lang="ru-RU" dirty="0"/>
          </a:p>
          <a:p>
            <a:r>
              <a:rPr lang="uk-UA" dirty="0"/>
              <a:t>Адміністрацією школи та атестаційною комісією своєчасно було виконано такі заходи: у вересні проведено корегування плану атестації на наступний навчальний рік, створено атестаційну комісію, узгоджено її склад з профспілковим комітетом, видано відповідні накази. Педагогічний колектив був ознайомлений із списком педагогічних працівників, що атестуються. Було перевірено строки проходження курсів підвищення кваліфікації, у жовтні закріплено за вчителями відповідальних від адміністрації для вивчення системи і узагальнення досвіду роботи. Складено графік проведення відкритих уроків та позакласних заходів. Адміністрацією закладу надано допомогу по складанню особистих планів роботи учителів на період атестації та </a:t>
            </a:r>
            <a:r>
              <a:rPr lang="uk-UA" dirty="0" err="1"/>
              <a:t>міжатестаційний</a:t>
            </a:r>
            <a:r>
              <a:rPr lang="uk-UA" dirty="0"/>
              <a:t> період.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875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5934" y="0"/>
            <a:ext cx="8596668" cy="2233246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Підвищення кваліфікації</a:t>
            </a:r>
            <a:r>
              <a:rPr lang="ru-RU" dirty="0"/>
              <a:t> </a:t>
            </a:r>
            <a:r>
              <a:rPr lang="uk-UA" b="1" dirty="0" smtClean="0"/>
              <a:t>вчителів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872762"/>
            <a:ext cx="10849381" cy="4712675"/>
          </a:xfrm>
        </p:spPr>
        <p:txBody>
          <a:bodyPr/>
          <a:lstStyle/>
          <a:p>
            <a:pPr algn="ctr"/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 </a:t>
            </a:r>
            <a:r>
              <a:rPr lang="uk-UA" sz="2800" b="1" dirty="0">
                <a:solidFill>
                  <a:schemeClr val="accent2">
                    <a:lumMod val="50000"/>
                  </a:schemeClr>
                </a:solidFill>
              </a:rPr>
              <a:t>Протягом </a:t>
            </a:r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</a:rPr>
              <a:t>2022/2023 </a:t>
            </a:r>
            <a:r>
              <a:rPr lang="uk-UA" sz="2800" b="1" dirty="0">
                <a:solidFill>
                  <a:schemeClr val="accent2">
                    <a:lumMod val="50000"/>
                  </a:schemeClr>
                </a:solidFill>
              </a:rPr>
              <a:t>навчального року на базі КЗВО «ДНІПРОВСЬКА АКАДЕМІЯ НЕПЕРВНОЇ ОСВІТИ» пройшли навчання </a:t>
            </a:r>
            <a:r>
              <a:rPr lang="uk-UA" sz="2800" b="1" dirty="0">
                <a:solidFill>
                  <a:schemeClr val="accent2">
                    <a:lumMod val="50000"/>
                  </a:schemeClr>
                </a:solidFill>
              </a:rPr>
              <a:t>5</a:t>
            </a:r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2800" b="1" dirty="0">
                <a:solidFill>
                  <a:schemeClr val="accent2">
                    <a:lumMod val="50000"/>
                  </a:schemeClr>
                </a:solidFill>
              </a:rPr>
              <a:t>педагогічних працівників </a:t>
            </a:r>
            <a:r>
              <a:rPr lang="uk-UA" sz="2800" b="1" dirty="0" err="1" smtClean="0">
                <a:solidFill>
                  <a:schemeClr val="accent2">
                    <a:lumMod val="50000"/>
                  </a:schemeClr>
                </a:solidFill>
              </a:rPr>
              <a:t>Новоіванівської</a:t>
            </a:r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2800" b="1" dirty="0" err="1" smtClean="0">
                <a:solidFill>
                  <a:schemeClr val="accent2">
                    <a:lumMod val="50000"/>
                  </a:schemeClr>
                </a:solidFill>
              </a:rPr>
              <a:t>Юр`ївської</a:t>
            </a:r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2800" b="1" dirty="0">
                <a:solidFill>
                  <a:schemeClr val="accent2">
                    <a:lumMod val="50000"/>
                  </a:schemeClr>
                </a:solidFill>
              </a:rPr>
              <a:t>селищної </a:t>
            </a:r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</a:rPr>
              <a:t>ради 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544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8157" y="0"/>
            <a:ext cx="8596668" cy="58615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Із</a:t>
            </a:r>
            <a:r>
              <a:rPr lang="ru-RU" dirty="0"/>
              <a:t> них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55089"/>
              </p:ext>
            </p:extLst>
          </p:nvPr>
        </p:nvGraphicFramePr>
        <p:xfrm>
          <a:off x="512618" y="845130"/>
          <a:ext cx="11014363" cy="5444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5238"/>
                <a:gridCol w="1841331"/>
                <a:gridCol w="2935369"/>
                <a:gridCol w="2935369"/>
                <a:gridCol w="1987056"/>
              </a:tblGrid>
              <a:tr h="852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Аксініна І.В.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Філософсько-світоглядні концепції в курсі української літератури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20.03.2023-24.03.2023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52400" algn="l"/>
                          <a:tab pos="775335" algn="ctr"/>
                        </a:tabLst>
                      </a:pPr>
                      <a:r>
                        <a:rPr lang="uk-UA" sz="800">
                          <a:effectLst/>
                        </a:rPr>
                        <a:t>	Свідоцтво	№7344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</a:tr>
              <a:tr h="682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Войтанішек О.В.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Вчителі історії, правознавства, громадянської освіти та суспільних дисциплін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15.05.2023-26.05.2023-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Свідоцтво №12128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</a:tr>
              <a:tr h="51157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3.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Свіріда Т.Л.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Нова українська школа у поступі до цінностей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05.09.2022-09.09.2022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Свідоцтво №1569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</a:tr>
              <a:tr h="5115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Методика викладання фізичної культури в початковій школі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16.01.2023-27.01.2023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Свідоцтво №1307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</a:tr>
              <a:tr h="5115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Вчителі початкових класів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16.01.2023-27.01.2023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Свідоцтво №1153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</a:tr>
              <a:tr h="5168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4.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Фетісова М.В.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Вчителі математики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01.04-2023-14.04.2023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Свідоцтво №9838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</a:tr>
              <a:tr h="51157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5.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Саніна О.Ю.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Траєкторія формування духовності особистості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07.02.2022-11.02.2022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Свідоцтво №3253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</a:tr>
              <a:tr h="6648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Сучасні методичні системи навчання фізики та астрономії в закладах ЗСО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27.03.2023-07.04.2023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Свідоцтво №8892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</a:tr>
              <a:tr h="6820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Сучасні методичні системи навчання біології, хімії та географії в закладах ЗСО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17.04.2023-28.04.2023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Свідоцтво №10776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906" marR="4690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644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Для формування методологічної та теоретичної </a:t>
            </a:r>
            <a:r>
              <a:rPr lang="uk-UA" dirty="0" smtClean="0"/>
              <a:t>компетентності,поглиблення </a:t>
            </a:r>
            <a:r>
              <a:rPr lang="uk-UA" dirty="0"/>
              <a:t>соціально-гуманітарних  і психолого-педагогічних знань протягом </a:t>
            </a:r>
            <a:r>
              <a:rPr lang="uk-UA" dirty="0" smtClean="0"/>
              <a:t>2022-2023 </a:t>
            </a:r>
            <a:r>
              <a:rPr lang="uk-UA" dirty="0"/>
              <a:t>навчального року   педагогічні працівники закладу успішно пройшли онлайн-курси  на платформах онлайн-освіти </a:t>
            </a:r>
            <a:r>
              <a:rPr lang="uk-UA" dirty="0" err="1"/>
              <a:t>EdEra</a:t>
            </a:r>
            <a:r>
              <a:rPr lang="uk-UA" dirty="0"/>
              <a:t> та </a:t>
            </a:r>
            <a:r>
              <a:rPr lang="uk-UA" dirty="0" err="1"/>
              <a:t>Prometheus</a:t>
            </a:r>
            <a:r>
              <a:rPr lang="uk-UA" dirty="0"/>
              <a:t> ,інтернет-портал рейтингу освітніх закладів України.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395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240637"/>
              </p:ext>
            </p:extLst>
          </p:nvPr>
        </p:nvGraphicFramePr>
        <p:xfrm>
          <a:off x="677335" y="282682"/>
          <a:ext cx="10835792" cy="646448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65444">
                  <a:extLst>
                    <a:ext uri="{9D8B030D-6E8A-4147-A177-3AD203B41FA5}">
                      <a16:colId xmlns:a16="http://schemas.microsoft.com/office/drawing/2014/main" xmlns="" val="502707381"/>
                    </a:ext>
                  </a:extLst>
                </a:gridCol>
                <a:gridCol w="1164657">
                  <a:extLst>
                    <a:ext uri="{9D8B030D-6E8A-4147-A177-3AD203B41FA5}">
                      <a16:colId xmlns:a16="http://schemas.microsoft.com/office/drawing/2014/main" xmlns="" val="1995683010"/>
                    </a:ext>
                  </a:extLst>
                </a:gridCol>
                <a:gridCol w="2433091">
                  <a:extLst>
                    <a:ext uri="{9D8B030D-6E8A-4147-A177-3AD203B41FA5}">
                      <a16:colId xmlns:a16="http://schemas.microsoft.com/office/drawing/2014/main" xmlns="" val="3977406810"/>
                    </a:ext>
                  </a:extLst>
                </a:gridCol>
                <a:gridCol w="2986300">
                  <a:extLst>
                    <a:ext uri="{9D8B030D-6E8A-4147-A177-3AD203B41FA5}">
                      <a16:colId xmlns:a16="http://schemas.microsoft.com/office/drawing/2014/main" xmlns="" val="815883484"/>
                    </a:ext>
                  </a:extLst>
                </a:gridCol>
                <a:gridCol w="2986300">
                  <a:extLst>
                    <a:ext uri="{9D8B030D-6E8A-4147-A177-3AD203B41FA5}">
                      <a16:colId xmlns:a16="http://schemas.microsoft.com/office/drawing/2014/main" xmlns="" val="2027916445"/>
                    </a:ext>
                  </a:extLst>
                </a:gridCol>
              </a:tblGrid>
              <a:tr h="2907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№ з/п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ПІБ учителя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On-line курси, навчання підвищення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кваліфікації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Назва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Термін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extLst>
                  <a:ext uri="{0D108BD9-81ED-4DB2-BD59-A6C34878D82A}">
                    <a16:rowId xmlns:a16="http://schemas.microsoft.com/office/drawing/2014/main" xmlns="" val="4065141241"/>
                  </a:ext>
                </a:extLst>
              </a:tr>
              <a:tr h="514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з/п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ПІБ учителя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On-</a:t>
                      </a:r>
                      <a:r>
                        <a:rPr lang="uk-UA" sz="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line</a:t>
                      </a: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курси, навчання підвищення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кваліфікації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Назва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Термін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6003592"/>
                  </a:ext>
                </a:extLst>
              </a:tr>
              <a:tr h="34298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Кирик А.В.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урок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Ігри на уроках іноземної мови в сучасних умовах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13.04.2023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Свідоцтво № В844-182240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25137123"/>
                  </a:ext>
                </a:extLst>
              </a:tr>
              <a:tr h="3429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урок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Особливості викладання англійської в сучасних умовах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02.03.2023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Свідоцтво №К108-182240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57789762"/>
                  </a:ext>
                </a:extLst>
              </a:tr>
              <a:tr h="3429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урок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Цікавинки</a:t>
                      </a: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для проведення дистанційних занять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07.12.2022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Свідоцтво №В780-182240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86782890"/>
                  </a:ext>
                </a:extLst>
              </a:tr>
              <a:tr h="514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з/п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ПІБ учителя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On-line курси, навчання підвищення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кваліфікації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Назва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Термін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46729599"/>
                  </a:ext>
                </a:extLst>
              </a:tr>
              <a:tr h="34298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Кирик А.В.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урок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Ігри на уроках іноземної мови в сучасних умовах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13.04.2023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Свідоцтво № В844-182240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19910395"/>
                  </a:ext>
                </a:extLst>
              </a:tr>
              <a:tr h="3429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урок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Особливості викладання англійської в сучасних умовах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02.03.2023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Свідоцтво №К108-182240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27638799"/>
                  </a:ext>
                </a:extLst>
              </a:tr>
              <a:tr h="3429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урок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Цікавинки для проведення дистанційних занять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07.12.2022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Свідоцтво №В780-182240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16105066"/>
                  </a:ext>
                </a:extLst>
              </a:tr>
              <a:tr h="514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з/п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ПІБ учителя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On-line курси, навчання підвищення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кваліфікації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Назва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Термін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35491188"/>
                  </a:ext>
                </a:extLst>
              </a:tr>
              <a:tr h="34298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Кирик А.В.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урок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Ігри на уроках іноземної мови в сучасних умовах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13.04.2023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Свідоцтво № В844-182240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91943392"/>
                  </a:ext>
                </a:extLst>
              </a:tr>
              <a:tr h="3429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урок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Особливості викладання англійської в сучасних умовах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02.03.2023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Свідоцтво №К108-182240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75299309"/>
                  </a:ext>
                </a:extLst>
              </a:tr>
              <a:tr h="3429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урок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Цікавинки для проведення дистанційних занять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07.12.2022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Свідоцтво №В780-182240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16612072"/>
                  </a:ext>
                </a:extLst>
              </a:tr>
              <a:tr h="514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з/п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ПІБ учителя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On-line курси, навчання підвищення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кваліфікації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Назва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Термін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25542262"/>
                  </a:ext>
                </a:extLst>
              </a:tr>
              <a:tr h="34298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Кирик А.В.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урок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Ігри на уроках іноземної мови в сучасних умовах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13.04.2023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Свідоцтво № В844-182240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02151185"/>
                  </a:ext>
                </a:extLst>
              </a:tr>
              <a:tr h="3429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урок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Особливості викладання англійської в сучасних умовах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02.03.2023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Свідоцтво №К108-182240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54059900"/>
                  </a:ext>
                </a:extLst>
              </a:tr>
              <a:tr h="3429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урок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Цікавинки для проведення дистанційних занять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07.12.2022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Свідоцтво №В780-182240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68496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351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26023"/>
            <a:ext cx="8596668" cy="1320800"/>
          </a:xfrm>
        </p:spPr>
        <p:txBody>
          <a:bodyPr/>
          <a:lstStyle/>
          <a:p>
            <a:pPr algn="ctr"/>
            <a:r>
              <a:rPr lang="uk-UA" b="1" dirty="0"/>
              <a:t>Аналіз успішності учнів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119340"/>
              </p:ext>
            </p:extLst>
          </p:nvPr>
        </p:nvGraphicFramePr>
        <p:xfrm>
          <a:off x="678873" y="1288473"/>
          <a:ext cx="9947562" cy="49460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3133"/>
                <a:gridCol w="1464724"/>
                <a:gridCol w="1249700"/>
                <a:gridCol w="1423209"/>
                <a:gridCol w="982515"/>
                <a:gridCol w="1491335"/>
                <a:gridCol w="642946"/>
              </a:tblGrid>
              <a:tr h="17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Рівень навчальних досягнень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2020/2021 н.р.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2021/2022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2022/2023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64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Кількість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Кількість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Кількість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9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Високий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14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21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9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Достатній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23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33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24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9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Середній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24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35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42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27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39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9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Початковий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17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18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11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24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5257" y="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Участь в конкурсах з навчальної роботи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7958713"/>
              </p:ext>
            </p:extLst>
          </p:nvPr>
        </p:nvGraphicFramePr>
        <p:xfrm>
          <a:off x="568035" y="2474763"/>
          <a:ext cx="5070766" cy="3995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2234"/>
                <a:gridCol w="636402"/>
                <a:gridCol w="636402"/>
                <a:gridCol w="568572"/>
                <a:gridCol w="845377"/>
                <a:gridCol w="845377"/>
                <a:gridCol w="636402"/>
              </a:tblGrid>
              <a:tr h="1484837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Всього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учнів брали участь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 місце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 місце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 місце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6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К-ть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К-ть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К-ть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942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7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68035" y="720437"/>
            <a:ext cx="1118061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За результатами ІІ  туру Всеукраїнських учнівських олімпіад з навчальних</a:t>
            </a:r>
            <a:endParaRPr lang="ru-RU" dirty="0"/>
          </a:p>
          <a:p>
            <a:r>
              <a:rPr lang="uk-UA" dirty="0"/>
              <a:t>дисциплін 2022/2023 навчальному році переможцями стали: 1 місце з математики – учениця 8 класу Мороз Марія (вчитель </a:t>
            </a:r>
            <a:r>
              <a:rPr lang="uk-UA" dirty="0" err="1"/>
              <a:t>Фетісова</a:t>
            </a:r>
            <a:r>
              <a:rPr lang="uk-UA" dirty="0"/>
              <a:t> М.В.), 1 місце   </a:t>
            </a:r>
            <a:r>
              <a:rPr lang="uk-UA" dirty="0" err="1"/>
              <a:t>місце</a:t>
            </a:r>
            <a:r>
              <a:rPr lang="uk-UA" dirty="0"/>
              <a:t> з математики </a:t>
            </a:r>
            <a:r>
              <a:rPr lang="uk-UA" dirty="0" err="1"/>
              <a:t>–учениця</a:t>
            </a:r>
            <a:r>
              <a:rPr lang="uk-UA" dirty="0"/>
              <a:t> 5 класу </a:t>
            </a:r>
            <a:r>
              <a:rPr lang="uk-UA" dirty="0" err="1"/>
              <a:t>свідовська</a:t>
            </a:r>
            <a:r>
              <a:rPr lang="uk-UA" dirty="0"/>
              <a:t> Злата(вчитель </a:t>
            </a:r>
            <a:r>
              <a:rPr lang="uk-UA" dirty="0" err="1"/>
              <a:t>Фетісова</a:t>
            </a:r>
            <a:r>
              <a:rPr lang="uk-UA" dirty="0"/>
              <a:t> М.В.), 1 місце з трудового навчання </a:t>
            </a:r>
            <a:r>
              <a:rPr lang="uk-UA" dirty="0" err="1"/>
              <a:t>–учениця</a:t>
            </a:r>
            <a:r>
              <a:rPr lang="uk-UA" dirty="0"/>
              <a:t> 8 класу </a:t>
            </a:r>
            <a:r>
              <a:rPr lang="uk-UA" dirty="0" err="1"/>
              <a:t>Шевельова</a:t>
            </a:r>
            <a:r>
              <a:rPr lang="uk-UA" dirty="0"/>
              <a:t> Юлія(вчитель Глушкова В.М.),3 місце з англійської мови - учениця 8 класу </a:t>
            </a:r>
            <a:r>
              <a:rPr lang="uk-UA" dirty="0" err="1"/>
              <a:t>Шевельова</a:t>
            </a:r>
            <a:r>
              <a:rPr lang="uk-UA" dirty="0"/>
              <a:t> Юлія(вчитель Кирик А.В..)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772931"/>
              </p:ext>
            </p:extLst>
          </p:nvPr>
        </p:nvGraphicFramePr>
        <p:xfrm>
          <a:off x="6273040" y="2372267"/>
          <a:ext cx="5170814" cy="40960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251"/>
                <a:gridCol w="1359291"/>
                <a:gridCol w="919520"/>
                <a:gridCol w="993535"/>
                <a:gridCol w="453277"/>
                <a:gridCol w="1045940"/>
              </a:tblGrid>
              <a:tr h="10603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1.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80" marR="656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Всеукраїнський конкурс знавців англійської мови «</a:t>
                      </a:r>
                      <a:r>
                        <a:rPr lang="uk-UA" sz="1000" dirty="0" err="1">
                          <a:effectLst/>
                        </a:rPr>
                        <a:t>Грінвіч</a:t>
                      </a:r>
                      <a:r>
                        <a:rPr lang="uk-UA" sz="1000" dirty="0">
                          <a:effectLst/>
                        </a:rPr>
                        <a:t>»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80" marR="656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21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80" marR="656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Результати очікуються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80" marR="656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80" marR="656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Кирик А.В.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80" marR="65680" marT="0" marB="0"/>
                </a:tc>
              </a:tr>
              <a:tr h="12751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2.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80" marR="656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Міжнародний конкурс з української мови ім.Т.Г.Шевченка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80" marR="656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80" marR="656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1учень-районний етап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80" marR="656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33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80" marR="656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Прудникова Н.В.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80" marR="65680" marT="0" marB="0"/>
                </a:tc>
              </a:tr>
              <a:tr h="1760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3.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80" marR="656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Міжнародний </a:t>
                      </a:r>
                      <a:endParaRPr lang="ru-RU" sz="10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конкурс з української мови ім.Петра Яцика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80" marR="656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80" marR="656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1 учень-районний етап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80" marR="656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33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80" marR="656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Прудникова Н.В.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80" marR="656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86482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</TotalTime>
  <Words>1103</Words>
  <Application>Microsoft Office PowerPoint</Application>
  <PresentationFormat>Произвольный</PresentationFormat>
  <Paragraphs>374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Аналіз руху учнів </vt:lpstr>
      <vt:lpstr>Характеристика педагогічного колективу</vt:lpstr>
      <vt:lpstr>Атестація педагогічних працівників </vt:lpstr>
      <vt:lpstr> Підвищення кваліфікації вчителів </vt:lpstr>
      <vt:lpstr>Із них:</vt:lpstr>
      <vt:lpstr>Для формування методологічної та теоретичної компетентності,поглиблення соціально-гуманітарних  і психолого-педагогічних знань протягом 2022-2023 навчального року   педагогічні працівники закладу успішно пройшли онлайн-курси  на платформах онлайн-освіти EdEra та Prometheus ,інтернет-портал рейтингу освітніх закладів України. </vt:lpstr>
      <vt:lpstr>Презентация PowerPoint</vt:lpstr>
      <vt:lpstr>Аналіз успішності учнів </vt:lpstr>
      <vt:lpstr>Участь в конкурсах з навчальної роботи </vt:lpstr>
      <vt:lpstr>Участь учнів школи у виховних конкурсах </vt:lpstr>
      <vt:lpstr>Соціально захищені категорії здобувачів освіти  станом на 01.06.2023 </vt:lpstr>
      <vt:lpstr>Зміцнення матеріально – технічної бази школи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Аналіз руху учнів </dc:title>
  <dc:creator>User</dc:creator>
  <cp:lastModifiedBy>User</cp:lastModifiedBy>
  <cp:revision>15</cp:revision>
  <dcterms:created xsi:type="dcterms:W3CDTF">2021-06-18T07:07:39Z</dcterms:created>
  <dcterms:modified xsi:type="dcterms:W3CDTF">2023-08-18T12:35:57Z</dcterms:modified>
</cp:coreProperties>
</file>