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7" autoAdjust="0"/>
  </p:normalViewPr>
  <p:slideViewPr>
    <p:cSldViewPr snapToGrid="0">
      <p:cViewPr>
        <p:scale>
          <a:sx n="62" d="100"/>
          <a:sy n="62" d="100"/>
        </p:scale>
        <p:origin x="468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84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1002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462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9876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187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505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4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2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6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9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3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6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9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54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6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D392C-C089-4B52-A3FA-CDAEE3CE3E48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48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53703"/>
            <a:ext cx="7766936" cy="1646302"/>
          </a:xfrm>
        </p:spPr>
        <p:txBody>
          <a:bodyPr/>
          <a:lstStyle/>
          <a:p>
            <a:pPr algn="ctr"/>
            <a:r>
              <a:rPr lang="uk-UA" b="1" dirty="0"/>
              <a:t>Аналіз руху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274885"/>
            <a:ext cx="7766936" cy="4853353"/>
          </a:xfrm>
        </p:spPr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92336"/>
              </p:ext>
            </p:extLst>
          </p:nvPr>
        </p:nvGraphicFramePr>
        <p:xfrm>
          <a:off x="1934817" y="1643271"/>
          <a:ext cx="6917635" cy="43202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86133">
                  <a:extLst>
                    <a:ext uri="{9D8B030D-6E8A-4147-A177-3AD203B41FA5}">
                      <a16:colId xmlns:a16="http://schemas.microsoft.com/office/drawing/2014/main" val="1314763837"/>
                    </a:ext>
                  </a:extLst>
                </a:gridCol>
                <a:gridCol w="1721196">
                  <a:extLst>
                    <a:ext uri="{9D8B030D-6E8A-4147-A177-3AD203B41FA5}">
                      <a16:colId xmlns:a16="http://schemas.microsoft.com/office/drawing/2014/main" val="3945293182"/>
                    </a:ext>
                  </a:extLst>
                </a:gridCol>
                <a:gridCol w="1705153">
                  <a:extLst>
                    <a:ext uri="{9D8B030D-6E8A-4147-A177-3AD203B41FA5}">
                      <a16:colId xmlns:a16="http://schemas.microsoft.com/office/drawing/2014/main" val="3177632606"/>
                    </a:ext>
                  </a:extLst>
                </a:gridCol>
                <a:gridCol w="1705153">
                  <a:extLst>
                    <a:ext uri="{9D8B030D-6E8A-4147-A177-3AD203B41FA5}">
                      <a16:colId xmlns:a16="http://schemas.microsoft.com/office/drawing/2014/main" val="3641177569"/>
                    </a:ext>
                  </a:extLst>
                </a:gridCol>
              </a:tblGrid>
              <a:tr h="374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2019/2020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2020/2021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2021-2022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2028927"/>
                  </a:ext>
                </a:extLst>
              </a:tr>
              <a:tr h="1190210"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 ступеню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4475202"/>
                  </a:ext>
                </a:extLst>
              </a:tr>
              <a:tr h="1190210"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ІІ ступеню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9729934"/>
                  </a:ext>
                </a:extLst>
              </a:tr>
              <a:tr h="1190210"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ІІІ ступеню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020924"/>
                  </a:ext>
                </a:extLst>
              </a:tr>
              <a:tr h="374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Всього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81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 dirty="0">
                          <a:effectLst/>
                        </a:rPr>
                        <a:t>91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378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05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9895" y="0"/>
            <a:ext cx="8596668" cy="81768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Участь в конкурсах з виховної роботи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29762"/>
            <a:ext cx="10910928" cy="5829299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 err="1"/>
              <a:t>Учн</a:t>
            </a:r>
            <a:r>
              <a:rPr lang="uk-UA" dirty="0"/>
              <a:t>і школи прийняли участь у  наступних виховних конкурсах:</a:t>
            </a:r>
            <a:endParaRPr lang="ru-RU" dirty="0"/>
          </a:p>
          <a:p>
            <a:r>
              <a:rPr lang="uk-UA" b="1" dirty="0" err="1"/>
              <a:t>Челендж</a:t>
            </a:r>
            <a:r>
              <a:rPr lang="uk-UA" b="1" dirty="0"/>
              <a:t> до Дня революції Гідності</a:t>
            </a:r>
            <a:r>
              <a:rPr lang="uk-UA" dirty="0"/>
              <a:t> , малюнки Кіт А. 11 </a:t>
            </a:r>
            <a:r>
              <a:rPr lang="uk-UA" dirty="0" err="1"/>
              <a:t>кл</a:t>
            </a:r>
            <a:r>
              <a:rPr lang="uk-UA" dirty="0"/>
              <a:t>. (керівник </a:t>
            </a:r>
            <a:r>
              <a:rPr lang="uk-UA" dirty="0" err="1"/>
              <a:t>Фетісова</a:t>
            </a:r>
            <a:r>
              <a:rPr lang="uk-UA" dirty="0"/>
              <a:t> М. В.), Хмара Р. 7 </a:t>
            </a:r>
            <a:r>
              <a:rPr lang="uk-UA" dirty="0" err="1"/>
              <a:t>кл</a:t>
            </a:r>
            <a:r>
              <a:rPr lang="uk-UA" dirty="0"/>
              <a:t>. ( керівник Хмара І. В. ), Тупиця О.  7 </a:t>
            </a:r>
            <a:r>
              <a:rPr lang="uk-UA" dirty="0" err="1"/>
              <a:t>кл</a:t>
            </a:r>
            <a:r>
              <a:rPr lang="uk-UA" dirty="0"/>
              <a:t>. ( керівник </a:t>
            </a:r>
            <a:r>
              <a:rPr lang="uk-UA" dirty="0" err="1"/>
              <a:t>Саніна</a:t>
            </a:r>
            <a:r>
              <a:rPr lang="uk-UA" dirty="0"/>
              <a:t> О. Ю.), Тупиця Н. 5 </a:t>
            </a:r>
            <a:r>
              <a:rPr lang="uk-UA" dirty="0" err="1"/>
              <a:t>кл</a:t>
            </a:r>
            <a:r>
              <a:rPr lang="uk-UA" dirty="0"/>
              <a:t>., ( керівник Прудникова Н. В.), </a:t>
            </a:r>
            <a:r>
              <a:rPr lang="uk-UA" dirty="0" err="1"/>
              <a:t>Рацин</a:t>
            </a:r>
            <a:r>
              <a:rPr lang="uk-UA" dirty="0"/>
              <a:t> А. 3 </a:t>
            </a:r>
            <a:r>
              <a:rPr lang="uk-UA" dirty="0" err="1"/>
              <a:t>кл</a:t>
            </a:r>
            <a:r>
              <a:rPr lang="uk-UA" dirty="0"/>
              <a:t>., ( керівник Тупиця К. В.).</a:t>
            </a:r>
            <a:endParaRPr lang="ru-RU" dirty="0"/>
          </a:p>
          <a:p>
            <a:r>
              <a:rPr lang="uk-UA" b="1" dirty="0"/>
              <a:t>Акція “Майстерня казок”,</a:t>
            </a:r>
            <a:r>
              <a:rPr lang="uk-UA" dirty="0"/>
              <a:t> виразне читання поезії  </a:t>
            </a:r>
            <a:r>
              <a:rPr lang="uk-UA" dirty="0" err="1"/>
              <a:t>Рацин</a:t>
            </a:r>
            <a:r>
              <a:rPr lang="uk-UA" dirty="0"/>
              <a:t> А. 3 </a:t>
            </a:r>
            <a:r>
              <a:rPr lang="uk-UA" dirty="0" err="1"/>
              <a:t>кл</a:t>
            </a:r>
            <a:r>
              <a:rPr lang="uk-UA" dirty="0"/>
              <a:t>. ( керівник Тупиця К. В.)</a:t>
            </a:r>
            <a:endParaRPr lang="ru-RU" dirty="0"/>
          </a:p>
          <a:p>
            <a:r>
              <a:rPr lang="uk-UA" b="1" dirty="0" err="1"/>
              <a:t>Челендж</a:t>
            </a:r>
            <a:r>
              <a:rPr lang="uk-UA" b="1" dirty="0"/>
              <a:t> до Дня матері “Написане любов'ю слово “мама”</a:t>
            </a:r>
            <a:r>
              <a:rPr lang="uk-UA" dirty="0"/>
              <a:t>, номінація вірш “Моя мама краща в </a:t>
            </a:r>
            <a:r>
              <a:rPr lang="uk-UA" dirty="0" err="1"/>
              <a:t>світі”,Салій</a:t>
            </a:r>
            <a:r>
              <a:rPr lang="uk-UA" dirty="0"/>
              <a:t> Є. 4 </a:t>
            </a:r>
            <a:r>
              <a:rPr lang="uk-UA" dirty="0" err="1"/>
              <a:t>кл</a:t>
            </a:r>
            <a:r>
              <a:rPr lang="uk-UA" dirty="0"/>
              <a:t>. (керівник </a:t>
            </a:r>
            <a:r>
              <a:rPr lang="uk-UA" dirty="0" err="1"/>
              <a:t>Свіріда</a:t>
            </a:r>
            <a:r>
              <a:rPr lang="uk-UA" dirty="0"/>
              <a:t> Т. Л.), </a:t>
            </a:r>
            <a:r>
              <a:rPr lang="uk-UA" dirty="0" err="1"/>
              <a:t>Кухарук</a:t>
            </a:r>
            <a:r>
              <a:rPr lang="uk-UA" dirty="0"/>
              <a:t> Д.., Кравченко Д., Ворона С.  2 </a:t>
            </a:r>
            <a:r>
              <a:rPr lang="uk-UA" dirty="0" err="1"/>
              <a:t>кл</a:t>
            </a:r>
            <a:r>
              <a:rPr lang="uk-UA" dirty="0"/>
              <a:t>.(керівник Рябуха І. М.), </a:t>
            </a:r>
            <a:r>
              <a:rPr lang="uk-UA" dirty="0" err="1"/>
              <a:t>Бобков</a:t>
            </a:r>
            <a:r>
              <a:rPr lang="uk-UA" dirty="0"/>
              <a:t> Я. 6 </a:t>
            </a:r>
            <a:r>
              <a:rPr lang="uk-UA" dirty="0" err="1"/>
              <a:t>кл</a:t>
            </a:r>
            <a:r>
              <a:rPr lang="uk-UA" dirty="0"/>
              <a:t>. (керівник Кирик А. В.), номінація малюнок </a:t>
            </a:r>
            <a:r>
              <a:rPr lang="uk-UA" dirty="0" err="1"/>
              <a:t>Маловік</a:t>
            </a:r>
            <a:r>
              <a:rPr lang="uk-UA" dirty="0"/>
              <a:t> Я. 4 </a:t>
            </a:r>
            <a:r>
              <a:rPr lang="uk-UA" dirty="0" err="1"/>
              <a:t>кл</a:t>
            </a:r>
            <a:r>
              <a:rPr lang="uk-UA" dirty="0"/>
              <a:t>. (керівник </a:t>
            </a:r>
            <a:r>
              <a:rPr lang="uk-UA" dirty="0" err="1"/>
              <a:t>Свіріда</a:t>
            </a:r>
            <a:r>
              <a:rPr lang="uk-UA" dirty="0"/>
              <a:t> Т. Л.)</a:t>
            </a:r>
            <a:endParaRPr lang="ru-RU" dirty="0"/>
          </a:p>
          <a:p>
            <a:r>
              <a:rPr lang="uk-UA" b="1" dirty="0"/>
              <a:t>Обласний конкурс малюнків  “Я, родина, Україна”</a:t>
            </a:r>
            <a:r>
              <a:rPr lang="uk-UA" dirty="0"/>
              <a:t> до Міжнародного дня сім'ї, номінація малюнок </a:t>
            </a:r>
            <a:r>
              <a:rPr lang="uk-UA" dirty="0" err="1"/>
              <a:t>Войтанішек</a:t>
            </a:r>
            <a:r>
              <a:rPr lang="uk-UA" dirty="0"/>
              <a:t> А., Салій Є. 4 </a:t>
            </a:r>
            <a:r>
              <a:rPr lang="uk-UA" dirty="0" err="1"/>
              <a:t>кл</a:t>
            </a:r>
            <a:r>
              <a:rPr lang="uk-UA" dirty="0"/>
              <a:t>.( керівник </a:t>
            </a:r>
            <a:r>
              <a:rPr lang="uk-UA" dirty="0" err="1"/>
              <a:t>Свіріда</a:t>
            </a:r>
            <a:r>
              <a:rPr lang="uk-UA" dirty="0"/>
              <a:t> Т. Л.)</a:t>
            </a:r>
            <a:endParaRPr lang="ru-RU" dirty="0"/>
          </a:p>
          <a:p>
            <a:r>
              <a:rPr lang="uk-UA" b="1" dirty="0"/>
              <a:t>Акція “Ми за мир, ми проти війни”</a:t>
            </a:r>
            <a:r>
              <a:rPr lang="uk-UA" dirty="0"/>
              <a:t>, малюнки </a:t>
            </a:r>
            <a:r>
              <a:rPr lang="uk-UA" dirty="0" err="1"/>
              <a:t>Маловік</a:t>
            </a:r>
            <a:r>
              <a:rPr lang="uk-UA" dirty="0"/>
              <a:t> Я. 4 </a:t>
            </a:r>
            <a:r>
              <a:rPr lang="uk-UA" dirty="0" err="1"/>
              <a:t>кл</a:t>
            </a:r>
            <a:r>
              <a:rPr lang="uk-UA" dirty="0"/>
              <a:t>. (керівник </a:t>
            </a:r>
            <a:r>
              <a:rPr lang="uk-UA" dirty="0" err="1"/>
              <a:t>Маловік</a:t>
            </a:r>
            <a:r>
              <a:rPr lang="uk-UA" dirty="0"/>
              <a:t> А. В.), </a:t>
            </a:r>
            <a:r>
              <a:rPr lang="uk-UA" dirty="0" err="1"/>
              <a:t>Дубінська</a:t>
            </a:r>
            <a:r>
              <a:rPr lang="uk-UA" dirty="0"/>
              <a:t> В., Глущенко Д, </a:t>
            </a:r>
            <a:r>
              <a:rPr lang="uk-UA" dirty="0" err="1"/>
              <a:t>Крисенко</a:t>
            </a:r>
            <a:r>
              <a:rPr lang="uk-UA" dirty="0"/>
              <a:t> В., Іванова А.2 </a:t>
            </a:r>
            <a:r>
              <a:rPr lang="uk-UA" dirty="0" err="1"/>
              <a:t>кл</a:t>
            </a:r>
            <a:r>
              <a:rPr lang="uk-UA" dirty="0"/>
              <a:t>. (керівник Рябуха І. М.), Бучацька С., </a:t>
            </a:r>
            <a:r>
              <a:rPr lang="uk-UA" dirty="0" err="1"/>
              <a:t>Клімчук</a:t>
            </a:r>
            <a:r>
              <a:rPr lang="uk-UA" dirty="0"/>
              <a:t>  Т., </a:t>
            </a:r>
            <a:r>
              <a:rPr lang="uk-UA" dirty="0" err="1"/>
              <a:t>Друзь</a:t>
            </a:r>
            <a:r>
              <a:rPr lang="uk-UA" dirty="0"/>
              <a:t> С., Ячмінь Р., </a:t>
            </a:r>
            <a:r>
              <a:rPr lang="uk-UA" dirty="0" err="1"/>
              <a:t>Мотін</a:t>
            </a:r>
            <a:r>
              <a:rPr lang="uk-UA" dirty="0"/>
              <a:t> С.  6 </a:t>
            </a:r>
            <a:r>
              <a:rPr lang="uk-UA" dirty="0" err="1"/>
              <a:t>кл</a:t>
            </a:r>
            <a:r>
              <a:rPr lang="uk-UA" dirty="0"/>
              <a:t>. (керівник Кирик А. В.), </a:t>
            </a:r>
            <a:r>
              <a:rPr lang="uk-UA" dirty="0" err="1"/>
              <a:t>Сліпич</a:t>
            </a:r>
            <a:r>
              <a:rPr lang="uk-UA" dirty="0"/>
              <a:t> К. 10 </a:t>
            </a:r>
            <a:r>
              <a:rPr lang="uk-UA" dirty="0" err="1"/>
              <a:t>кл</a:t>
            </a:r>
            <a:r>
              <a:rPr lang="uk-UA" dirty="0"/>
              <a:t>. (керівник </a:t>
            </a:r>
            <a:r>
              <a:rPr lang="uk-UA" dirty="0" err="1"/>
              <a:t>Войтанішек</a:t>
            </a:r>
            <a:r>
              <a:rPr lang="uk-UA" dirty="0"/>
              <a:t> О. В.), Єрмакова К. 9 </a:t>
            </a:r>
            <a:r>
              <a:rPr lang="uk-UA" dirty="0" err="1"/>
              <a:t>кл</a:t>
            </a:r>
            <a:r>
              <a:rPr lang="uk-UA" dirty="0"/>
              <a:t>. (керівник Глушкова В. М.)</a:t>
            </a:r>
            <a:endParaRPr lang="ru-RU" dirty="0"/>
          </a:p>
          <a:p>
            <a:r>
              <a:rPr lang="uk-UA" b="1" dirty="0" err="1"/>
              <a:t>Челендж</a:t>
            </a:r>
            <a:r>
              <a:rPr lang="uk-UA" b="1" dirty="0"/>
              <a:t> “Вишиванка- серце України”</a:t>
            </a:r>
            <a:r>
              <a:rPr lang="uk-UA" dirty="0"/>
              <a:t>, художня фотографія </a:t>
            </a:r>
            <a:r>
              <a:rPr lang="uk-UA" dirty="0" err="1"/>
              <a:t>Бєла</a:t>
            </a:r>
            <a:r>
              <a:rPr lang="uk-UA" dirty="0"/>
              <a:t> О. 2 </a:t>
            </a:r>
            <a:r>
              <a:rPr lang="uk-UA" dirty="0" err="1"/>
              <a:t>кл</a:t>
            </a:r>
            <a:r>
              <a:rPr lang="uk-UA" dirty="0"/>
              <a:t>. (керівник Рябуха І. М.), учні 3 класу (керівник Тупиця К. В, </a:t>
            </a:r>
            <a:r>
              <a:rPr lang="uk-UA" dirty="0" err="1"/>
              <a:t>Суліман</a:t>
            </a:r>
            <a:r>
              <a:rPr lang="uk-UA" dirty="0"/>
              <a:t> Б. 3кл. (керівник Тупиця К. В.)</a:t>
            </a:r>
            <a:endParaRPr lang="ru-RU" dirty="0"/>
          </a:p>
          <a:p>
            <a:r>
              <a:rPr lang="uk-UA" b="1" dirty="0" err="1"/>
              <a:t>Челендж</a:t>
            </a:r>
            <a:r>
              <a:rPr lang="uk-UA" b="1" dirty="0"/>
              <a:t> “Лист солдату”</a:t>
            </a:r>
            <a:r>
              <a:rPr lang="uk-UA" dirty="0"/>
              <a:t> Тупиця Н. 5 </a:t>
            </a:r>
            <a:r>
              <a:rPr lang="uk-UA" dirty="0" err="1"/>
              <a:t>кл</a:t>
            </a:r>
            <a:r>
              <a:rPr lang="uk-UA" dirty="0"/>
              <a:t>. (керівник Тупиця К. В.)</a:t>
            </a:r>
            <a:endParaRPr lang="ru-RU" dirty="0"/>
          </a:p>
          <a:p>
            <a:r>
              <a:rPr lang="uk-UA" b="1" dirty="0" err="1"/>
              <a:t>Челендж</a:t>
            </a:r>
            <a:r>
              <a:rPr lang="uk-UA" b="1" dirty="0"/>
              <a:t> “А ми тую червону калину” , фортепіано</a:t>
            </a:r>
            <a:r>
              <a:rPr lang="uk-UA" dirty="0"/>
              <a:t> </a:t>
            </a:r>
            <a:r>
              <a:rPr lang="uk-UA" dirty="0" err="1"/>
              <a:t>Войтанішек</a:t>
            </a:r>
            <a:r>
              <a:rPr lang="uk-UA" dirty="0"/>
              <a:t> А. 4 </a:t>
            </a:r>
            <a:r>
              <a:rPr lang="uk-UA" dirty="0" err="1"/>
              <a:t>кл</a:t>
            </a:r>
            <a:r>
              <a:rPr lang="uk-UA" dirty="0"/>
              <a:t>.</a:t>
            </a:r>
            <a:endParaRPr lang="ru-RU" dirty="0"/>
          </a:p>
          <a:p>
            <a:r>
              <a:rPr lang="uk-UA" b="1" dirty="0"/>
              <a:t>“Новорічний вінок” </a:t>
            </a:r>
            <a:r>
              <a:rPr lang="uk-UA" dirty="0" err="1"/>
              <a:t>Войтанішек</a:t>
            </a:r>
            <a:r>
              <a:rPr lang="uk-UA" dirty="0"/>
              <a:t> А. </a:t>
            </a:r>
            <a:r>
              <a:rPr lang="ru-RU" dirty="0"/>
              <a:t>4</a:t>
            </a:r>
            <a:r>
              <a:rPr lang="uk-UA" dirty="0"/>
              <a:t> </a:t>
            </a:r>
            <a:r>
              <a:rPr lang="uk-UA" dirty="0" err="1"/>
              <a:t>кл</a:t>
            </a:r>
            <a:r>
              <a:rPr lang="uk-UA" dirty="0"/>
              <a:t>. керівник </a:t>
            </a:r>
            <a:r>
              <a:rPr lang="uk-UA" dirty="0" err="1"/>
              <a:t>Войтанішек</a:t>
            </a:r>
            <a:r>
              <a:rPr lang="uk-UA" dirty="0"/>
              <a:t> О. В., </a:t>
            </a:r>
            <a:r>
              <a:rPr lang="uk-UA" b="1" dirty="0"/>
              <a:t>“Новорічна </a:t>
            </a:r>
            <a:r>
              <a:rPr lang="uk-UA" b="1" dirty="0" err="1"/>
              <a:t>композиція”</a:t>
            </a:r>
            <a:r>
              <a:rPr lang="uk-UA" dirty="0" err="1"/>
              <a:t>Тупиця</a:t>
            </a:r>
            <a:r>
              <a:rPr lang="uk-UA" dirty="0"/>
              <a:t>  О. </a:t>
            </a:r>
            <a:r>
              <a:rPr lang="ru-RU" dirty="0"/>
              <a:t>7 </a:t>
            </a:r>
            <a:r>
              <a:rPr lang="ru-RU" dirty="0" err="1"/>
              <a:t>кл</a:t>
            </a:r>
            <a:r>
              <a:rPr lang="ru-RU" dirty="0"/>
              <a:t>. </a:t>
            </a:r>
            <a:r>
              <a:rPr lang="uk-UA" dirty="0"/>
              <a:t>керівник </a:t>
            </a:r>
            <a:r>
              <a:rPr lang="uk-UA" dirty="0" err="1"/>
              <a:t>Саніна</a:t>
            </a:r>
            <a:r>
              <a:rPr lang="uk-UA" dirty="0"/>
              <a:t> О. Ю., </a:t>
            </a:r>
            <a:endParaRPr lang="ru-RU" dirty="0"/>
          </a:p>
          <a:p>
            <a:r>
              <a:rPr lang="uk-UA" b="1" dirty="0"/>
              <a:t>“Пожежна безпека” </a:t>
            </a:r>
            <a:r>
              <a:rPr lang="uk-UA" dirty="0"/>
              <a:t>Глущенко Д., Іванова А. , </a:t>
            </a:r>
            <a:r>
              <a:rPr lang="uk-UA" dirty="0" err="1"/>
              <a:t>Крисенко</a:t>
            </a:r>
            <a:r>
              <a:rPr lang="uk-UA" dirty="0"/>
              <a:t> В. 2 </a:t>
            </a:r>
            <a:r>
              <a:rPr lang="uk-UA" dirty="0" err="1"/>
              <a:t>кл</a:t>
            </a:r>
            <a:r>
              <a:rPr lang="uk-UA" dirty="0"/>
              <a:t>., ( керівник Рябуха І. М.), </a:t>
            </a:r>
            <a:r>
              <a:rPr lang="uk-UA" dirty="0" err="1"/>
              <a:t>Друзь</a:t>
            </a:r>
            <a:r>
              <a:rPr lang="uk-UA" dirty="0"/>
              <a:t> С. 6 </a:t>
            </a:r>
            <a:r>
              <a:rPr lang="uk-UA" dirty="0" err="1"/>
              <a:t>кл</a:t>
            </a:r>
            <a:r>
              <a:rPr lang="uk-UA" dirty="0"/>
              <a:t>. керівник Глушкова В. М.</a:t>
            </a:r>
            <a:endParaRPr lang="ru-RU" dirty="0"/>
          </a:p>
          <a:p>
            <a:r>
              <a:rPr lang="uk-UA" b="1" dirty="0"/>
              <a:t>“Собори наших душ”</a:t>
            </a:r>
            <a:r>
              <a:rPr lang="uk-UA" dirty="0"/>
              <a:t>  </a:t>
            </a:r>
            <a:endParaRPr lang="ru-RU" dirty="0"/>
          </a:p>
          <a:p>
            <a:r>
              <a:rPr lang="uk-UA" b="1" dirty="0"/>
              <a:t>номінація “Юні літератори”</a:t>
            </a:r>
            <a:r>
              <a:rPr lang="uk-UA" dirty="0"/>
              <a:t> </a:t>
            </a:r>
            <a:r>
              <a:rPr lang="uk-UA" dirty="0" err="1"/>
              <a:t>Войтанішек</a:t>
            </a:r>
            <a:r>
              <a:rPr lang="uk-UA" dirty="0"/>
              <a:t> А. </a:t>
            </a:r>
            <a:r>
              <a:rPr lang="ru-RU" dirty="0"/>
              <a:t>4</a:t>
            </a:r>
            <a:r>
              <a:rPr lang="uk-UA" dirty="0"/>
              <a:t> клас керівник  </a:t>
            </a:r>
            <a:r>
              <a:rPr lang="uk-UA" dirty="0" err="1"/>
              <a:t>Войтанішек</a:t>
            </a:r>
            <a:r>
              <a:rPr lang="uk-UA" dirty="0"/>
              <a:t> О. В., Тупиця Н.  5 </a:t>
            </a:r>
            <a:r>
              <a:rPr lang="uk-UA" dirty="0" err="1"/>
              <a:t>кл</a:t>
            </a:r>
            <a:r>
              <a:rPr lang="uk-UA" dirty="0"/>
              <a:t>. керівник Прудникова Н. В..</a:t>
            </a:r>
            <a:endParaRPr lang="ru-RU" dirty="0"/>
          </a:p>
          <a:p>
            <a:r>
              <a:rPr lang="uk-UA" b="1" dirty="0"/>
              <a:t>Номінація “Юні художники”   </a:t>
            </a:r>
            <a:r>
              <a:rPr lang="uk-UA" dirty="0"/>
              <a:t>Бучацька С </a:t>
            </a:r>
            <a:r>
              <a:rPr lang="uk-UA" dirty="0" err="1"/>
              <a:t>кл</a:t>
            </a:r>
            <a:r>
              <a:rPr lang="uk-UA" dirty="0"/>
              <a:t>., </a:t>
            </a:r>
            <a:r>
              <a:rPr lang="uk-UA" dirty="0" err="1"/>
              <a:t>Клімчук</a:t>
            </a:r>
            <a:r>
              <a:rPr lang="uk-UA" dirty="0"/>
              <a:t> Т. 6 </a:t>
            </a:r>
            <a:r>
              <a:rPr lang="uk-UA" dirty="0" err="1"/>
              <a:t>кл</a:t>
            </a:r>
            <a:r>
              <a:rPr lang="uk-UA" dirty="0"/>
              <a:t>. ( керівник Кирик А.В., ) Кіт А. (11 </a:t>
            </a:r>
            <a:r>
              <a:rPr lang="uk-UA" dirty="0" err="1"/>
              <a:t>кл</a:t>
            </a:r>
            <a:r>
              <a:rPr lang="uk-UA" dirty="0"/>
              <a:t>. керівник </a:t>
            </a:r>
            <a:r>
              <a:rPr lang="uk-UA" dirty="0" err="1"/>
              <a:t>Фетісова</a:t>
            </a:r>
            <a:r>
              <a:rPr lang="uk-UA" dirty="0"/>
              <a:t> М. В.)</a:t>
            </a:r>
            <a:endParaRPr lang="ru-RU" dirty="0"/>
          </a:p>
          <a:p>
            <a:r>
              <a:rPr lang="uk-UA" b="1" dirty="0"/>
              <a:t>Переможці</a:t>
            </a:r>
            <a:endParaRPr lang="ru-RU" dirty="0"/>
          </a:p>
          <a:p>
            <a:r>
              <a:rPr lang="uk-UA" b="1" dirty="0"/>
              <a:t> районний етап “Собори наших душ” номінація юні літератори</a:t>
            </a:r>
            <a:endParaRPr lang="ru-RU" dirty="0"/>
          </a:p>
          <a:p>
            <a:r>
              <a:rPr lang="uk-UA" dirty="0"/>
              <a:t>І місце — </a:t>
            </a:r>
            <a:r>
              <a:rPr lang="uk-UA" dirty="0" err="1"/>
              <a:t>Войтанішек</a:t>
            </a:r>
            <a:r>
              <a:rPr lang="uk-UA" dirty="0"/>
              <a:t> А. керівник </a:t>
            </a:r>
            <a:r>
              <a:rPr lang="uk-UA" dirty="0" err="1"/>
              <a:t>Войтанішек</a:t>
            </a:r>
            <a:r>
              <a:rPr lang="uk-UA" dirty="0"/>
              <a:t> О. В,</a:t>
            </a:r>
            <a:endParaRPr lang="ru-RU" dirty="0"/>
          </a:p>
          <a:p>
            <a:r>
              <a:rPr lang="uk-UA" dirty="0"/>
              <a:t>ІІ місце — Тупиця Н. керівник  Прудникова Н. В..</a:t>
            </a:r>
            <a:endParaRPr lang="ru-RU" dirty="0"/>
          </a:p>
          <a:p>
            <a:r>
              <a:rPr lang="uk-UA" b="1" dirty="0"/>
              <a:t> районний етап “Новорічний вінок”</a:t>
            </a:r>
            <a:endParaRPr lang="ru-RU" dirty="0"/>
          </a:p>
          <a:p>
            <a:r>
              <a:rPr lang="uk-UA" dirty="0"/>
              <a:t>І місце — </a:t>
            </a:r>
            <a:r>
              <a:rPr lang="uk-UA" dirty="0" err="1"/>
              <a:t>Войтанішек</a:t>
            </a:r>
            <a:r>
              <a:rPr lang="uk-UA" dirty="0"/>
              <a:t> А. керівник </a:t>
            </a:r>
            <a:r>
              <a:rPr lang="uk-UA" dirty="0" err="1"/>
              <a:t>Свіріда</a:t>
            </a:r>
            <a:r>
              <a:rPr lang="uk-UA" dirty="0"/>
              <a:t> Т. 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10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843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Соціально захищені категорії здобувачів освіти </a:t>
            </a:r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станом на </a:t>
            </a:r>
            <a:r>
              <a:rPr lang="uk-UA" b="1" dirty="0" smtClean="0"/>
              <a:t>01.06.2022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63364"/>
              </p:ext>
            </p:extLst>
          </p:nvPr>
        </p:nvGraphicFramePr>
        <p:xfrm>
          <a:off x="1061356" y="2073729"/>
          <a:ext cx="8882746" cy="3820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5335">
                  <a:extLst>
                    <a:ext uri="{9D8B030D-6E8A-4147-A177-3AD203B41FA5}">
                      <a16:colId xmlns:a16="http://schemas.microsoft.com/office/drawing/2014/main" val="4265396407"/>
                    </a:ext>
                  </a:extLst>
                </a:gridCol>
                <a:gridCol w="1078929">
                  <a:extLst>
                    <a:ext uri="{9D8B030D-6E8A-4147-A177-3AD203B41FA5}">
                      <a16:colId xmlns:a16="http://schemas.microsoft.com/office/drawing/2014/main" val="536331754"/>
                    </a:ext>
                  </a:extLst>
                </a:gridCol>
                <a:gridCol w="1078929">
                  <a:extLst>
                    <a:ext uri="{9D8B030D-6E8A-4147-A177-3AD203B41FA5}">
                      <a16:colId xmlns:a16="http://schemas.microsoft.com/office/drawing/2014/main" val="1670381640"/>
                    </a:ext>
                  </a:extLst>
                </a:gridCol>
                <a:gridCol w="1130925">
                  <a:extLst>
                    <a:ext uri="{9D8B030D-6E8A-4147-A177-3AD203B41FA5}">
                      <a16:colId xmlns:a16="http://schemas.microsoft.com/office/drawing/2014/main" val="2719840049"/>
                    </a:ext>
                  </a:extLst>
                </a:gridCol>
                <a:gridCol w="1169923">
                  <a:extLst>
                    <a:ext uri="{9D8B030D-6E8A-4147-A177-3AD203B41FA5}">
                      <a16:colId xmlns:a16="http://schemas.microsoft.com/office/drawing/2014/main" val="1774026983"/>
                    </a:ext>
                  </a:extLst>
                </a:gridCol>
                <a:gridCol w="1169923">
                  <a:extLst>
                    <a:ext uri="{9D8B030D-6E8A-4147-A177-3AD203B41FA5}">
                      <a16:colId xmlns:a16="http://schemas.microsoft.com/office/drawing/2014/main" val="1590226586"/>
                    </a:ext>
                  </a:extLst>
                </a:gridCol>
                <a:gridCol w="1134391">
                  <a:extLst>
                    <a:ext uri="{9D8B030D-6E8A-4147-A177-3AD203B41FA5}">
                      <a16:colId xmlns:a16="http://schemas.microsoft.com/office/drawing/2014/main" val="694026599"/>
                    </a:ext>
                  </a:extLst>
                </a:gridCol>
                <a:gridCol w="1134391">
                  <a:extLst>
                    <a:ext uri="{9D8B030D-6E8A-4147-A177-3AD203B41FA5}">
                      <a16:colId xmlns:a16="http://schemas.microsoft.com/office/drawing/2014/main" val="2885115431"/>
                    </a:ext>
                  </a:extLst>
                </a:gridCol>
              </a:tblGrid>
              <a:tr h="54479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Всього учнів в  школі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Категорії , що потребують, соціальної підтримки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705229"/>
                  </a:ext>
                </a:extLst>
              </a:tr>
              <a:tr h="2186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- сироти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під опікою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Багатодітні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Малозабезпечені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- інваліди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Чорнобильці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Тимчасово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переміщені особи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989903020"/>
                  </a:ext>
                </a:extLst>
              </a:tr>
              <a:tr h="54479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9</a:t>
                      </a:r>
                      <a:r>
                        <a:rPr lang="ru-RU" sz="1400" kern="50">
                          <a:effectLst/>
                        </a:rPr>
                        <a:t>1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3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4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18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0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2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3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8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823796075"/>
                  </a:ext>
                </a:extLst>
              </a:tr>
              <a:tr h="544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 dirty="0">
                          <a:effectLst/>
                        </a:rPr>
                        <a:t>4</a:t>
                      </a: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47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01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Організація підвозу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344635"/>
              </p:ext>
            </p:extLst>
          </p:nvPr>
        </p:nvGraphicFramePr>
        <p:xfrm>
          <a:off x="849086" y="1930397"/>
          <a:ext cx="9046028" cy="4209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1221">
                  <a:extLst>
                    <a:ext uri="{9D8B030D-6E8A-4147-A177-3AD203B41FA5}">
                      <a16:colId xmlns:a16="http://schemas.microsoft.com/office/drawing/2014/main" val="238227412"/>
                    </a:ext>
                  </a:extLst>
                </a:gridCol>
                <a:gridCol w="1360236">
                  <a:extLst>
                    <a:ext uri="{9D8B030D-6E8A-4147-A177-3AD203B41FA5}">
                      <a16:colId xmlns:a16="http://schemas.microsoft.com/office/drawing/2014/main" val="3009109360"/>
                    </a:ext>
                  </a:extLst>
                </a:gridCol>
                <a:gridCol w="1522168">
                  <a:extLst>
                    <a:ext uri="{9D8B030D-6E8A-4147-A177-3AD203B41FA5}">
                      <a16:colId xmlns:a16="http://schemas.microsoft.com/office/drawing/2014/main" val="1324115289"/>
                    </a:ext>
                  </a:extLst>
                </a:gridCol>
                <a:gridCol w="1298238">
                  <a:extLst>
                    <a:ext uri="{9D8B030D-6E8A-4147-A177-3AD203B41FA5}">
                      <a16:colId xmlns:a16="http://schemas.microsoft.com/office/drawing/2014/main" val="1460967880"/>
                    </a:ext>
                  </a:extLst>
                </a:gridCol>
                <a:gridCol w="1584165">
                  <a:extLst>
                    <a:ext uri="{9D8B030D-6E8A-4147-A177-3AD203B41FA5}">
                      <a16:colId xmlns:a16="http://schemas.microsoft.com/office/drawing/2014/main" val="1896004287"/>
                    </a:ext>
                  </a:extLst>
                </a:gridCol>
              </a:tblGrid>
              <a:tr h="713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2020 - 2021 н.р.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2021 – 2022 н.р.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64761"/>
                  </a:ext>
                </a:extLst>
              </a:tr>
              <a:tr h="499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Федорівське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309314"/>
                  </a:ext>
                </a:extLst>
              </a:tr>
              <a:tr h="499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Сокільське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8890586"/>
                  </a:ext>
                </a:extLst>
              </a:tr>
              <a:tr h="499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Новочорноглазівське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9538786"/>
                  </a:ext>
                </a:extLst>
              </a:tr>
              <a:tr h="499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Ульянівське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7854686"/>
                  </a:ext>
                </a:extLst>
              </a:tr>
              <a:tr h="499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Олексіївка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1288016"/>
                  </a:ext>
                </a:extLst>
              </a:tr>
              <a:tr h="499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П'ятихатки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225466"/>
                  </a:ext>
                </a:extLst>
              </a:tr>
              <a:tr h="499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Всього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6698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288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Організація харчування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742994"/>
              </p:ext>
            </p:extLst>
          </p:nvPr>
        </p:nvGraphicFramePr>
        <p:xfrm>
          <a:off x="457198" y="1649186"/>
          <a:ext cx="10287000" cy="48332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62472">
                  <a:extLst>
                    <a:ext uri="{9D8B030D-6E8A-4147-A177-3AD203B41FA5}">
                      <a16:colId xmlns:a16="http://schemas.microsoft.com/office/drawing/2014/main" val="3589077082"/>
                    </a:ext>
                  </a:extLst>
                </a:gridCol>
                <a:gridCol w="474194">
                  <a:extLst>
                    <a:ext uri="{9D8B030D-6E8A-4147-A177-3AD203B41FA5}">
                      <a16:colId xmlns:a16="http://schemas.microsoft.com/office/drawing/2014/main" val="239239352"/>
                    </a:ext>
                  </a:extLst>
                </a:gridCol>
                <a:gridCol w="377264">
                  <a:extLst>
                    <a:ext uri="{9D8B030D-6E8A-4147-A177-3AD203B41FA5}">
                      <a16:colId xmlns:a16="http://schemas.microsoft.com/office/drawing/2014/main" val="2194045512"/>
                    </a:ext>
                  </a:extLst>
                </a:gridCol>
                <a:gridCol w="576008">
                  <a:extLst>
                    <a:ext uri="{9D8B030D-6E8A-4147-A177-3AD203B41FA5}">
                      <a16:colId xmlns:a16="http://schemas.microsoft.com/office/drawing/2014/main" val="3637797064"/>
                    </a:ext>
                  </a:extLst>
                </a:gridCol>
                <a:gridCol w="576008">
                  <a:extLst>
                    <a:ext uri="{9D8B030D-6E8A-4147-A177-3AD203B41FA5}">
                      <a16:colId xmlns:a16="http://schemas.microsoft.com/office/drawing/2014/main" val="2929191074"/>
                    </a:ext>
                  </a:extLst>
                </a:gridCol>
                <a:gridCol w="571823">
                  <a:extLst>
                    <a:ext uri="{9D8B030D-6E8A-4147-A177-3AD203B41FA5}">
                      <a16:colId xmlns:a16="http://schemas.microsoft.com/office/drawing/2014/main" val="3162096353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50538443"/>
                    </a:ext>
                  </a:extLst>
                </a:gridCol>
                <a:gridCol w="679912">
                  <a:extLst>
                    <a:ext uri="{9D8B030D-6E8A-4147-A177-3AD203B41FA5}">
                      <a16:colId xmlns:a16="http://schemas.microsoft.com/office/drawing/2014/main" val="2645251619"/>
                    </a:ext>
                  </a:extLst>
                </a:gridCol>
                <a:gridCol w="679912">
                  <a:extLst>
                    <a:ext uri="{9D8B030D-6E8A-4147-A177-3AD203B41FA5}">
                      <a16:colId xmlns:a16="http://schemas.microsoft.com/office/drawing/2014/main" val="3836516791"/>
                    </a:ext>
                  </a:extLst>
                </a:gridCol>
                <a:gridCol w="256625">
                  <a:extLst>
                    <a:ext uri="{9D8B030D-6E8A-4147-A177-3AD203B41FA5}">
                      <a16:colId xmlns:a16="http://schemas.microsoft.com/office/drawing/2014/main" val="170927545"/>
                    </a:ext>
                  </a:extLst>
                </a:gridCol>
                <a:gridCol w="159221">
                  <a:extLst>
                    <a:ext uri="{9D8B030D-6E8A-4147-A177-3AD203B41FA5}">
                      <a16:colId xmlns:a16="http://schemas.microsoft.com/office/drawing/2014/main" val="1039504386"/>
                    </a:ext>
                  </a:extLst>
                </a:gridCol>
                <a:gridCol w="290793">
                  <a:extLst>
                    <a:ext uri="{9D8B030D-6E8A-4147-A177-3AD203B41FA5}">
                      <a16:colId xmlns:a16="http://schemas.microsoft.com/office/drawing/2014/main" val="3127680332"/>
                    </a:ext>
                  </a:extLst>
                </a:gridCol>
                <a:gridCol w="1662472">
                  <a:extLst>
                    <a:ext uri="{9D8B030D-6E8A-4147-A177-3AD203B41FA5}">
                      <a16:colId xmlns:a16="http://schemas.microsoft.com/office/drawing/2014/main" val="2525569295"/>
                    </a:ext>
                  </a:extLst>
                </a:gridCol>
                <a:gridCol w="1662472">
                  <a:extLst>
                    <a:ext uri="{9D8B030D-6E8A-4147-A177-3AD203B41FA5}">
                      <a16:colId xmlns:a16="http://schemas.microsoft.com/office/drawing/2014/main" val="3192058680"/>
                    </a:ext>
                  </a:extLst>
                </a:gridCol>
                <a:gridCol w="159221">
                  <a:extLst>
                    <a:ext uri="{9D8B030D-6E8A-4147-A177-3AD203B41FA5}">
                      <a16:colId xmlns:a16="http://schemas.microsoft.com/office/drawing/2014/main" val="222854532"/>
                    </a:ext>
                  </a:extLst>
                </a:gridCol>
              </a:tblGrid>
              <a:tr h="58283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Контингент учнів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 –ть 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учнів в кла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сах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К-ть учнів, які отримали гарячі обіди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Послуги підприємств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672336"/>
                  </a:ext>
                </a:extLst>
              </a:tr>
              <a:tr h="194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 - ть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ціна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За чий рахунок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Діти- сироти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Діти під опікою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Діти з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малозаб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езпечених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сімей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АТО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ВПО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Інваліди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6366021"/>
                  </a:ext>
                </a:extLst>
              </a:tr>
              <a:tr h="23076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( назви фірм ,які </a:t>
                      </a:r>
                      <a:r>
                        <a:rPr lang="ru-RU" sz="1000" spc="-10">
                          <a:effectLst/>
                        </a:rPr>
                        <a:t>підвозять хлібо-булочні </a:t>
                      </a:r>
                      <a:r>
                        <a:rPr lang="ru-RU" sz="1000">
                          <a:effectLst/>
                        </a:rPr>
                        <a:t>вироби, питну </a:t>
                      </a:r>
                      <a:r>
                        <a:rPr lang="ru-RU" sz="1000" spc="30">
                          <a:effectLst/>
                        </a:rPr>
                        <a:t>воду)</a:t>
                      </a:r>
                      <a:r>
                        <a:rPr lang="ru-RU" sz="1000">
                          <a:effectLst/>
                        </a:rPr>
                        <a:t>продукти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8754870"/>
                  </a:ext>
                </a:extLst>
              </a:tr>
              <a:tr h="582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 – 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24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46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17.5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Батьк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0000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Павлоград хліб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Кришталь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ТОВ «ГАРАНТ – 2010»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6898199"/>
                  </a:ext>
                </a:extLst>
              </a:tr>
              <a:tr h="582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 – 11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59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22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37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25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Батьк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4085553"/>
                  </a:ext>
                </a:extLst>
              </a:tr>
              <a:tr h="3885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Всього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83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33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40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25.0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7002292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3796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587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Зміцнення матеріально – технічної бази школи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037031"/>
              </p:ext>
            </p:extLst>
          </p:nvPr>
        </p:nvGraphicFramePr>
        <p:xfrm>
          <a:off x="947057" y="1930403"/>
          <a:ext cx="10140043" cy="44703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67929">
                  <a:extLst>
                    <a:ext uri="{9D8B030D-6E8A-4147-A177-3AD203B41FA5}">
                      <a16:colId xmlns:a16="http://schemas.microsoft.com/office/drawing/2014/main" val="3950526227"/>
                    </a:ext>
                  </a:extLst>
                </a:gridCol>
                <a:gridCol w="5691393">
                  <a:extLst>
                    <a:ext uri="{9D8B030D-6E8A-4147-A177-3AD203B41FA5}">
                      <a16:colId xmlns:a16="http://schemas.microsoft.com/office/drawing/2014/main" val="1474242347"/>
                    </a:ext>
                  </a:extLst>
                </a:gridCol>
                <a:gridCol w="3380721">
                  <a:extLst>
                    <a:ext uri="{9D8B030D-6E8A-4147-A177-3AD203B41FA5}">
                      <a16:colId xmlns:a16="http://schemas.microsoft.com/office/drawing/2014/main" val="512677765"/>
                    </a:ext>
                  </a:extLst>
                </a:gridCol>
              </a:tblGrid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№ з/п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Назва заходу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Сума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3410178623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Відремонтовано спортзал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240 000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2788598177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два принтери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12 000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2754421530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пуфи для учнів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6 000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469840186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ламінатор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1128996038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клавіатури для комп'ютерів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2 000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2405940192"/>
                  </a:ext>
                </a:extLst>
              </a:tr>
              <a:tr h="641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Замінено освітлення у  кабінетах зарубіжної літератури, трудового навчання, медичному кабінеті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4 000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38709147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м'ясорубку в їдальню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3 000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939821383"/>
                  </a:ext>
                </a:extLst>
              </a:tr>
              <a:tr h="427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демонстраційний матеріал для учнів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3 640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2543261690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меблі для кабінету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9 360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3841296455"/>
                  </a:ext>
                </a:extLst>
              </a:tr>
              <a:tr h="427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мультимедійне обладнання для кабінету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57 000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1877781325"/>
                  </a:ext>
                </a:extLst>
              </a:tr>
              <a:tr h="407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насос циркуляційний в топочну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18 000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1400224069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миючі засоби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1 569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3986987898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дошка коркова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1 484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983346830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Придбано аптечку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553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442009771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>
                          <a:effectLst/>
                        </a:rPr>
                        <a:t>Всього залучено коштів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100" dirty="0">
                          <a:effectLst/>
                        </a:rPr>
                        <a:t>359 606 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244" marR="54244" marT="0" marB="0"/>
                </a:tc>
                <a:extLst>
                  <a:ext uri="{0D108BD9-81ED-4DB2-BD59-A6C34878D82A}">
                    <a16:rowId xmlns:a16="http://schemas.microsoft.com/office/drawing/2014/main" val="2364932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0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842" y="90854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Інформація про спонсорську допомогу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978082"/>
              </p:ext>
            </p:extLst>
          </p:nvPr>
        </p:nvGraphicFramePr>
        <p:xfrm>
          <a:off x="604159" y="782786"/>
          <a:ext cx="11054442" cy="55534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0735">
                  <a:extLst>
                    <a:ext uri="{9D8B030D-6E8A-4147-A177-3AD203B41FA5}">
                      <a16:colId xmlns:a16="http://schemas.microsoft.com/office/drawing/2014/main" val="3678136283"/>
                    </a:ext>
                  </a:extLst>
                </a:gridCol>
                <a:gridCol w="2287449">
                  <a:extLst>
                    <a:ext uri="{9D8B030D-6E8A-4147-A177-3AD203B41FA5}">
                      <a16:colId xmlns:a16="http://schemas.microsoft.com/office/drawing/2014/main" val="1984707106"/>
                    </a:ext>
                  </a:extLst>
                </a:gridCol>
                <a:gridCol w="2434119">
                  <a:extLst>
                    <a:ext uri="{9D8B030D-6E8A-4147-A177-3AD203B41FA5}">
                      <a16:colId xmlns:a16="http://schemas.microsoft.com/office/drawing/2014/main" val="2005017649"/>
                    </a:ext>
                  </a:extLst>
                </a:gridCol>
                <a:gridCol w="3447297">
                  <a:extLst>
                    <a:ext uri="{9D8B030D-6E8A-4147-A177-3AD203B41FA5}">
                      <a16:colId xmlns:a16="http://schemas.microsoft.com/office/drawing/2014/main" val="1685600844"/>
                    </a:ext>
                  </a:extLst>
                </a:gridCol>
                <a:gridCol w="2064842">
                  <a:extLst>
                    <a:ext uri="{9D8B030D-6E8A-4147-A177-3AD203B41FA5}">
                      <a16:colId xmlns:a16="http://schemas.microsoft.com/office/drawing/2014/main" val="3818151145"/>
                    </a:ext>
                  </a:extLst>
                </a:gridCol>
              </a:tblGrid>
              <a:tr h="41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№ з/п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Назва господарства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 І П керівника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Спонсорська допомога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Сума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1377476783"/>
                  </a:ext>
                </a:extLst>
              </a:tr>
              <a:tr h="837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ФГ «Красноармєєц»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Гудожник Леонід Васильович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Ремонт спортзалу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Плата інтернету</a:t>
                      </a:r>
                      <a:endParaRPr lang="ru-RU" sz="10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Всього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120 000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  1 800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 121 800 грн.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3524246696"/>
                  </a:ext>
                </a:extLst>
              </a:tr>
              <a:tr h="686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ФГ «Серж і К»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Старлат Сергій Андрійович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 dirty="0">
                          <a:effectLst/>
                        </a:rPr>
                        <a:t>Оплата за підключення газу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 dirty="0">
                          <a:effectLst/>
                        </a:rPr>
                        <a:t>Придбання ламп в кабінет зарубіжної літератури, медичний </a:t>
                      </a:r>
                      <a:r>
                        <a:rPr lang="uk-UA" sz="1000" dirty="0" smtClean="0">
                          <a:effectLst/>
                        </a:rPr>
                        <a:t>кабінет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 dirty="0" smtClean="0">
                          <a:effectLst/>
                        </a:rPr>
                        <a:t>Всього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4 000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</a:rPr>
                        <a:t> </a:t>
                      </a:r>
                      <a:r>
                        <a:rPr lang="uk-UA" sz="1000" dirty="0">
                          <a:effectLst/>
                        </a:rPr>
                        <a:t>2 000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</a:rPr>
                        <a:t>6</a:t>
                      </a:r>
                      <a:r>
                        <a:rPr lang="uk-UA" sz="1000" dirty="0">
                          <a:effectLst/>
                        </a:rPr>
                        <a:t> 000 грн.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2210960286"/>
                  </a:ext>
                </a:extLst>
              </a:tr>
              <a:tr h="776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ФГ «Перлина»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Сарнов Віталій Анатолійович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 dirty="0">
                          <a:effectLst/>
                        </a:rPr>
                        <a:t>Ремонт спортзалу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 dirty="0">
                          <a:effectLst/>
                        </a:rPr>
                        <a:t>Оплата харчування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 dirty="0">
                          <a:effectLst/>
                        </a:rPr>
                        <a:t>Преміювання </a:t>
                      </a:r>
                      <a:r>
                        <a:rPr lang="uk-UA" sz="1000" dirty="0" smtClean="0">
                          <a:effectLst/>
                        </a:rPr>
                        <a:t>учнів</a:t>
                      </a:r>
                      <a:endParaRPr lang="ru-RU" sz="10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 dirty="0" smtClean="0">
                          <a:effectLst/>
                        </a:rPr>
                        <a:t>Всього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120 000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  1 000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500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121 500 грн.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1738173767"/>
                  </a:ext>
                </a:extLst>
              </a:tr>
              <a:tr h="850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ВАК «Агро»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Грицишин Дмитро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Русланович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Придбано пуфи для учнів 1 класу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Придбано принтер для учнів 2 класу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Преміювання учнів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Всього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6 000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</a:rPr>
                        <a:t>6</a:t>
                      </a:r>
                      <a:r>
                        <a:rPr lang="uk-UA" sz="1000" dirty="0">
                          <a:effectLst/>
                        </a:rPr>
                        <a:t> 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r>
                        <a:rPr lang="uk-UA" sz="1000" dirty="0" smtClean="0">
                          <a:effectLst/>
                        </a:rPr>
                        <a:t>500 </a:t>
                      </a:r>
                      <a:r>
                        <a:rPr lang="uk-UA" sz="1000" dirty="0">
                          <a:effectLst/>
                        </a:rPr>
                        <a:t>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12 500 грн.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2423427412"/>
                  </a:ext>
                </a:extLst>
              </a:tr>
              <a:tr h="591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ФГ «Тетяна»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Криворучко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Андрій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Іванович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Придбано принтер для учнів 1 класу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Надано 100 л палива для підвозу учнів</a:t>
                      </a:r>
                      <a:endParaRPr lang="ru-RU" sz="10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Всього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6 000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r>
                        <a:rPr lang="uk-UA" sz="1000" dirty="0" smtClean="0">
                          <a:effectLst/>
                        </a:rPr>
                        <a:t>2 </a:t>
                      </a:r>
                      <a:r>
                        <a:rPr lang="uk-UA" sz="1000" dirty="0">
                          <a:effectLst/>
                        </a:rPr>
                        <a:t>700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r>
                        <a:rPr lang="uk-UA" sz="1000" dirty="0" smtClean="0">
                          <a:effectLst/>
                        </a:rPr>
                        <a:t>8</a:t>
                      </a:r>
                      <a:r>
                        <a:rPr lang="uk-UA" sz="1000" dirty="0">
                          <a:effectLst/>
                        </a:rPr>
                        <a:t> 700 грн.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3419547853"/>
                  </a:ext>
                </a:extLst>
              </a:tr>
              <a:tr h="57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Одноосібник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Солоха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Анатолій 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Леонідович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Придбано клавіатури для комп'ютерів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Придбано лампи для освітлення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Всього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1 000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</a:rPr>
                        <a:t>3</a:t>
                      </a:r>
                      <a:r>
                        <a:rPr lang="uk-UA" sz="1000" dirty="0">
                          <a:effectLst/>
                        </a:rPr>
                        <a:t> 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r>
                        <a:rPr lang="uk-UA" sz="1000" dirty="0" smtClean="0">
                          <a:effectLst/>
                        </a:rPr>
                        <a:t>4</a:t>
                      </a:r>
                      <a:r>
                        <a:rPr lang="uk-UA" sz="1000" dirty="0">
                          <a:effectLst/>
                        </a:rPr>
                        <a:t> 000 грн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212514300"/>
                  </a:ext>
                </a:extLst>
              </a:tr>
              <a:tr h="665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Одноосібник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Стринадко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Степан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Іванович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Придбано клавіатури для комп'ютерів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Придбано м'ясорубку в їдальню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Всього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1 000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r>
                        <a:rPr lang="uk-UA" sz="1000" dirty="0" smtClean="0">
                          <a:effectLst/>
                        </a:rPr>
                        <a:t>3</a:t>
                      </a:r>
                      <a:r>
                        <a:rPr lang="uk-UA" sz="1000" dirty="0">
                          <a:effectLst/>
                        </a:rPr>
                        <a:t> 000 грн.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r>
                        <a:rPr lang="uk-UA" sz="1000" dirty="0" smtClean="0">
                          <a:effectLst/>
                        </a:rPr>
                        <a:t>4 </a:t>
                      </a:r>
                      <a:r>
                        <a:rPr lang="uk-UA" sz="1000" dirty="0">
                          <a:effectLst/>
                        </a:rPr>
                        <a:t>000 грн.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2461837892"/>
                  </a:ext>
                </a:extLst>
              </a:tr>
              <a:tr h="138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 Всього залучено коштів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277 500 грн                                                          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6962" marR="26962" marT="0" marB="0"/>
                </a:tc>
                <a:extLst>
                  <a:ext uri="{0D108BD9-81ED-4DB2-BD59-A6C34878D82A}">
                    <a16:rowId xmlns:a16="http://schemas.microsoft.com/office/drawing/2014/main" val="2307717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8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88" y="0"/>
            <a:ext cx="8596668" cy="1320800"/>
          </a:xfrm>
        </p:spPr>
        <p:txBody>
          <a:bodyPr/>
          <a:lstStyle/>
          <a:p>
            <a:pPr algn="ctr"/>
            <a:r>
              <a:rPr lang="uk-UA" b="1" dirty="0"/>
              <a:t>Характеристика педагогічного колективу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788" y="2031023"/>
            <a:ext cx="8959035" cy="5328138"/>
          </a:xfrm>
        </p:spPr>
        <p:txBody>
          <a:bodyPr numCol="2">
            <a:normAutofit fontScale="92500"/>
          </a:bodyPr>
          <a:lstStyle/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сього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педагогічних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працівників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 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15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, з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них:</a:t>
            </a:r>
          </a:p>
          <a:p>
            <a:pPr marL="0" indent="0">
              <a:buNone/>
            </a:pP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вчителів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15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0" lvl="0" indent="0">
              <a:buNone/>
            </a:pP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вихователів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1( з числа вчителів)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0" lvl="0" indent="0">
              <a:buNone/>
            </a:pP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психологів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– 1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( з числа вчителів)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з вищою освітою – 15,  </a:t>
            </a:r>
            <a:endParaRPr lang="uk-UA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Якісний склад педагогів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– 15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у тому числі – вищої категорії 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12;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- І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категорії 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ІІ категорії - 2;</a:t>
            </a:r>
          </a:p>
          <a:p>
            <a:pPr>
              <a:buFontTx/>
              <a:buChar char="-"/>
            </a:pPr>
            <a:endParaRPr lang="uk-UA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Кількість педагогів, що мають звання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старший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учитель – 4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учитель-методист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– 3.   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Кількість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педагогів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мають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нагороди</a:t>
            </a: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 Н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агрудний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знак «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Відмінник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освіти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України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» – 1</a:t>
            </a:r>
          </a:p>
          <a:p>
            <a:pPr mar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Середній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вік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працівників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 –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роки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4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03" y="0"/>
            <a:ext cx="8596668" cy="74734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Атестація педагогічних працівників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85800"/>
            <a:ext cx="9600874" cy="593480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Запорукою ефективності навчально-виховного процесу було і залишається підвищення професійного рівня педагогів.</a:t>
            </a:r>
            <a:endParaRPr lang="ru-RU" dirty="0"/>
          </a:p>
          <a:p>
            <a:r>
              <a:rPr lang="uk-UA" dirty="0"/>
              <a:t>У 2021/2022 навчальному році у школі  працювало 15 </a:t>
            </a:r>
            <a:r>
              <a:rPr lang="uk-UA" dirty="0" err="1"/>
              <a:t>педагогічнх</a:t>
            </a:r>
            <a:r>
              <a:rPr lang="uk-UA" dirty="0"/>
              <a:t> працівника.  3 вчителя мають  звання «Вчитель–методист», 4 - «Старший вчитель», 1 - нагрудний знак «Відмінник освіти України», 12 учителів мають вищу кваліфікаційну категорію, 1 - першу кваліфікаційну категорію, 2 - другу кваліфікаційну категорію.</a:t>
            </a:r>
            <a:endParaRPr lang="ru-RU" dirty="0"/>
          </a:p>
          <a:p>
            <a:r>
              <a:rPr lang="uk-UA" dirty="0"/>
              <a:t>Атестація педагогічних працівників  проводилась згідно  «Типового положення про атестацію педагогічних працівників України», затвердженого наказом МОН України № 930 від 06.10. 2010 року, та наказу Міністерства освіти і науки молоді та спорту України від 20.12.2011 р. за № 1473 «Про затвердження змін до Типового положення про атестацію педагогічних працівників», плану роботи атестаційної комісії закладу.</a:t>
            </a:r>
            <a:endParaRPr lang="ru-RU" dirty="0"/>
          </a:p>
          <a:p>
            <a:r>
              <a:rPr lang="uk-UA" dirty="0"/>
              <a:t>Адміністрацією школи та атестаційною комісією своєчасно було виконано такі заходи: у вересні проведено корегування плану атестації на наступний навчальний рік, створено атестаційну комісію, узгоджено її склад з профспілковим комітетом, видано відповідні накази. Педагогічний колектив був ознайомлений із списком педагогічних працівників, що атестуються. Було перевірено строки проходження курсів підвищення кваліфікації, у жовтні закріплено за вчителями відповідальних від адміністрації для вивчення системи і узагальнення досвіду роботи. Складено графік проведення відкритих уроків та позакласних заходів. Методичні матеріали вчителів, що атестувалися, узагальнено на педагогічній раді (протокол № 4 від 26.02.2022 н. р.</a:t>
            </a:r>
            <a:r>
              <a:rPr lang="uk-UA" b="1" dirty="0"/>
              <a:t>).</a:t>
            </a:r>
            <a:r>
              <a:rPr lang="uk-UA" dirty="0"/>
              <a:t> Адміністрацією закладу надано допомогу по складанню особистих планів роботи учителів на період атестації та </a:t>
            </a:r>
            <a:r>
              <a:rPr lang="uk-UA" dirty="0" err="1"/>
              <a:t>міжатестаційний</a:t>
            </a:r>
            <a:r>
              <a:rPr lang="uk-UA" dirty="0"/>
              <a:t> період.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7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934" y="0"/>
            <a:ext cx="8596668" cy="223324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Підвищення кваліфікації</a:t>
            </a:r>
            <a:r>
              <a:rPr lang="ru-RU" dirty="0"/>
              <a:t> </a:t>
            </a:r>
            <a:r>
              <a:rPr lang="uk-UA" b="1" dirty="0" smtClean="0"/>
              <a:t>вчителів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872762"/>
            <a:ext cx="10849381" cy="4712675"/>
          </a:xfrm>
        </p:spPr>
        <p:txBody>
          <a:bodyPr/>
          <a:lstStyle/>
          <a:p>
            <a:pPr algn="ctr"/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Протягом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2021/2022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навчального року на базі КЗВО «ДНІПРОВСЬКА АКАДЕМІЯ НЕПЕРВНОЇ ОСВІТИ» пройшли навчання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10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педагогічних працівників комунального закладу «Новоіванівська загальноосвітня школа І-ІІІ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ступенів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» Юр`ївської селищної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ради 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4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070" y="29563"/>
            <a:ext cx="8596668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Із</a:t>
            </a:r>
            <a:r>
              <a:rPr lang="ru-RU" dirty="0"/>
              <a:t> них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518607"/>
              </p:ext>
            </p:extLst>
          </p:nvPr>
        </p:nvGraphicFramePr>
        <p:xfrm>
          <a:off x="578072" y="577447"/>
          <a:ext cx="9705614" cy="5456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4922">
                  <a:extLst>
                    <a:ext uri="{9D8B030D-6E8A-4147-A177-3AD203B41FA5}">
                      <a16:colId xmlns:a16="http://schemas.microsoft.com/office/drawing/2014/main" val="299552029"/>
                    </a:ext>
                  </a:extLst>
                </a:gridCol>
                <a:gridCol w="1655308">
                  <a:extLst>
                    <a:ext uri="{9D8B030D-6E8A-4147-A177-3AD203B41FA5}">
                      <a16:colId xmlns:a16="http://schemas.microsoft.com/office/drawing/2014/main" val="4038256064"/>
                    </a:ext>
                  </a:extLst>
                </a:gridCol>
                <a:gridCol w="2539025">
                  <a:extLst>
                    <a:ext uri="{9D8B030D-6E8A-4147-A177-3AD203B41FA5}">
                      <a16:colId xmlns:a16="http://schemas.microsoft.com/office/drawing/2014/main" val="2184512606"/>
                    </a:ext>
                  </a:extLst>
                </a:gridCol>
                <a:gridCol w="2539025">
                  <a:extLst>
                    <a:ext uri="{9D8B030D-6E8A-4147-A177-3AD203B41FA5}">
                      <a16:colId xmlns:a16="http://schemas.microsoft.com/office/drawing/2014/main" val="1824378756"/>
                    </a:ext>
                  </a:extLst>
                </a:gridCol>
                <a:gridCol w="1787334">
                  <a:extLst>
                    <a:ext uri="{9D8B030D-6E8A-4147-A177-3AD203B41FA5}">
                      <a16:colId xmlns:a16="http://schemas.microsoft.com/office/drawing/2014/main" val="755151375"/>
                    </a:ext>
                  </a:extLst>
                </a:gridCol>
              </a:tblGrid>
              <a:tr h="244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з/п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ПІБ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пед. працівника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Заклад освіти, в якому пройдено курси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Напрямок підвищення кваліфікації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Дата,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свідоцтва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1883316610"/>
                  </a:ext>
                </a:extLst>
              </a:tr>
              <a:tr h="24421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Аксініна</a:t>
                      </a:r>
                      <a:r>
                        <a:rPr lang="uk-UA" sz="800" dirty="0">
                          <a:effectLst/>
                        </a:rPr>
                        <a:t> І.В.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української мови та літератури НУШ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08.10.2021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№2986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1722877801"/>
                  </a:ext>
                </a:extLst>
              </a:tr>
              <a:tr h="488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Сучасні інформаційні технології та їх вплив на здоров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 учасників освітнього процесу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04.10.2021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№24645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3834243949"/>
                  </a:ext>
                </a:extLst>
              </a:tr>
              <a:tr h="244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Методика написання есе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21.09.2021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№23533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1684401580"/>
                  </a:ext>
                </a:extLst>
              </a:tr>
              <a:tr h="244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Мазоха О.Л.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зарубіжної літератури НУШ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04.11.2021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№11460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1471364663"/>
                  </a:ext>
                </a:extLst>
              </a:tr>
              <a:tr h="244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Войтанішек О.В.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історії НУШ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18.09.2021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№208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237547161"/>
                  </a:ext>
                </a:extLst>
              </a:tr>
              <a:tr h="2442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Фетісова М.В.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математики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НУШ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18.09.2021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№898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687211163"/>
                  </a:ext>
                </a:extLst>
              </a:tr>
              <a:tr h="36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Базові навички медіаграмотності у навчальному закладі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27.05.2022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№12111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2839703282"/>
                  </a:ext>
                </a:extLst>
              </a:tr>
              <a:tr h="244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5.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Кирик А.В.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англійської мови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НУШ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09.10.2021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№3201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4208822284"/>
                  </a:ext>
                </a:extLst>
              </a:tr>
              <a:tr h="366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6.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Саніна О.Ю.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Траєкторії формування духовності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осбистості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11.02.2022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№3253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556572749"/>
                  </a:ext>
                </a:extLst>
              </a:tr>
              <a:tr h="476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7.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 О.М.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географії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НУШ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18.09.2021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№424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3659613756"/>
                  </a:ext>
                </a:extLst>
              </a:tr>
              <a:tr h="48842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8.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Глущенко Г.А.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Методика розвитку інтелекту в інформаційному суспільстві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01.11-05.11.2021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3647256733"/>
                  </a:ext>
                </a:extLst>
              </a:tr>
              <a:tr h="36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Коучинговий підхід для результативного навчання в умовах закладів освіти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26.10.2021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3571194312"/>
                  </a:ext>
                </a:extLst>
              </a:tr>
              <a:tr h="122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3826924660"/>
                  </a:ext>
                </a:extLst>
              </a:tr>
              <a:tr h="357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9.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Свіріда Т.Л.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Мовленнєва комунікативна компетентність вчителя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№37631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2189758359"/>
                  </a:ext>
                </a:extLst>
              </a:tr>
              <a:tr h="357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10.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Рябуха І.М.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зарубіжної літератури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04.11.2021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№1002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762776983"/>
                  </a:ext>
                </a:extLst>
              </a:tr>
              <a:tr h="357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Мовленнєва комунікативна компетентність вчителя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02.12.2021</a:t>
                      </a:r>
                      <a:endParaRPr lang="ru-RU" sz="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№37632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90" marR="45790" marT="0" marB="0"/>
                </a:tc>
                <a:extLst>
                  <a:ext uri="{0D108BD9-81ED-4DB2-BD59-A6C34878D82A}">
                    <a16:rowId xmlns:a16="http://schemas.microsoft.com/office/drawing/2014/main" val="19784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64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Для формування методологічної та теоретичної компетентності, поглиблення соціально-гуманітарних  і психолого-педагогічних знань протягом 2021-2021 навчального року   педагогічні працівники закладу успішно пройшли онлайн-курси  на платформах онлайн-освіти  рейтингу освітніх закладів України.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39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602841"/>
              </p:ext>
            </p:extLst>
          </p:nvPr>
        </p:nvGraphicFramePr>
        <p:xfrm>
          <a:off x="0" y="2"/>
          <a:ext cx="12192000" cy="694745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23829">
                  <a:extLst>
                    <a:ext uri="{9D8B030D-6E8A-4147-A177-3AD203B41FA5}">
                      <a16:colId xmlns:a16="http://schemas.microsoft.com/office/drawing/2014/main" val="1624153469"/>
                    </a:ext>
                  </a:extLst>
                </a:gridCol>
                <a:gridCol w="1310429">
                  <a:extLst>
                    <a:ext uri="{9D8B030D-6E8A-4147-A177-3AD203B41FA5}">
                      <a16:colId xmlns:a16="http://schemas.microsoft.com/office/drawing/2014/main" val="1839179654"/>
                    </a:ext>
                  </a:extLst>
                </a:gridCol>
                <a:gridCol w="2737612">
                  <a:extLst>
                    <a:ext uri="{9D8B030D-6E8A-4147-A177-3AD203B41FA5}">
                      <a16:colId xmlns:a16="http://schemas.microsoft.com/office/drawing/2014/main" val="4074455497"/>
                    </a:ext>
                  </a:extLst>
                </a:gridCol>
                <a:gridCol w="3360065">
                  <a:extLst>
                    <a:ext uri="{9D8B030D-6E8A-4147-A177-3AD203B41FA5}">
                      <a16:colId xmlns:a16="http://schemas.microsoft.com/office/drawing/2014/main" val="1894044429"/>
                    </a:ext>
                  </a:extLst>
                </a:gridCol>
                <a:gridCol w="3360065">
                  <a:extLst>
                    <a:ext uri="{9D8B030D-6E8A-4147-A177-3AD203B41FA5}">
                      <a16:colId xmlns:a16="http://schemas.microsoft.com/office/drawing/2014/main" val="4112373077"/>
                    </a:ext>
                  </a:extLst>
                </a:gridCol>
              </a:tblGrid>
              <a:tr h="246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з/п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ПІБ учителя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On-line курси, навчання підвищення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кваліфікації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Назва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Термін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583646693"/>
                  </a:ext>
                </a:extLst>
              </a:tr>
              <a:tr h="2461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Свіріда Т.Л.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№13874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226274254"/>
                  </a:ext>
                </a:extLst>
              </a:tr>
              <a:tr h="124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3118113731"/>
                  </a:ext>
                </a:extLst>
              </a:tr>
              <a:tr h="2461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Аксініна І.В.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№13479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658260716"/>
                  </a:ext>
                </a:extLst>
              </a:tr>
              <a:tr h="123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173734505"/>
                  </a:ext>
                </a:extLst>
              </a:tr>
              <a:tr h="2461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Мазоха О.Л.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№17118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272112601"/>
                  </a:ext>
                </a:extLst>
              </a:tr>
              <a:tr h="194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Рівень цифрової </a:t>
                      </a:r>
                      <a:r>
                        <a:rPr lang="uk-UA" sz="800" dirty="0" err="1">
                          <a:effectLst/>
                        </a:rPr>
                        <a:t>грамртності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564320508"/>
                  </a:ext>
                </a:extLst>
              </a:tr>
              <a:tr h="246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Войтанішек О.В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№14007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3684218060"/>
                  </a:ext>
                </a:extLst>
              </a:tr>
              <a:tr h="123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224742470"/>
                  </a:ext>
                </a:extLst>
              </a:tr>
              <a:tr h="2461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Глущенко Г.А.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№13516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586971572"/>
                  </a:ext>
                </a:extLst>
              </a:tr>
              <a:tr h="139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401859247"/>
                  </a:ext>
                </a:extLst>
              </a:tr>
              <a:tr h="2461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Саніна О.Ю.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№13976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413235925"/>
                  </a:ext>
                </a:extLst>
              </a:tr>
              <a:tr h="123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4068184147"/>
                  </a:ext>
                </a:extLst>
              </a:tr>
              <a:tr h="2762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 О.М.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№14536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622694542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367880614"/>
                  </a:ext>
                </a:extLst>
              </a:tr>
              <a:tr h="2762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Прудникова Н.В.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№14899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08904569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851599764"/>
                  </a:ext>
                </a:extLst>
              </a:tr>
              <a:tr h="27628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Кирик А.В.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Мовленнєва комунікативна компетентність вчителя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№37631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4008064062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Едера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Робота з дітьми з особливими потребами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29.08.2021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783835156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557674853"/>
                  </a:ext>
                </a:extLst>
              </a:tr>
              <a:tr h="276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Глушкова В.М.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№15134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773878020"/>
                  </a:ext>
                </a:extLst>
              </a:tr>
              <a:tr h="2762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Рябуха І.М.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№13624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2206460553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739222830"/>
                  </a:ext>
                </a:extLst>
              </a:tr>
              <a:tr h="2762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Фетісова М.В.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№1405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620330459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3404460609"/>
                  </a:ext>
                </a:extLst>
              </a:tr>
              <a:tr h="2762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Хмара І.В.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№15005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383122082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452655256"/>
                  </a:ext>
                </a:extLst>
              </a:tr>
              <a:tr h="2762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Тупиця К.В.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Асоціація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саперів України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Навчання з попередження ризиків, пов</a:t>
                      </a:r>
                      <a:r>
                        <a:rPr lang="ru-RU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язаних із вибухонебезпечними предметами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11.05.2022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№13845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92531412"/>
                  </a:ext>
                </a:extLst>
              </a:tr>
              <a:tr h="153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02.12.2021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1957560776"/>
                  </a:ext>
                </a:extLst>
              </a:tr>
              <a:tr h="153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Маловік О.В.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            Дія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183" marR="17183" marT="17183" marB="171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Рівень цифрової грамртності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02.12.2021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558" marR="18558" marT="0" marB="0"/>
                </a:tc>
                <a:extLst>
                  <a:ext uri="{0D108BD9-81ED-4DB2-BD59-A6C34878D82A}">
                    <a16:rowId xmlns:a16="http://schemas.microsoft.com/office/drawing/2014/main" val="4251695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35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6023"/>
            <a:ext cx="8596668" cy="1320800"/>
          </a:xfrm>
        </p:spPr>
        <p:txBody>
          <a:bodyPr/>
          <a:lstStyle/>
          <a:p>
            <a:pPr algn="ctr"/>
            <a:r>
              <a:rPr lang="uk-UA" b="1" dirty="0"/>
              <a:t>Аналіз успішності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764029"/>
              </p:ext>
            </p:extLst>
          </p:nvPr>
        </p:nvGraphicFramePr>
        <p:xfrm>
          <a:off x="1436915" y="1446824"/>
          <a:ext cx="8017328" cy="4807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1359">
                  <a:extLst>
                    <a:ext uri="{9D8B030D-6E8A-4147-A177-3AD203B41FA5}">
                      <a16:colId xmlns:a16="http://schemas.microsoft.com/office/drawing/2014/main" val="1281279242"/>
                    </a:ext>
                  </a:extLst>
                </a:gridCol>
                <a:gridCol w="1202814">
                  <a:extLst>
                    <a:ext uri="{9D8B030D-6E8A-4147-A177-3AD203B41FA5}">
                      <a16:colId xmlns:a16="http://schemas.microsoft.com/office/drawing/2014/main" val="1823868890"/>
                    </a:ext>
                  </a:extLst>
                </a:gridCol>
                <a:gridCol w="694922">
                  <a:extLst>
                    <a:ext uri="{9D8B030D-6E8A-4147-A177-3AD203B41FA5}">
                      <a16:colId xmlns:a16="http://schemas.microsoft.com/office/drawing/2014/main" val="1265739746"/>
                    </a:ext>
                  </a:extLst>
                </a:gridCol>
                <a:gridCol w="1419869">
                  <a:extLst>
                    <a:ext uri="{9D8B030D-6E8A-4147-A177-3AD203B41FA5}">
                      <a16:colId xmlns:a16="http://schemas.microsoft.com/office/drawing/2014/main" val="2233126544"/>
                    </a:ext>
                  </a:extLst>
                </a:gridCol>
                <a:gridCol w="525908">
                  <a:extLst>
                    <a:ext uri="{9D8B030D-6E8A-4147-A177-3AD203B41FA5}">
                      <a16:colId xmlns:a16="http://schemas.microsoft.com/office/drawing/2014/main" val="4258619174"/>
                    </a:ext>
                  </a:extLst>
                </a:gridCol>
                <a:gridCol w="1216540">
                  <a:extLst>
                    <a:ext uri="{9D8B030D-6E8A-4147-A177-3AD203B41FA5}">
                      <a16:colId xmlns:a16="http://schemas.microsoft.com/office/drawing/2014/main" val="2387415227"/>
                    </a:ext>
                  </a:extLst>
                </a:gridCol>
                <a:gridCol w="845916">
                  <a:extLst>
                    <a:ext uri="{9D8B030D-6E8A-4147-A177-3AD203B41FA5}">
                      <a16:colId xmlns:a16="http://schemas.microsoft.com/office/drawing/2014/main" val="1241709467"/>
                    </a:ext>
                  </a:extLst>
                </a:gridCol>
              </a:tblGrid>
              <a:tr h="1661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Рівень навчальних досягнень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2019 – 2020 н.р.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2020/2021 н.р.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2021-2022н.р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83935"/>
                  </a:ext>
                </a:extLst>
              </a:tr>
              <a:tr h="1026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3050521"/>
                  </a:ext>
                </a:extLst>
              </a:tr>
              <a:tr h="529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Високий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483272"/>
                  </a:ext>
                </a:extLst>
              </a:tr>
              <a:tr h="529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Достатній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9847956"/>
                  </a:ext>
                </a:extLst>
              </a:tr>
              <a:tr h="529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Середній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8483381"/>
                  </a:ext>
                </a:extLst>
              </a:tr>
              <a:tr h="529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Початковий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19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2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257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Участь в конкурсах з навчальної роботи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693107"/>
              </p:ext>
            </p:extLst>
          </p:nvPr>
        </p:nvGraphicFramePr>
        <p:xfrm>
          <a:off x="277586" y="604156"/>
          <a:ext cx="11544299" cy="616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510">
                  <a:extLst>
                    <a:ext uri="{9D8B030D-6E8A-4147-A177-3AD203B41FA5}">
                      <a16:colId xmlns:a16="http://schemas.microsoft.com/office/drawing/2014/main" val="2034254777"/>
                    </a:ext>
                  </a:extLst>
                </a:gridCol>
                <a:gridCol w="2980458">
                  <a:extLst>
                    <a:ext uri="{9D8B030D-6E8A-4147-A177-3AD203B41FA5}">
                      <a16:colId xmlns:a16="http://schemas.microsoft.com/office/drawing/2014/main" val="1041829428"/>
                    </a:ext>
                  </a:extLst>
                </a:gridCol>
                <a:gridCol w="2096331">
                  <a:extLst>
                    <a:ext uri="{9D8B030D-6E8A-4147-A177-3AD203B41FA5}">
                      <a16:colId xmlns:a16="http://schemas.microsoft.com/office/drawing/2014/main" val="96365148"/>
                    </a:ext>
                  </a:extLst>
                </a:gridCol>
                <a:gridCol w="2249518">
                  <a:extLst>
                    <a:ext uri="{9D8B030D-6E8A-4147-A177-3AD203B41FA5}">
                      <a16:colId xmlns:a16="http://schemas.microsoft.com/office/drawing/2014/main" val="3426048627"/>
                    </a:ext>
                  </a:extLst>
                </a:gridCol>
                <a:gridCol w="1102444">
                  <a:extLst>
                    <a:ext uri="{9D8B030D-6E8A-4147-A177-3AD203B41FA5}">
                      <a16:colId xmlns:a16="http://schemas.microsoft.com/office/drawing/2014/main" val="868647822"/>
                    </a:ext>
                  </a:extLst>
                </a:gridCol>
                <a:gridCol w="2352038">
                  <a:extLst>
                    <a:ext uri="{9D8B030D-6E8A-4147-A177-3AD203B41FA5}">
                      <a16:colId xmlns:a16="http://schemas.microsoft.com/office/drawing/2014/main" val="1322907915"/>
                    </a:ext>
                  </a:extLst>
                </a:gridCol>
              </a:tblGrid>
              <a:tr h="1898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№ з/п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Назва конкурсу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Кількість учасників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Переможці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Керівник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4278742318"/>
                  </a:ext>
                </a:extLst>
              </a:tr>
              <a:tr h="379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Всеукраїнський конкурс знавців англійської мови «Грінвіч»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Кирик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1689106274"/>
                  </a:ext>
                </a:extLst>
              </a:tr>
              <a:tr h="7593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Участь у формуванні освітнього простору бібліотеки авторських розробок для вчителів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Аксініна І.В.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610175468"/>
                  </a:ext>
                </a:extLst>
              </a:tr>
              <a:tr h="5695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Всеукраїнська олімпіада «Всеосвіта Осінь-2021.Українська мова»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Свіріда Т.Л.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4081991295"/>
                  </a:ext>
                </a:extLst>
              </a:tr>
              <a:tr h="4226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Всеукраїнський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проект «Ми друкуємо книжки»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Тупиця К.В.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112792977"/>
                  </a:ext>
                </a:extLst>
              </a:tr>
              <a:tr h="5695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Всеукраїнська олімпіада «Всеосвіта Осінь-2021.Українська мова»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Рябуха І.М.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2507244921"/>
                  </a:ext>
                </a:extLst>
              </a:tr>
              <a:tr h="379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Міжнародна гра із зарубіжної літуратури «</a:t>
                      </a:r>
                      <a:r>
                        <a:rPr lang="en-US" sz="1000">
                          <a:effectLst/>
                        </a:rPr>
                        <a:t>Sunfower</a:t>
                      </a:r>
                      <a:r>
                        <a:rPr lang="uk-UA" sz="1000">
                          <a:effectLst/>
                        </a:rPr>
                        <a:t>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Рябуха І.М.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3971511709"/>
                  </a:ext>
                </a:extLst>
              </a:tr>
              <a:tr h="517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7.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Міжнародний 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конкурс з української мови ім.Петра Яцика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Прудникова Н.В.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2987120587"/>
                  </a:ext>
                </a:extLst>
              </a:tr>
              <a:tr h="4226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8.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Міжнародний 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конкурс  «Собори наших душ»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Прудникова Н.В.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3896390938"/>
                  </a:ext>
                </a:extLst>
              </a:tr>
              <a:tr h="2847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9.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Радіодиктант з української мови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Прудникова Н.В.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4128454133"/>
                  </a:ext>
                </a:extLst>
              </a:tr>
              <a:tr h="5695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10.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Всеукраїнська олімпіада «Всеосвіта Осінь-2021.Українська мова»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Прудникова Н.В.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1978112443"/>
                  </a:ext>
                </a:extLst>
              </a:tr>
              <a:tr h="5046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000">
                          <a:effectLst/>
                        </a:rPr>
                        <a:t>Всеукраїнські учнівські олімпіади з базових дисциплін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2(фізика-І місце,Мороз М,біологія-ІІмісце,Крицак Т.)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Саніна О.Ю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668981200"/>
                  </a:ext>
                </a:extLst>
              </a:tr>
              <a:tr h="5046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000">
                          <a:effectLst/>
                        </a:rPr>
                        <a:t>Конкурс навчальних розробок «Фантастична</a:t>
                      </a:r>
                      <a:endParaRPr lang="ru-RU" sz="1000">
                        <a:effectLst/>
                      </a:endParaRPr>
                    </a:p>
                    <a:p>
                      <a:pPr algn="l"/>
                      <a:r>
                        <a:rPr lang="uk-UA" sz="1000">
                          <a:effectLst/>
                        </a:rPr>
                        <a:t>п</a:t>
                      </a:r>
                      <a:r>
                        <a:rPr lang="ru-RU" sz="1000">
                          <a:effectLst/>
                        </a:rPr>
                        <a:t>`</a:t>
                      </a:r>
                      <a:r>
                        <a:rPr lang="uk-UA" sz="1000">
                          <a:effectLst/>
                        </a:rPr>
                        <a:t>ятірка»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Диплом №102120369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01.11.2021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 err="1">
                          <a:effectLst/>
                        </a:rPr>
                        <a:t>Саніна</a:t>
                      </a:r>
                      <a:r>
                        <a:rPr lang="uk-UA" sz="1000" dirty="0">
                          <a:effectLst/>
                        </a:rPr>
                        <a:t> О.Ю.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82" marR="20282" marT="0" marB="0"/>
                </a:tc>
                <a:extLst>
                  <a:ext uri="{0D108BD9-81ED-4DB2-BD59-A6C34878D82A}">
                    <a16:rowId xmlns:a16="http://schemas.microsoft.com/office/drawing/2014/main" val="332350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8648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2279</Words>
  <Application>Microsoft Office PowerPoint</Application>
  <PresentationFormat>Широкоэкранный</PresentationFormat>
  <Paragraphs>729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Andale Sans UI</vt:lpstr>
      <vt:lpstr>Arial</vt:lpstr>
      <vt:lpstr>Calibri</vt:lpstr>
      <vt:lpstr>Times New Roman</vt:lpstr>
      <vt:lpstr>Trebuchet MS</vt:lpstr>
      <vt:lpstr>Wingdings 3</vt:lpstr>
      <vt:lpstr>Аспект</vt:lpstr>
      <vt:lpstr>Аналіз руху учнів </vt:lpstr>
      <vt:lpstr>Характеристика педагогічного колективу</vt:lpstr>
      <vt:lpstr>Атестація педагогічних працівників </vt:lpstr>
      <vt:lpstr> Підвищення кваліфікації вчителів </vt:lpstr>
      <vt:lpstr>Із них:</vt:lpstr>
      <vt:lpstr>Для формування методологічної та теоретичної компетентності, поглиблення соціально-гуманітарних  і психолого-педагогічних знань протягом 2021-2021 навчального року   педагогічні працівники закладу успішно пройшли онлайн-курси  на платформах онлайн-освіти  рейтингу освітніх закладів України.</vt:lpstr>
      <vt:lpstr>Презентация PowerPoint</vt:lpstr>
      <vt:lpstr>Аналіз успішності учнів </vt:lpstr>
      <vt:lpstr>Участь в конкурсах з навчальної роботи </vt:lpstr>
      <vt:lpstr>Участь в конкурсах з виховної роботи </vt:lpstr>
      <vt:lpstr>Соціально захищені категорії здобувачів освіти  станом на 01.06.2022 </vt:lpstr>
      <vt:lpstr>Організація підвозу учнів </vt:lpstr>
      <vt:lpstr>Організація харчування </vt:lpstr>
      <vt:lpstr>Зміцнення матеріально – технічної бази школи </vt:lpstr>
      <vt:lpstr>Інформація про спонсорську допомогу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руху учнів</dc:title>
  <dc:creator>User</dc:creator>
  <cp:lastModifiedBy>User</cp:lastModifiedBy>
  <cp:revision>10</cp:revision>
  <dcterms:created xsi:type="dcterms:W3CDTF">2021-06-18T07:07:39Z</dcterms:created>
  <dcterms:modified xsi:type="dcterms:W3CDTF">2022-07-01T10:00:51Z</dcterms:modified>
</cp:coreProperties>
</file>