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1" r:id="rId15"/>
    <p:sldId id="272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37" autoAdjust="0"/>
  </p:normalViewPr>
  <p:slideViewPr>
    <p:cSldViewPr snapToGrid="0">
      <p:cViewPr>
        <p:scale>
          <a:sx n="62" d="100"/>
          <a:sy n="62" d="100"/>
        </p:scale>
        <p:origin x="468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392C-C089-4B52-A3FA-CDAEE3CE3E48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1D57-BC12-47B1-B6FA-003FE12AB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846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392C-C089-4B52-A3FA-CDAEE3CE3E48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1D57-BC12-47B1-B6FA-003FE12AB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616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392C-C089-4B52-A3FA-CDAEE3CE3E48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1D57-BC12-47B1-B6FA-003FE12AB957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1002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392C-C089-4B52-A3FA-CDAEE3CE3E48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1D57-BC12-47B1-B6FA-003FE12AB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462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392C-C089-4B52-A3FA-CDAEE3CE3E48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1D57-BC12-47B1-B6FA-003FE12AB95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98769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392C-C089-4B52-A3FA-CDAEE3CE3E48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1D57-BC12-47B1-B6FA-003FE12AB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1875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392C-C089-4B52-A3FA-CDAEE3CE3E48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1D57-BC12-47B1-B6FA-003FE12AB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505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392C-C089-4B52-A3FA-CDAEE3CE3E48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1D57-BC12-47B1-B6FA-003FE12AB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142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392C-C089-4B52-A3FA-CDAEE3CE3E48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1D57-BC12-47B1-B6FA-003FE12AB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328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392C-C089-4B52-A3FA-CDAEE3CE3E48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1D57-BC12-47B1-B6FA-003FE12AB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964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392C-C089-4B52-A3FA-CDAEE3CE3E48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1D57-BC12-47B1-B6FA-003FE12AB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96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392C-C089-4B52-A3FA-CDAEE3CE3E48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1D57-BC12-47B1-B6FA-003FE12AB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638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392C-C089-4B52-A3FA-CDAEE3CE3E48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1D57-BC12-47B1-B6FA-003FE12AB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768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392C-C089-4B52-A3FA-CDAEE3CE3E48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1D57-BC12-47B1-B6FA-003FE12AB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595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392C-C089-4B52-A3FA-CDAEE3CE3E48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1D57-BC12-47B1-B6FA-003FE12AB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546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392C-C089-4B52-A3FA-CDAEE3CE3E48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1D57-BC12-47B1-B6FA-003FE12AB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064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D392C-C089-4B52-A3FA-CDAEE3CE3E48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CF11D57-BC12-47B1-B6FA-003FE12AB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486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53703"/>
            <a:ext cx="7766936" cy="1646302"/>
          </a:xfrm>
        </p:spPr>
        <p:txBody>
          <a:bodyPr/>
          <a:lstStyle/>
          <a:p>
            <a:pPr algn="ctr"/>
            <a:r>
              <a:rPr lang="uk-UA" b="1" dirty="0"/>
              <a:t>Аналіз руху учнів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1274885"/>
            <a:ext cx="7766936" cy="4853353"/>
          </a:xfrm>
        </p:spPr>
        <p:txBody>
          <a:bodyPr/>
          <a:lstStyle/>
          <a:p>
            <a:pPr algn="ctr"/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492336"/>
              </p:ext>
            </p:extLst>
          </p:nvPr>
        </p:nvGraphicFramePr>
        <p:xfrm>
          <a:off x="1934817" y="1643271"/>
          <a:ext cx="6917635" cy="432020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86133">
                  <a:extLst>
                    <a:ext uri="{9D8B030D-6E8A-4147-A177-3AD203B41FA5}">
                      <a16:colId xmlns:a16="http://schemas.microsoft.com/office/drawing/2014/main" val="1314763837"/>
                    </a:ext>
                  </a:extLst>
                </a:gridCol>
                <a:gridCol w="1721196">
                  <a:extLst>
                    <a:ext uri="{9D8B030D-6E8A-4147-A177-3AD203B41FA5}">
                      <a16:colId xmlns:a16="http://schemas.microsoft.com/office/drawing/2014/main" val="3945293182"/>
                    </a:ext>
                  </a:extLst>
                </a:gridCol>
                <a:gridCol w="1705153">
                  <a:extLst>
                    <a:ext uri="{9D8B030D-6E8A-4147-A177-3AD203B41FA5}">
                      <a16:colId xmlns:a16="http://schemas.microsoft.com/office/drawing/2014/main" val="3177632606"/>
                    </a:ext>
                  </a:extLst>
                </a:gridCol>
                <a:gridCol w="1705153">
                  <a:extLst>
                    <a:ext uri="{9D8B030D-6E8A-4147-A177-3AD203B41FA5}">
                      <a16:colId xmlns:a16="http://schemas.microsoft.com/office/drawing/2014/main" val="3641177569"/>
                    </a:ext>
                  </a:extLst>
                </a:gridCol>
              </a:tblGrid>
              <a:tr h="374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2019/2020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2020/2021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2021-2022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2028927"/>
                  </a:ext>
                </a:extLst>
              </a:tr>
              <a:tr h="1190210">
                <a:tc>
                  <a:txBody>
                    <a:bodyPr/>
                    <a:lstStyle/>
                    <a:p>
                      <a:pPr marL="3048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Школа І ступеню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28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31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29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4475202"/>
                  </a:ext>
                </a:extLst>
              </a:tr>
              <a:tr h="1190210">
                <a:tc>
                  <a:txBody>
                    <a:bodyPr/>
                    <a:lstStyle/>
                    <a:p>
                      <a:pPr marL="3048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Школа ІІ ступеню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36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38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50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9729934"/>
                  </a:ext>
                </a:extLst>
              </a:tr>
              <a:tr h="1190210">
                <a:tc>
                  <a:txBody>
                    <a:bodyPr/>
                    <a:lstStyle/>
                    <a:p>
                      <a:pPr marL="3048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Школа ІІІ ступеню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0020924"/>
                  </a:ext>
                </a:extLst>
              </a:tr>
              <a:tr h="374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Всього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76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81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 dirty="0">
                          <a:effectLst/>
                        </a:rPr>
                        <a:t>91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3784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805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9895" y="0"/>
            <a:ext cx="8596668" cy="817685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Участь в конкурсах з виховної роботи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29762"/>
            <a:ext cx="10910928" cy="5829299"/>
          </a:xfrm>
        </p:spPr>
        <p:txBody>
          <a:bodyPr numCol="2">
            <a:normAutofit fontScale="77500" lnSpcReduction="20000"/>
          </a:bodyPr>
          <a:lstStyle/>
          <a:p>
            <a:r>
              <a:rPr lang="ru-RU" dirty="0" err="1"/>
              <a:t>Учн</a:t>
            </a:r>
            <a:r>
              <a:rPr lang="uk-UA" dirty="0"/>
              <a:t>і школи прийняли участь у  наступних виховних конкурсах:</a:t>
            </a:r>
            <a:endParaRPr lang="ru-RU" dirty="0"/>
          </a:p>
          <a:p>
            <a:r>
              <a:rPr lang="uk-UA" b="1" dirty="0" err="1"/>
              <a:t>Челендж</a:t>
            </a:r>
            <a:r>
              <a:rPr lang="uk-UA" b="1" dirty="0"/>
              <a:t> до Дня революції Гідності</a:t>
            </a:r>
            <a:r>
              <a:rPr lang="uk-UA" dirty="0"/>
              <a:t> , малюнки Кіт А. 11 </a:t>
            </a:r>
            <a:r>
              <a:rPr lang="uk-UA" dirty="0" err="1"/>
              <a:t>кл</a:t>
            </a:r>
            <a:r>
              <a:rPr lang="uk-UA" dirty="0"/>
              <a:t>. (керівник </a:t>
            </a:r>
            <a:r>
              <a:rPr lang="uk-UA" dirty="0" err="1"/>
              <a:t>Фетісова</a:t>
            </a:r>
            <a:r>
              <a:rPr lang="uk-UA" dirty="0"/>
              <a:t> М. В.), Хмара Р. 7 </a:t>
            </a:r>
            <a:r>
              <a:rPr lang="uk-UA" dirty="0" err="1"/>
              <a:t>кл</a:t>
            </a:r>
            <a:r>
              <a:rPr lang="uk-UA" dirty="0"/>
              <a:t>. ( керівник Хмара І. В. ), Тупиця О.  7 </a:t>
            </a:r>
            <a:r>
              <a:rPr lang="uk-UA" dirty="0" err="1"/>
              <a:t>кл</a:t>
            </a:r>
            <a:r>
              <a:rPr lang="uk-UA" dirty="0"/>
              <a:t>. ( керівник </a:t>
            </a:r>
            <a:r>
              <a:rPr lang="uk-UA" dirty="0" err="1"/>
              <a:t>Саніна</a:t>
            </a:r>
            <a:r>
              <a:rPr lang="uk-UA" dirty="0"/>
              <a:t> О. Ю.), Тупиця Н. 5 </a:t>
            </a:r>
            <a:r>
              <a:rPr lang="uk-UA" dirty="0" err="1"/>
              <a:t>кл</a:t>
            </a:r>
            <a:r>
              <a:rPr lang="uk-UA" dirty="0"/>
              <a:t>., ( керівник Прудникова Н. В.), </a:t>
            </a:r>
            <a:r>
              <a:rPr lang="uk-UA" dirty="0" err="1"/>
              <a:t>Рацин</a:t>
            </a:r>
            <a:r>
              <a:rPr lang="uk-UA" dirty="0"/>
              <a:t> А. 3 </a:t>
            </a:r>
            <a:r>
              <a:rPr lang="uk-UA" dirty="0" err="1"/>
              <a:t>кл</a:t>
            </a:r>
            <a:r>
              <a:rPr lang="uk-UA" dirty="0"/>
              <a:t>., ( керівник Тупиця К. В.).</a:t>
            </a:r>
            <a:endParaRPr lang="ru-RU" dirty="0"/>
          </a:p>
          <a:p>
            <a:r>
              <a:rPr lang="uk-UA" b="1" dirty="0"/>
              <a:t>Акція “Майстерня казок”,</a:t>
            </a:r>
            <a:r>
              <a:rPr lang="uk-UA" dirty="0"/>
              <a:t> виразне читання поезії  </a:t>
            </a:r>
            <a:r>
              <a:rPr lang="uk-UA" dirty="0" err="1"/>
              <a:t>Рацин</a:t>
            </a:r>
            <a:r>
              <a:rPr lang="uk-UA" dirty="0"/>
              <a:t> А. 3 </a:t>
            </a:r>
            <a:r>
              <a:rPr lang="uk-UA" dirty="0" err="1"/>
              <a:t>кл</a:t>
            </a:r>
            <a:r>
              <a:rPr lang="uk-UA" dirty="0"/>
              <a:t>. ( керівник Тупиця К. В.)</a:t>
            </a:r>
            <a:endParaRPr lang="ru-RU" dirty="0"/>
          </a:p>
          <a:p>
            <a:r>
              <a:rPr lang="uk-UA" b="1" dirty="0" err="1"/>
              <a:t>Челендж</a:t>
            </a:r>
            <a:r>
              <a:rPr lang="uk-UA" b="1" dirty="0"/>
              <a:t> до Дня матері “Написане любов'ю слово “мама”</a:t>
            </a:r>
            <a:r>
              <a:rPr lang="uk-UA" dirty="0"/>
              <a:t>, номінація вірш “Моя мама краща в </a:t>
            </a:r>
            <a:r>
              <a:rPr lang="uk-UA" dirty="0" err="1"/>
              <a:t>світі”,Салій</a:t>
            </a:r>
            <a:r>
              <a:rPr lang="uk-UA" dirty="0"/>
              <a:t> Є. 4 </a:t>
            </a:r>
            <a:r>
              <a:rPr lang="uk-UA" dirty="0" err="1"/>
              <a:t>кл</a:t>
            </a:r>
            <a:r>
              <a:rPr lang="uk-UA" dirty="0"/>
              <a:t>. (керівник </a:t>
            </a:r>
            <a:r>
              <a:rPr lang="uk-UA" dirty="0" err="1"/>
              <a:t>Свіріда</a:t>
            </a:r>
            <a:r>
              <a:rPr lang="uk-UA" dirty="0"/>
              <a:t> Т. Л.), </a:t>
            </a:r>
            <a:r>
              <a:rPr lang="uk-UA" dirty="0" err="1"/>
              <a:t>Кухарук</a:t>
            </a:r>
            <a:r>
              <a:rPr lang="uk-UA" dirty="0"/>
              <a:t> Д.., Кравченко Д., Ворона С.  2 </a:t>
            </a:r>
            <a:r>
              <a:rPr lang="uk-UA" dirty="0" err="1"/>
              <a:t>кл</a:t>
            </a:r>
            <a:r>
              <a:rPr lang="uk-UA" dirty="0"/>
              <a:t>.(керівник Рябуха І. М.), </a:t>
            </a:r>
            <a:r>
              <a:rPr lang="uk-UA" dirty="0" err="1"/>
              <a:t>Бобков</a:t>
            </a:r>
            <a:r>
              <a:rPr lang="uk-UA" dirty="0"/>
              <a:t> Я. 6 </a:t>
            </a:r>
            <a:r>
              <a:rPr lang="uk-UA" dirty="0" err="1"/>
              <a:t>кл</a:t>
            </a:r>
            <a:r>
              <a:rPr lang="uk-UA" dirty="0"/>
              <a:t>. (керівник Кирик А. В.), номінація малюнок </a:t>
            </a:r>
            <a:r>
              <a:rPr lang="uk-UA" dirty="0" err="1"/>
              <a:t>Маловік</a:t>
            </a:r>
            <a:r>
              <a:rPr lang="uk-UA" dirty="0"/>
              <a:t> Я. 4 </a:t>
            </a:r>
            <a:r>
              <a:rPr lang="uk-UA" dirty="0" err="1"/>
              <a:t>кл</a:t>
            </a:r>
            <a:r>
              <a:rPr lang="uk-UA" dirty="0"/>
              <a:t>. (керівник </a:t>
            </a:r>
            <a:r>
              <a:rPr lang="uk-UA" dirty="0" err="1"/>
              <a:t>Свіріда</a:t>
            </a:r>
            <a:r>
              <a:rPr lang="uk-UA" dirty="0"/>
              <a:t> Т. Л.)</a:t>
            </a:r>
            <a:endParaRPr lang="ru-RU" dirty="0"/>
          </a:p>
          <a:p>
            <a:r>
              <a:rPr lang="uk-UA" b="1" dirty="0"/>
              <a:t>Обласний конкурс малюнків  “Я, родина, Україна”</a:t>
            </a:r>
            <a:r>
              <a:rPr lang="uk-UA" dirty="0"/>
              <a:t> до Міжнародного дня сім'ї, номінація малюнок </a:t>
            </a:r>
            <a:r>
              <a:rPr lang="uk-UA" dirty="0" err="1"/>
              <a:t>Войтанішек</a:t>
            </a:r>
            <a:r>
              <a:rPr lang="uk-UA" dirty="0"/>
              <a:t> А., Салій Є. 4 </a:t>
            </a:r>
            <a:r>
              <a:rPr lang="uk-UA" dirty="0" err="1"/>
              <a:t>кл</a:t>
            </a:r>
            <a:r>
              <a:rPr lang="uk-UA" dirty="0"/>
              <a:t>.( керівник </a:t>
            </a:r>
            <a:r>
              <a:rPr lang="uk-UA" dirty="0" err="1"/>
              <a:t>Свіріда</a:t>
            </a:r>
            <a:r>
              <a:rPr lang="uk-UA" dirty="0"/>
              <a:t> Т. Л.)</a:t>
            </a:r>
            <a:endParaRPr lang="ru-RU" dirty="0"/>
          </a:p>
          <a:p>
            <a:r>
              <a:rPr lang="uk-UA" b="1" dirty="0"/>
              <a:t>Акція “Ми за мир, ми проти війни”</a:t>
            </a:r>
            <a:r>
              <a:rPr lang="uk-UA" dirty="0"/>
              <a:t>, малюнки </a:t>
            </a:r>
            <a:r>
              <a:rPr lang="uk-UA" dirty="0" err="1"/>
              <a:t>Маловік</a:t>
            </a:r>
            <a:r>
              <a:rPr lang="uk-UA" dirty="0"/>
              <a:t> Я. 4 </a:t>
            </a:r>
            <a:r>
              <a:rPr lang="uk-UA" dirty="0" err="1"/>
              <a:t>кл</a:t>
            </a:r>
            <a:r>
              <a:rPr lang="uk-UA" dirty="0"/>
              <a:t>. (керівник </a:t>
            </a:r>
            <a:r>
              <a:rPr lang="uk-UA" dirty="0" err="1"/>
              <a:t>Маловік</a:t>
            </a:r>
            <a:r>
              <a:rPr lang="uk-UA" dirty="0"/>
              <a:t> А. В.), </a:t>
            </a:r>
            <a:r>
              <a:rPr lang="uk-UA" dirty="0" err="1"/>
              <a:t>Дубінська</a:t>
            </a:r>
            <a:r>
              <a:rPr lang="uk-UA" dirty="0"/>
              <a:t> В., Глущенко Д, </a:t>
            </a:r>
            <a:r>
              <a:rPr lang="uk-UA" dirty="0" err="1"/>
              <a:t>Крисенко</a:t>
            </a:r>
            <a:r>
              <a:rPr lang="uk-UA" dirty="0"/>
              <a:t> В., Іванова А.2 </a:t>
            </a:r>
            <a:r>
              <a:rPr lang="uk-UA" dirty="0" err="1"/>
              <a:t>кл</a:t>
            </a:r>
            <a:r>
              <a:rPr lang="uk-UA" dirty="0"/>
              <a:t>. (керівник Рябуха І. М.), Бучацька С., </a:t>
            </a:r>
            <a:r>
              <a:rPr lang="uk-UA" dirty="0" err="1"/>
              <a:t>Клімчук</a:t>
            </a:r>
            <a:r>
              <a:rPr lang="uk-UA" dirty="0"/>
              <a:t>  Т., </a:t>
            </a:r>
            <a:r>
              <a:rPr lang="uk-UA" dirty="0" err="1"/>
              <a:t>Друзь</a:t>
            </a:r>
            <a:r>
              <a:rPr lang="uk-UA" dirty="0"/>
              <a:t> С., Ячмінь Р., </a:t>
            </a:r>
            <a:r>
              <a:rPr lang="uk-UA" dirty="0" err="1"/>
              <a:t>Мотін</a:t>
            </a:r>
            <a:r>
              <a:rPr lang="uk-UA" dirty="0"/>
              <a:t> С.  6 </a:t>
            </a:r>
            <a:r>
              <a:rPr lang="uk-UA" dirty="0" err="1"/>
              <a:t>кл</a:t>
            </a:r>
            <a:r>
              <a:rPr lang="uk-UA" dirty="0"/>
              <a:t>. (керівник Кирик А. В.), </a:t>
            </a:r>
            <a:r>
              <a:rPr lang="uk-UA" dirty="0" err="1"/>
              <a:t>Сліпич</a:t>
            </a:r>
            <a:r>
              <a:rPr lang="uk-UA" dirty="0"/>
              <a:t> К. 10 </a:t>
            </a:r>
            <a:r>
              <a:rPr lang="uk-UA" dirty="0" err="1"/>
              <a:t>кл</a:t>
            </a:r>
            <a:r>
              <a:rPr lang="uk-UA" dirty="0"/>
              <a:t>. (керівник </a:t>
            </a:r>
            <a:r>
              <a:rPr lang="uk-UA" dirty="0" err="1"/>
              <a:t>Войтанішек</a:t>
            </a:r>
            <a:r>
              <a:rPr lang="uk-UA" dirty="0"/>
              <a:t> О. В.), Єрмакова К. 9 </a:t>
            </a:r>
            <a:r>
              <a:rPr lang="uk-UA" dirty="0" err="1"/>
              <a:t>кл</a:t>
            </a:r>
            <a:r>
              <a:rPr lang="uk-UA" dirty="0"/>
              <a:t>. (керівник Глушкова В. М.)</a:t>
            </a:r>
            <a:endParaRPr lang="ru-RU" dirty="0"/>
          </a:p>
          <a:p>
            <a:r>
              <a:rPr lang="uk-UA" b="1" dirty="0" err="1"/>
              <a:t>Челендж</a:t>
            </a:r>
            <a:r>
              <a:rPr lang="uk-UA" b="1" dirty="0"/>
              <a:t> “Вишиванка- серце України”</a:t>
            </a:r>
            <a:r>
              <a:rPr lang="uk-UA" dirty="0"/>
              <a:t>, художня фотографія </a:t>
            </a:r>
            <a:r>
              <a:rPr lang="uk-UA" dirty="0" err="1"/>
              <a:t>Бєла</a:t>
            </a:r>
            <a:r>
              <a:rPr lang="uk-UA" dirty="0"/>
              <a:t> О. 2 </a:t>
            </a:r>
            <a:r>
              <a:rPr lang="uk-UA" dirty="0" err="1"/>
              <a:t>кл</a:t>
            </a:r>
            <a:r>
              <a:rPr lang="uk-UA" dirty="0"/>
              <a:t>. (керівник Рябуха І. М.), учні 3 класу (керівник Тупиця К. В, </a:t>
            </a:r>
            <a:r>
              <a:rPr lang="uk-UA" dirty="0" err="1"/>
              <a:t>Суліман</a:t>
            </a:r>
            <a:r>
              <a:rPr lang="uk-UA" dirty="0"/>
              <a:t> Б. 3кл. (керівник Тупиця К. В.)</a:t>
            </a:r>
            <a:endParaRPr lang="ru-RU" dirty="0"/>
          </a:p>
          <a:p>
            <a:r>
              <a:rPr lang="uk-UA" b="1" dirty="0" err="1"/>
              <a:t>Челендж</a:t>
            </a:r>
            <a:r>
              <a:rPr lang="uk-UA" b="1" dirty="0"/>
              <a:t> “Лист солдату”</a:t>
            </a:r>
            <a:r>
              <a:rPr lang="uk-UA" dirty="0"/>
              <a:t> Тупиця Н. 5 </a:t>
            </a:r>
            <a:r>
              <a:rPr lang="uk-UA" dirty="0" err="1"/>
              <a:t>кл</a:t>
            </a:r>
            <a:r>
              <a:rPr lang="uk-UA" dirty="0"/>
              <a:t>. (керівник Тупиця К. В.)</a:t>
            </a:r>
            <a:endParaRPr lang="ru-RU" dirty="0"/>
          </a:p>
          <a:p>
            <a:r>
              <a:rPr lang="uk-UA" b="1" dirty="0" err="1"/>
              <a:t>Челендж</a:t>
            </a:r>
            <a:r>
              <a:rPr lang="uk-UA" b="1" dirty="0"/>
              <a:t> “А ми тую червону калину” , фортепіано</a:t>
            </a:r>
            <a:r>
              <a:rPr lang="uk-UA" dirty="0"/>
              <a:t> </a:t>
            </a:r>
            <a:r>
              <a:rPr lang="uk-UA" dirty="0" err="1"/>
              <a:t>Войтанішек</a:t>
            </a:r>
            <a:r>
              <a:rPr lang="uk-UA" dirty="0"/>
              <a:t> А. 4 </a:t>
            </a:r>
            <a:r>
              <a:rPr lang="uk-UA" dirty="0" err="1"/>
              <a:t>кл</a:t>
            </a:r>
            <a:r>
              <a:rPr lang="uk-UA" dirty="0"/>
              <a:t>.</a:t>
            </a:r>
            <a:endParaRPr lang="ru-RU" dirty="0"/>
          </a:p>
          <a:p>
            <a:r>
              <a:rPr lang="uk-UA" b="1" dirty="0"/>
              <a:t>“Новорічний вінок” </a:t>
            </a:r>
            <a:r>
              <a:rPr lang="uk-UA" dirty="0" err="1"/>
              <a:t>Войтанішек</a:t>
            </a:r>
            <a:r>
              <a:rPr lang="uk-UA" dirty="0"/>
              <a:t> А. </a:t>
            </a:r>
            <a:r>
              <a:rPr lang="ru-RU" dirty="0"/>
              <a:t>4</a:t>
            </a:r>
            <a:r>
              <a:rPr lang="uk-UA" dirty="0"/>
              <a:t> </a:t>
            </a:r>
            <a:r>
              <a:rPr lang="uk-UA" dirty="0" err="1"/>
              <a:t>кл</a:t>
            </a:r>
            <a:r>
              <a:rPr lang="uk-UA" dirty="0"/>
              <a:t>. керівник </a:t>
            </a:r>
            <a:r>
              <a:rPr lang="uk-UA" dirty="0" err="1"/>
              <a:t>Войтанішек</a:t>
            </a:r>
            <a:r>
              <a:rPr lang="uk-UA" dirty="0"/>
              <a:t> О. В., </a:t>
            </a:r>
            <a:r>
              <a:rPr lang="uk-UA" b="1" dirty="0"/>
              <a:t>“Новорічна </a:t>
            </a:r>
            <a:r>
              <a:rPr lang="uk-UA" b="1" dirty="0" err="1"/>
              <a:t>композиція”</a:t>
            </a:r>
            <a:r>
              <a:rPr lang="uk-UA" dirty="0" err="1"/>
              <a:t>Тупиця</a:t>
            </a:r>
            <a:r>
              <a:rPr lang="uk-UA" dirty="0"/>
              <a:t>  О. </a:t>
            </a:r>
            <a:r>
              <a:rPr lang="ru-RU" dirty="0"/>
              <a:t>7 </a:t>
            </a:r>
            <a:r>
              <a:rPr lang="ru-RU" dirty="0" err="1"/>
              <a:t>кл</a:t>
            </a:r>
            <a:r>
              <a:rPr lang="ru-RU" dirty="0"/>
              <a:t>. </a:t>
            </a:r>
            <a:r>
              <a:rPr lang="uk-UA" dirty="0"/>
              <a:t>керівник </a:t>
            </a:r>
            <a:r>
              <a:rPr lang="uk-UA" dirty="0" err="1"/>
              <a:t>Саніна</a:t>
            </a:r>
            <a:r>
              <a:rPr lang="uk-UA" dirty="0"/>
              <a:t> О. Ю., </a:t>
            </a:r>
            <a:endParaRPr lang="ru-RU" dirty="0"/>
          </a:p>
          <a:p>
            <a:r>
              <a:rPr lang="uk-UA" b="1" dirty="0"/>
              <a:t>“Пожежна безпека” </a:t>
            </a:r>
            <a:r>
              <a:rPr lang="uk-UA" dirty="0"/>
              <a:t>Глущенко Д., Іванова А. , </a:t>
            </a:r>
            <a:r>
              <a:rPr lang="uk-UA" dirty="0" err="1"/>
              <a:t>Крисенко</a:t>
            </a:r>
            <a:r>
              <a:rPr lang="uk-UA" dirty="0"/>
              <a:t> В. 2 </a:t>
            </a:r>
            <a:r>
              <a:rPr lang="uk-UA" dirty="0" err="1"/>
              <a:t>кл</a:t>
            </a:r>
            <a:r>
              <a:rPr lang="uk-UA" dirty="0"/>
              <a:t>., ( керівник Рябуха І. М.), </a:t>
            </a:r>
            <a:r>
              <a:rPr lang="uk-UA" dirty="0" err="1"/>
              <a:t>Друзь</a:t>
            </a:r>
            <a:r>
              <a:rPr lang="uk-UA" dirty="0"/>
              <a:t> С. 6 </a:t>
            </a:r>
            <a:r>
              <a:rPr lang="uk-UA" dirty="0" err="1"/>
              <a:t>кл</a:t>
            </a:r>
            <a:r>
              <a:rPr lang="uk-UA" dirty="0"/>
              <a:t>. керівник Глушкова В. М.</a:t>
            </a:r>
            <a:endParaRPr lang="ru-RU" dirty="0"/>
          </a:p>
          <a:p>
            <a:r>
              <a:rPr lang="uk-UA" b="1" dirty="0"/>
              <a:t>“Собори наших душ”</a:t>
            </a:r>
            <a:r>
              <a:rPr lang="uk-UA" dirty="0"/>
              <a:t>  </a:t>
            </a:r>
            <a:endParaRPr lang="ru-RU" dirty="0"/>
          </a:p>
          <a:p>
            <a:r>
              <a:rPr lang="uk-UA" b="1" dirty="0"/>
              <a:t>номінація “Юні літератори”</a:t>
            </a:r>
            <a:r>
              <a:rPr lang="uk-UA" dirty="0"/>
              <a:t> </a:t>
            </a:r>
            <a:r>
              <a:rPr lang="uk-UA" dirty="0" err="1"/>
              <a:t>Войтанішек</a:t>
            </a:r>
            <a:r>
              <a:rPr lang="uk-UA" dirty="0"/>
              <a:t> А. </a:t>
            </a:r>
            <a:r>
              <a:rPr lang="ru-RU" dirty="0"/>
              <a:t>4</a:t>
            </a:r>
            <a:r>
              <a:rPr lang="uk-UA" dirty="0"/>
              <a:t> клас керівник  </a:t>
            </a:r>
            <a:r>
              <a:rPr lang="uk-UA" dirty="0" err="1"/>
              <a:t>Войтанішек</a:t>
            </a:r>
            <a:r>
              <a:rPr lang="uk-UA" dirty="0"/>
              <a:t> О. В., Тупиця Н.  5 </a:t>
            </a:r>
            <a:r>
              <a:rPr lang="uk-UA" dirty="0" err="1"/>
              <a:t>кл</a:t>
            </a:r>
            <a:r>
              <a:rPr lang="uk-UA" dirty="0"/>
              <a:t>. керівник Прудникова Н. В..</a:t>
            </a:r>
            <a:endParaRPr lang="ru-RU" dirty="0"/>
          </a:p>
          <a:p>
            <a:r>
              <a:rPr lang="uk-UA" b="1" dirty="0"/>
              <a:t>Номінація “Юні художники”   </a:t>
            </a:r>
            <a:r>
              <a:rPr lang="uk-UA" dirty="0"/>
              <a:t>Бучацька С </a:t>
            </a:r>
            <a:r>
              <a:rPr lang="uk-UA" dirty="0" err="1"/>
              <a:t>кл</a:t>
            </a:r>
            <a:r>
              <a:rPr lang="uk-UA" dirty="0"/>
              <a:t>., </a:t>
            </a:r>
            <a:r>
              <a:rPr lang="uk-UA" dirty="0" err="1"/>
              <a:t>Клімчук</a:t>
            </a:r>
            <a:r>
              <a:rPr lang="uk-UA" dirty="0"/>
              <a:t> Т. 6 </a:t>
            </a:r>
            <a:r>
              <a:rPr lang="uk-UA" dirty="0" err="1"/>
              <a:t>кл</a:t>
            </a:r>
            <a:r>
              <a:rPr lang="uk-UA" dirty="0"/>
              <a:t>. ( керівник Кирик А.В., ) Кіт А. (11 </a:t>
            </a:r>
            <a:r>
              <a:rPr lang="uk-UA" dirty="0" err="1"/>
              <a:t>кл</a:t>
            </a:r>
            <a:r>
              <a:rPr lang="uk-UA" dirty="0"/>
              <a:t>. керівник </a:t>
            </a:r>
            <a:r>
              <a:rPr lang="uk-UA" dirty="0" err="1"/>
              <a:t>Фетісова</a:t>
            </a:r>
            <a:r>
              <a:rPr lang="uk-UA" dirty="0"/>
              <a:t> М. В.)</a:t>
            </a:r>
            <a:endParaRPr lang="ru-RU" dirty="0"/>
          </a:p>
          <a:p>
            <a:r>
              <a:rPr lang="uk-UA" b="1" dirty="0"/>
              <a:t>Переможці</a:t>
            </a:r>
            <a:endParaRPr lang="ru-RU" dirty="0"/>
          </a:p>
          <a:p>
            <a:r>
              <a:rPr lang="uk-UA" b="1" dirty="0"/>
              <a:t> районний етап “Собори наших душ” номінація юні літератори</a:t>
            </a:r>
            <a:endParaRPr lang="ru-RU" dirty="0"/>
          </a:p>
          <a:p>
            <a:r>
              <a:rPr lang="uk-UA" dirty="0"/>
              <a:t>І місце — </a:t>
            </a:r>
            <a:r>
              <a:rPr lang="uk-UA" dirty="0" err="1"/>
              <a:t>Войтанішек</a:t>
            </a:r>
            <a:r>
              <a:rPr lang="uk-UA" dirty="0"/>
              <a:t> А. керівник </a:t>
            </a:r>
            <a:r>
              <a:rPr lang="uk-UA" dirty="0" err="1"/>
              <a:t>Войтанішек</a:t>
            </a:r>
            <a:r>
              <a:rPr lang="uk-UA" dirty="0"/>
              <a:t> О. В,</a:t>
            </a:r>
            <a:endParaRPr lang="ru-RU" dirty="0"/>
          </a:p>
          <a:p>
            <a:r>
              <a:rPr lang="uk-UA" dirty="0"/>
              <a:t>ІІ місце — Тупиця Н. керівник  Прудникова Н. В..</a:t>
            </a:r>
            <a:endParaRPr lang="ru-RU" dirty="0"/>
          </a:p>
          <a:p>
            <a:r>
              <a:rPr lang="uk-UA" b="1" dirty="0"/>
              <a:t> районний етап “Новорічний вінок”</a:t>
            </a:r>
            <a:endParaRPr lang="ru-RU" dirty="0"/>
          </a:p>
          <a:p>
            <a:r>
              <a:rPr lang="uk-UA" dirty="0"/>
              <a:t>І місце — </a:t>
            </a:r>
            <a:r>
              <a:rPr lang="uk-UA" dirty="0" err="1"/>
              <a:t>Войтанішек</a:t>
            </a:r>
            <a:r>
              <a:rPr lang="uk-UA" dirty="0"/>
              <a:t> А. керівник </a:t>
            </a:r>
            <a:r>
              <a:rPr lang="uk-UA" dirty="0" err="1"/>
              <a:t>Свіріда</a:t>
            </a:r>
            <a:r>
              <a:rPr lang="uk-UA" dirty="0"/>
              <a:t> Т. Л.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1103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08438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Соціально захищені категорії здобувачів освіти </a:t>
            </a:r>
            <a:r>
              <a:rPr lang="ru-RU" dirty="0"/>
              <a:t/>
            </a:r>
            <a:br>
              <a:rPr lang="ru-RU" dirty="0"/>
            </a:br>
            <a:r>
              <a:rPr lang="uk-UA" b="1" dirty="0"/>
              <a:t>станом на </a:t>
            </a:r>
            <a:r>
              <a:rPr lang="uk-UA" b="1" dirty="0" smtClean="0"/>
              <a:t>01.06.2022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063364"/>
              </p:ext>
            </p:extLst>
          </p:nvPr>
        </p:nvGraphicFramePr>
        <p:xfrm>
          <a:off x="1061356" y="2073729"/>
          <a:ext cx="8882746" cy="38208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5335">
                  <a:extLst>
                    <a:ext uri="{9D8B030D-6E8A-4147-A177-3AD203B41FA5}">
                      <a16:colId xmlns:a16="http://schemas.microsoft.com/office/drawing/2014/main" val="4265396407"/>
                    </a:ext>
                  </a:extLst>
                </a:gridCol>
                <a:gridCol w="1078929">
                  <a:extLst>
                    <a:ext uri="{9D8B030D-6E8A-4147-A177-3AD203B41FA5}">
                      <a16:colId xmlns:a16="http://schemas.microsoft.com/office/drawing/2014/main" val="536331754"/>
                    </a:ext>
                  </a:extLst>
                </a:gridCol>
                <a:gridCol w="1078929">
                  <a:extLst>
                    <a:ext uri="{9D8B030D-6E8A-4147-A177-3AD203B41FA5}">
                      <a16:colId xmlns:a16="http://schemas.microsoft.com/office/drawing/2014/main" val="1670381640"/>
                    </a:ext>
                  </a:extLst>
                </a:gridCol>
                <a:gridCol w="1130925">
                  <a:extLst>
                    <a:ext uri="{9D8B030D-6E8A-4147-A177-3AD203B41FA5}">
                      <a16:colId xmlns:a16="http://schemas.microsoft.com/office/drawing/2014/main" val="2719840049"/>
                    </a:ext>
                  </a:extLst>
                </a:gridCol>
                <a:gridCol w="1169923">
                  <a:extLst>
                    <a:ext uri="{9D8B030D-6E8A-4147-A177-3AD203B41FA5}">
                      <a16:colId xmlns:a16="http://schemas.microsoft.com/office/drawing/2014/main" val="1774026983"/>
                    </a:ext>
                  </a:extLst>
                </a:gridCol>
                <a:gridCol w="1169923">
                  <a:extLst>
                    <a:ext uri="{9D8B030D-6E8A-4147-A177-3AD203B41FA5}">
                      <a16:colId xmlns:a16="http://schemas.microsoft.com/office/drawing/2014/main" val="1590226586"/>
                    </a:ext>
                  </a:extLst>
                </a:gridCol>
                <a:gridCol w="1134391">
                  <a:extLst>
                    <a:ext uri="{9D8B030D-6E8A-4147-A177-3AD203B41FA5}">
                      <a16:colId xmlns:a16="http://schemas.microsoft.com/office/drawing/2014/main" val="694026599"/>
                    </a:ext>
                  </a:extLst>
                </a:gridCol>
                <a:gridCol w="1134391">
                  <a:extLst>
                    <a:ext uri="{9D8B030D-6E8A-4147-A177-3AD203B41FA5}">
                      <a16:colId xmlns:a16="http://schemas.microsoft.com/office/drawing/2014/main" val="2885115431"/>
                    </a:ext>
                  </a:extLst>
                </a:gridCol>
              </a:tblGrid>
              <a:tr h="54479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kern="50">
                          <a:effectLst/>
                        </a:rPr>
                        <a:t>Всього учнів в  школі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kern="50">
                          <a:effectLst/>
                        </a:rPr>
                        <a:t>Категорії , що потребують, соціальної підтримки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705229"/>
                  </a:ext>
                </a:extLst>
              </a:tr>
              <a:tr h="21865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kern="50">
                          <a:effectLst/>
                        </a:rPr>
                        <a:t>Діти - сироти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kern="50">
                          <a:effectLst/>
                        </a:rPr>
                        <a:t>Діти під опікою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kern="50">
                          <a:effectLst/>
                        </a:rPr>
                        <a:t>Багатодітні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kern="50">
                          <a:effectLst/>
                        </a:rPr>
                        <a:t>Малозабезпечені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kern="50">
                          <a:effectLst/>
                        </a:rPr>
                        <a:t>Діти - інваліди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kern="50">
                          <a:effectLst/>
                        </a:rPr>
                        <a:t>Чорнобильці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kern="50">
                          <a:effectLst/>
                        </a:rPr>
                        <a:t>Тимчасово</a:t>
                      </a:r>
                      <a:endParaRPr lang="ru-RU" sz="1200" kern="5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kern="50">
                          <a:effectLst/>
                        </a:rPr>
                        <a:t>переміщені особи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2989903020"/>
                  </a:ext>
                </a:extLst>
              </a:tr>
              <a:tr h="54479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kern="50">
                          <a:effectLst/>
                        </a:rPr>
                        <a:t>9</a:t>
                      </a:r>
                      <a:r>
                        <a:rPr lang="ru-RU" sz="1400" kern="50">
                          <a:effectLst/>
                        </a:rPr>
                        <a:t>1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kern="50">
                          <a:effectLst/>
                        </a:rPr>
                        <a:t>3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kern="50">
                          <a:effectLst/>
                        </a:rPr>
                        <a:t>4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kern="50">
                          <a:effectLst/>
                        </a:rPr>
                        <a:t>18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kern="50">
                          <a:effectLst/>
                        </a:rPr>
                        <a:t>0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kern="50">
                          <a:effectLst/>
                        </a:rPr>
                        <a:t>2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kern="50">
                          <a:effectLst/>
                        </a:rPr>
                        <a:t>3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kern="50">
                          <a:effectLst/>
                        </a:rPr>
                        <a:t>8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823796075"/>
                  </a:ext>
                </a:extLst>
              </a:tr>
              <a:tr h="5447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kern="50" dirty="0">
                          <a:effectLst/>
                        </a:rPr>
                        <a:t>4</a:t>
                      </a:r>
                      <a:r>
                        <a:rPr lang="en-US" sz="1400" kern="50" dirty="0">
                          <a:effectLst/>
                        </a:rPr>
                        <a:t>1%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747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3018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Організація підвозу учнів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5344635"/>
              </p:ext>
            </p:extLst>
          </p:nvPr>
        </p:nvGraphicFramePr>
        <p:xfrm>
          <a:off x="849086" y="1930397"/>
          <a:ext cx="9046028" cy="42091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81221">
                  <a:extLst>
                    <a:ext uri="{9D8B030D-6E8A-4147-A177-3AD203B41FA5}">
                      <a16:colId xmlns:a16="http://schemas.microsoft.com/office/drawing/2014/main" val="238227412"/>
                    </a:ext>
                  </a:extLst>
                </a:gridCol>
                <a:gridCol w="1360236">
                  <a:extLst>
                    <a:ext uri="{9D8B030D-6E8A-4147-A177-3AD203B41FA5}">
                      <a16:colId xmlns:a16="http://schemas.microsoft.com/office/drawing/2014/main" val="3009109360"/>
                    </a:ext>
                  </a:extLst>
                </a:gridCol>
                <a:gridCol w="1522168">
                  <a:extLst>
                    <a:ext uri="{9D8B030D-6E8A-4147-A177-3AD203B41FA5}">
                      <a16:colId xmlns:a16="http://schemas.microsoft.com/office/drawing/2014/main" val="1324115289"/>
                    </a:ext>
                  </a:extLst>
                </a:gridCol>
                <a:gridCol w="1298238">
                  <a:extLst>
                    <a:ext uri="{9D8B030D-6E8A-4147-A177-3AD203B41FA5}">
                      <a16:colId xmlns:a16="http://schemas.microsoft.com/office/drawing/2014/main" val="1460967880"/>
                    </a:ext>
                  </a:extLst>
                </a:gridCol>
                <a:gridCol w="1584165">
                  <a:extLst>
                    <a:ext uri="{9D8B030D-6E8A-4147-A177-3AD203B41FA5}">
                      <a16:colId xmlns:a16="http://schemas.microsoft.com/office/drawing/2014/main" val="1896004287"/>
                    </a:ext>
                  </a:extLst>
                </a:gridCol>
              </a:tblGrid>
              <a:tr h="7134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2020 - 2021 н.р.                 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2021 – 2022 н.р.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164761"/>
                  </a:ext>
                </a:extLst>
              </a:tr>
              <a:tr h="4993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Федорівське      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6309314"/>
                  </a:ext>
                </a:extLst>
              </a:tr>
              <a:tr h="4993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Сокільське          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8890586"/>
                  </a:ext>
                </a:extLst>
              </a:tr>
              <a:tr h="4993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Новочорноглазівське    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9538786"/>
                  </a:ext>
                </a:extLst>
              </a:tr>
              <a:tr h="4993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Ульянівське    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7854686"/>
                  </a:ext>
                </a:extLst>
              </a:tr>
              <a:tr h="4993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Олексіївка    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1288016"/>
                  </a:ext>
                </a:extLst>
              </a:tr>
              <a:tr h="4993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П'ятихатки   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7225466"/>
                  </a:ext>
                </a:extLst>
              </a:tr>
              <a:tr h="4993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Всього         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100%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6698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4288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Організація харчування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2742994"/>
              </p:ext>
            </p:extLst>
          </p:nvPr>
        </p:nvGraphicFramePr>
        <p:xfrm>
          <a:off x="457198" y="1649186"/>
          <a:ext cx="10287000" cy="483325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62472">
                  <a:extLst>
                    <a:ext uri="{9D8B030D-6E8A-4147-A177-3AD203B41FA5}">
                      <a16:colId xmlns:a16="http://schemas.microsoft.com/office/drawing/2014/main" val="3589077082"/>
                    </a:ext>
                  </a:extLst>
                </a:gridCol>
                <a:gridCol w="474194">
                  <a:extLst>
                    <a:ext uri="{9D8B030D-6E8A-4147-A177-3AD203B41FA5}">
                      <a16:colId xmlns:a16="http://schemas.microsoft.com/office/drawing/2014/main" val="239239352"/>
                    </a:ext>
                  </a:extLst>
                </a:gridCol>
                <a:gridCol w="377264">
                  <a:extLst>
                    <a:ext uri="{9D8B030D-6E8A-4147-A177-3AD203B41FA5}">
                      <a16:colId xmlns:a16="http://schemas.microsoft.com/office/drawing/2014/main" val="2194045512"/>
                    </a:ext>
                  </a:extLst>
                </a:gridCol>
                <a:gridCol w="576008">
                  <a:extLst>
                    <a:ext uri="{9D8B030D-6E8A-4147-A177-3AD203B41FA5}">
                      <a16:colId xmlns:a16="http://schemas.microsoft.com/office/drawing/2014/main" val="3637797064"/>
                    </a:ext>
                  </a:extLst>
                </a:gridCol>
                <a:gridCol w="576008">
                  <a:extLst>
                    <a:ext uri="{9D8B030D-6E8A-4147-A177-3AD203B41FA5}">
                      <a16:colId xmlns:a16="http://schemas.microsoft.com/office/drawing/2014/main" val="2929191074"/>
                    </a:ext>
                  </a:extLst>
                </a:gridCol>
                <a:gridCol w="571823">
                  <a:extLst>
                    <a:ext uri="{9D8B030D-6E8A-4147-A177-3AD203B41FA5}">
                      <a16:colId xmlns:a16="http://schemas.microsoft.com/office/drawing/2014/main" val="3162096353"/>
                    </a:ext>
                  </a:extLst>
                </a:gridCol>
                <a:gridCol w="498603">
                  <a:extLst>
                    <a:ext uri="{9D8B030D-6E8A-4147-A177-3AD203B41FA5}">
                      <a16:colId xmlns:a16="http://schemas.microsoft.com/office/drawing/2014/main" val="1450538443"/>
                    </a:ext>
                  </a:extLst>
                </a:gridCol>
                <a:gridCol w="679912">
                  <a:extLst>
                    <a:ext uri="{9D8B030D-6E8A-4147-A177-3AD203B41FA5}">
                      <a16:colId xmlns:a16="http://schemas.microsoft.com/office/drawing/2014/main" val="2645251619"/>
                    </a:ext>
                  </a:extLst>
                </a:gridCol>
                <a:gridCol w="679912">
                  <a:extLst>
                    <a:ext uri="{9D8B030D-6E8A-4147-A177-3AD203B41FA5}">
                      <a16:colId xmlns:a16="http://schemas.microsoft.com/office/drawing/2014/main" val="3836516791"/>
                    </a:ext>
                  </a:extLst>
                </a:gridCol>
                <a:gridCol w="256625">
                  <a:extLst>
                    <a:ext uri="{9D8B030D-6E8A-4147-A177-3AD203B41FA5}">
                      <a16:colId xmlns:a16="http://schemas.microsoft.com/office/drawing/2014/main" val="170927545"/>
                    </a:ext>
                  </a:extLst>
                </a:gridCol>
                <a:gridCol w="159221">
                  <a:extLst>
                    <a:ext uri="{9D8B030D-6E8A-4147-A177-3AD203B41FA5}">
                      <a16:colId xmlns:a16="http://schemas.microsoft.com/office/drawing/2014/main" val="1039504386"/>
                    </a:ext>
                  </a:extLst>
                </a:gridCol>
                <a:gridCol w="290793">
                  <a:extLst>
                    <a:ext uri="{9D8B030D-6E8A-4147-A177-3AD203B41FA5}">
                      <a16:colId xmlns:a16="http://schemas.microsoft.com/office/drawing/2014/main" val="3127680332"/>
                    </a:ext>
                  </a:extLst>
                </a:gridCol>
                <a:gridCol w="1662472">
                  <a:extLst>
                    <a:ext uri="{9D8B030D-6E8A-4147-A177-3AD203B41FA5}">
                      <a16:colId xmlns:a16="http://schemas.microsoft.com/office/drawing/2014/main" val="2525569295"/>
                    </a:ext>
                  </a:extLst>
                </a:gridCol>
                <a:gridCol w="1662472">
                  <a:extLst>
                    <a:ext uri="{9D8B030D-6E8A-4147-A177-3AD203B41FA5}">
                      <a16:colId xmlns:a16="http://schemas.microsoft.com/office/drawing/2014/main" val="3192058680"/>
                    </a:ext>
                  </a:extLst>
                </a:gridCol>
                <a:gridCol w="159221">
                  <a:extLst>
                    <a:ext uri="{9D8B030D-6E8A-4147-A177-3AD203B41FA5}">
                      <a16:colId xmlns:a16="http://schemas.microsoft.com/office/drawing/2014/main" val="222854532"/>
                    </a:ext>
                  </a:extLst>
                </a:gridCol>
              </a:tblGrid>
              <a:tr h="582838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Контингент учнів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К –ть 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учнів в кла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сах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К-ть учнів, які отримали гарячі обіди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Послуги підприємств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672336"/>
                  </a:ext>
                </a:extLst>
              </a:tr>
              <a:tr h="1942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К - ть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%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ціна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За чий рахунок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Діти- сироти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Діти під опікою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Діти з 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малозаб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езпечених 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сімей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АТО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ВПО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Інваліди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06366021"/>
                  </a:ext>
                </a:extLst>
              </a:tr>
              <a:tr h="23076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( назви фірм ,які </a:t>
                      </a:r>
                      <a:r>
                        <a:rPr lang="ru-RU" sz="1000" spc="-10">
                          <a:effectLst/>
                        </a:rPr>
                        <a:t>підвозять хлібо-булочні </a:t>
                      </a:r>
                      <a:r>
                        <a:rPr lang="ru-RU" sz="1000">
                          <a:effectLst/>
                        </a:rPr>
                        <a:t>вироби, питну </a:t>
                      </a:r>
                      <a:r>
                        <a:rPr lang="ru-RU" sz="1000" spc="30">
                          <a:effectLst/>
                        </a:rPr>
                        <a:t>воду)</a:t>
                      </a:r>
                      <a:r>
                        <a:rPr lang="ru-RU" sz="1000">
                          <a:effectLst/>
                        </a:rPr>
                        <a:t>продукти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38754870"/>
                  </a:ext>
                </a:extLst>
              </a:tr>
              <a:tr h="5828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1 – 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>
                          <a:effectLst/>
                        </a:rPr>
                        <a:t>24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11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>
                          <a:effectLst/>
                        </a:rPr>
                        <a:t>46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17.5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Батьк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0000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Павлоград хліб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Кришталь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ТОВ «ГАРАНТ – 2010»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06898199"/>
                  </a:ext>
                </a:extLst>
              </a:tr>
              <a:tr h="5828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5 – 11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>
                          <a:effectLst/>
                        </a:rPr>
                        <a:t>59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>
                          <a:effectLst/>
                        </a:rPr>
                        <a:t>22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>
                          <a:effectLst/>
                        </a:rPr>
                        <a:t>37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>
                          <a:effectLst/>
                        </a:rPr>
                        <a:t>25</a:t>
                      </a:r>
                      <a:r>
                        <a:rPr lang="ru-RU" sz="1000">
                          <a:effectLst/>
                        </a:rPr>
                        <a:t>.</a:t>
                      </a: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Батьк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>
                          <a:effectLst/>
                        </a:rPr>
                        <a:t>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54085553"/>
                  </a:ext>
                </a:extLst>
              </a:tr>
              <a:tr h="3885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Всього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>
                          <a:effectLst/>
                        </a:rPr>
                        <a:t>83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>
                          <a:effectLst/>
                        </a:rPr>
                        <a:t>33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>
                          <a:effectLst/>
                        </a:rPr>
                        <a:t>40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>
                          <a:effectLst/>
                        </a:rPr>
                        <a:t>25.0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77002292"/>
                  </a:ext>
                </a:extLst>
              </a:tr>
              <a:tr h="1942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83796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9587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/>
              <a:t>Зміцнення матеріально – технічної бази школи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037031"/>
              </p:ext>
            </p:extLst>
          </p:nvPr>
        </p:nvGraphicFramePr>
        <p:xfrm>
          <a:off x="947057" y="1930403"/>
          <a:ext cx="10140043" cy="44703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67929">
                  <a:extLst>
                    <a:ext uri="{9D8B030D-6E8A-4147-A177-3AD203B41FA5}">
                      <a16:colId xmlns:a16="http://schemas.microsoft.com/office/drawing/2014/main" val="3950526227"/>
                    </a:ext>
                  </a:extLst>
                </a:gridCol>
                <a:gridCol w="5691393">
                  <a:extLst>
                    <a:ext uri="{9D8B030D-6E8A-4147-A177-3AD203B41FA5}">
                      <a16:colId xmlns:a16="http://schemas.microsoft.com/office/drawing/2014/main" val="1474242347"/>
                    </a:ext>
                  </a:extLst>
                </a:gridCol>
                <a:gridCol w="3380721">
                  <a:extLst>
                    <a:ext uri="{9D8B030D-6E8A-4147-A177-3AD203B41FA5}">
                      <a16:colId xmlns:a16="http://schemas.microsoft.com/office/drawing/2014/main" val="512677765"/>
                    </a:ext>
                  </a:extLst>
                </a:gridCol>
              </a:tblGrid>
              <a:tr h="213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100">
                          <a:effectLst/>
                        </a:rPr>
                        <a:t>№ з/п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244" marR="542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100">
                          <a:effectLst/>
                        </a:rPr>
                        <a:t>Назва заходу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244" marR="542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100">
                          <a:effectLst/>
                        </a:rPr>
                        <a:t>Сума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244" marR="54244" marT="0" marB="0"/>
                </a:tc>
                <a:extLst>
                  <a:ext uri="{0D108BD9-81ED-4DB2-BD59-A6C34878D82A}">
                    <a16:rowId xmlns:a16="http://schemas.microsoft.com/office/drawing/2014/main" val="3410178623"/>
                  </a:ext>
                </a:extLst>
              </a:tr>
              <a:tr h="213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1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244" marR="542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100">
                          <a:effectLst/>
                        </a:rPr>
                        <a:t>Відремонтовано спортзал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244" marR="542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100">
                          <a:effectLst/>
                        </a:rPr>
                        <a:t>240 000 грн.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244" marR="54244" marT="0" marB="0"/>
                </a:tc>
                <a:extLst>
                  <a:ext uri="{0D108BD9-81ED-4DB2-BD59-A6C34878D82A}">
                    <a16:rowId xmlns:a16="http://schemas.microsoft.com/office/drawing/2014/main" val="2788598177"/>
                  </a:ext>
                </a:extLst>
              </a:tr>
              <a:tr h="213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1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244" marR="542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100">
                          <a:effectLst/>
                        </a:rPr>
                        <a:t>Придбано два принтери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244" marR="542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100">
                          <a:effectLst/>
                        </a:rPr>
                        <a:t>12 000 грн.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244" marR="54244" marT="0" marB="0"/>
                </a:tc>
                <a:extLst>
                  <a:ext uri="{0D108BD9-81ED-4DB2-BD59-A6C34878D82A}">
                    <a16:rowId xmlns:a16="http://schemas.microsoft.com/office/drawing/2014/main" val="2754421530"/>
                  </a:ext>
                </a:extLst>
              </a:tr>
              <a:tr h="213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1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244" marR="542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100">
                          <a:effectLst/>
                        </a:rPr>
                        <a:t>Придбано пуфи для учнів 1 класу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244" marR="542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100">
                          <a:effectLst/>
                        </a:rPr>
                        <a:t>6 000 грн.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244" marR="54244" marT="0" marB="0"/>
                </a:tc>
                <a:extLst>
                  <a:ext uri="{0D108BD9-81ED-4DB2-BD59-A6C34878D82A}">
                    <a16:rowId xmlns:a16="http://schemas.microsoft.com/office/drawing/2014/main" val="469840186"/>
                  </a:ext>
                </a:extLst>
              </a:tr>
              <a:tr h="213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1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244" marR="542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100">
                          <a:effectLst/>
                        </a:rPr>
                        <a:t>Придбано ламінатор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244" marR="542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100">
                          <a:effectLst/>
                        </a:rPr>
                        <a:t>1 000 грн.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244" marR="54244" marT="0" marB="0"/>
                </a:tc>
                <a:extLst>
                  <a:ext uri="{0D108BD9-81ED-4DB2-BD59-A6C34878D82A}">
                    <a16:rowId xmlns:a16="http://schemas.microsoft.com/office/drawing/2014/main" val="1128996038"/>
                  </a:ext>
                </a:extLst>
              </a:tr>
              <a:tr h="213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1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244" marR="542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100">
                          <a:effectLst/>
                        </a:rPr>
                        <a:t>Придбано клавіатури для комп'ютерів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244" marR="542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100">
                          <a:effectLst/>
                        </a:rPr>
                        <a:t>2 000 грн.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244" marR="54244" marT="0" marB="0"/>
                </a:tc>
                <a:extLst>
                  <a:ext uri="{0D108BD9-81ED-4DB2-BD59-A6C34878D82A}">
                    <a16:rowId xmlns:a16="http://schemas.microsoft.com/office/drawing/2014/main" val="2405940192"/>
                  </a:ext>
                </a:extLst>
              </a:tr>
              <a:tr h="6414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1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244" marR="542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100">
                          <a:effectLst/>
                        </a:rPr>
                        <a:t>Замінено освітлення у  кабінетах зарубіжної літератури, трудового навчання, медичному кабінеті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244" marR="542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100">
                          <a:effectLst/>
                        </a:rPr>
                        <a:t>4 000 грн.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244" marR="54244" marT="0" marB="0"/>
                </a:tc>
                <a:extLst>
                  <a:ext uri="{0D108BD9-81ED-4DB2-BD59-A6C34878D82A}">
                    <a16:rowId xmlns:a16="http://schemas.microsoft.com/office/drawing/2014/main" val="38709147"/>
                  </a:ext>
                </a:extLst>
              </a:tr>
              <a:tr h="213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100">
                          <a:effectLst/>
                        </a:rPr>
                        <a:t>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244" marR="542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100">
                          <a:effectLst/>
                        </a:rPr>
                        <a:t>Придбано м'ясорубку в їдальню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244" marR="542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100">
                          <a:effectLst/>
                        </a:rPr>
                        <a:t>3 000 грн.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244" marR="54244" marT="0" marB="0"/>
                </a:tc>
                <a:extLst>
                  <a:ext uri="{0D108BD9-81ED-4DB2-BD59-A6C34878D82A}">
                    <a16:rowId xmlns:a16="http://schemas.microsoft.com/office/drawing/2014/main" val="939821383"/>
                  </a:ext>
                </a:extLst>
              </a:tr>
              <a:tr h="427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1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244" marR="542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100">
                          <a:effectLst/>
                        </a:rPr>
                        <a:t>Придбано демонстраційний матеріал для учнів 1 класу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244" marR="542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100">
                          <a:effectLst/>
                        </a:rPr>
                        <a:t>3 640 грн.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244" marR="54244" marT="0" marB="0"/>
                </a:tc>
                <a:extLst>
                  <a:ext uri="{0D108BD9-81ED-4DB2-BD59-A6C34878D82A}">
                    <a16:rowId xmlns:a16="http://schemas.microsoft.com/office/drawing/2014/main" val="2543261690"/>
                  </a:ext>
                </a:extLst>
              </a:tr>
              <a:tr h="213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1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244" marR="542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100">
                          <a:effectLst/>
                        </a:rPr>
                        <a:t>Придбано меблі для кабінету 1 класу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244" marR="542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100">
                          <a:effectLst/>
                        </a:rPr>
                        <a:t>9 360 грн.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244" marR="54244" marT="0" marB="0"/>
                </a:tc>
                <a:extLst>
                  <a:ext uri="{0D108BD9-81ED-4DB2-BD59-A6C34878D82A}">
                    <a16:rowId xmlns:a16="http://schemas.microsoft.com/office/drawing/2014/main" val="3841296455"/>
                  </a:ext>
                </a:extLst>
              </a:tr>
              <a:tr h="427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1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244" marR="542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100">
                          <a:effectLst/>
                        </a:rPr>
                        <a:t>Придбано мультимедійне обладнання для кабінету 1 класу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244" marR="542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100">
                          <a:effectLst/>
                        </a:rPr>
                        <a:t>57 000 грн.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244" marR="54244" marT="0" marB="0"/>
                </a:tc>
                <a:extLst>
                  <a:ext uri="{0D108BD9-81ED-4DB2-BD59-A6C34878D82A}">
                    <a16:rowId xmlns:a16="http://schemas.microsoft.com/office/drawing/2014/main" val="1877781325"/>
                  </a:ext>
                </a:extLst>
              </a:tr>
              <a:tr h="407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1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244" marR="542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100">
                          <a:effectLst/>
                        </a:rPr>
                        <a:t>Придбано насос циркуляційний в топочну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244" marR="542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100">
                          <a:effectLst/>
                        </a:rPr>
                        <a:t>18 000 грн.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244" marR="54244" marT="0" marB="0"/>
                </a:tc>
                <a:extLst>
                  <a:ext uri="{0D108BD9-81ED-4DB2-BD59-A6C34878D82A}">
                    <a16:rowId xmlns:a16="http://schemas.microsoft.com/office/drawing/2014/main" val="1400224069"/>
                  </a:ext>
                </a:extLst>
              </a:tr>
              <a:tr h="213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100">
                          <a:effectLst/>
                        </a:rPr>
                        <a:t>12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244" marR="542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100">
                          <a:effectLst/>
                        </a:rPr>
                        <a:t>Придбано миючі засоби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244" marR="542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100">
                          <a:effectLst/>
                        </a:rPr>
                        <a:t>1 569 грн.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244" marR="54244" marT="0" marB="0"/>
                </a:tc>
                <a:extLst>
                  <a:ext uri="{0D108BD9-81ED-4DB2-BD59-A6C34878D82A}">
                    <a16:rowId xmlns:a16="http://schemas.microsoft.com/office/drawing/2014/main" val="3986987898"/>
                  </a:ext>
                </a:extLst>
              </a:tr>
              <a:tr h="213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100">
                          <a:effectLst/>
                        </a:rPr>
                        <a:t>13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244" marR="542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100">
                          <a:effectLst/>
                        </a:rPr>
                        <a:t>Придбано дошка коркова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244" marR="542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100">
                          <a:effectLst/>
                        </a:rPr>
                        <a:t>1 484 грн.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244" marR="54244" marT="0" marB="0"/>
                </a:tc>
                <a:extLst>
                  <a:ext uri="{0D108BD9-81ED-4DB2-BD59-A6C34878D82A}">
                    <a16:rowId xmlns:a16="http://schemas.microsoft.com/office/drawing/2014/main" val="983346830"/>
                  </a:ext>
                </a:extLst>
              </a:tr>
              <a:tr h="213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100">
                          <a:effectLst/>
                        </a:rPr>
                        <a:t>14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244" marR="542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100">
                          <a:effectLst/>
                        </a:rPr>
                        <a:t>Придбано аптечку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244" marR="542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100">
                          <a:effectLst/>
                        </a:rPr>
                        <a:t>553 грн.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244" marR="54244" marT="0" marB="0"/>
                </a:tc>
                <a:extLst>
                  <a:ext uri="{0D108BD9-81ED-4DB2-BD59-A6C34878D82A}">
                    <a16:rowId xmlns:a16="http://schemas.microsoft.com/office/drawing/2014/main" val="442009771"/>
                  </a:ext>
                </a:extLst>
              </a:tr>
              <a:tr h="213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244" marR="542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100">
                          <a:effectLst/>
                        </a:rPr>
                        <a:t>Всього залучено коштів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244" marR="542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100" dirty="0">
                          <a:effectLst/>
                        </a:rPr>
                        <a:t>359 606 грн.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244" marR="54244" marT="0" marB="0"/>
                </a:tc>
                <a:extLst>
                  <a:ext uri="{0D108BD9-81ED-4DB2-BD59-A6C34878D82A}">
                    <a16:rowId xmlns:a16="http://schemas.microsoft.com/office/drawing/2014/main" val="23649329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54070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842" y="90854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Інформація про спонсорську допомогу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4978082"/>
              </p:ext>
            </p:extLst>
          </p:nvPr>
        </p:nvGraphicFramePr>
        <p:xfrm>
          <a:off x="604159" y="782786"/>
          <a:ext cx="11054442" cy="555349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20735">
                  <a:extLst>
                    <a:ext uri="{9D8B030D-6E8A-4147-A177-3AD203B41FA5}">
                      <a16:colId xmlns:a16="http://schemas.microsoft.com/office/drawing/2014/main" val="3678136283"/>
                    </a:ext>
                  </a:extLst>
                </a:gridCol>
                <a:gridCol w="2287449">
                  <a:extLst>
                    <a:ext uri="{9D8B030D-6E8A-4147-A177-3AD203B41FA5}">
                      <a16:colId xmlns:a16="http://schemas.microsoft.com/office/drawing/2014/main" val="1984707106"/>
                    </a:ext>
                  </a:extLst>
                </a:gridCol>
                <a:gridCol w="2434119">
                  <a:extLst>
                    <a:ext uri="{9D8B030D-6E8A-4147-A177-3AD203B41FA5}">
                      <a16:colId xmlns:a16="http://schemas.microsoft.com/office/drawing/2014/main" val="2005017649"/>
                    </a:ext>
                  </a:extLst>
                </a:gridCol>
                <a:gridCol w="3447297">
                  <a:extLst>
                    <a:ext uri="{9D8B030D-6E8A-4147-A177-3AD203B41FA5}">
                      <a16:colId xmlns:a16="http://schemas.microsoft.com/office/drawing/2014/main" val="1685600844"/>
                    </a:ext>
                  </a:extLst>
                </a:gridCol>
                <a:gridCol w="2064842">
                  <a:extLst>
                    <a:ext uri="{9D8B030D-6E8A-4147-A177-3AD203B41FA5}">
                      <a16:colId xmlns:a16="http://schemas.microsoft.com/office/drawing/2014/main" val="3818151145"/>
                    </a:ext>
                  </a:extLst>
                </a:gridCol>
              </a:tblGrid>
              <a:tr h="414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№ з/п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6962" marR="269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Назва господарства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6962" marR="269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П І П керівника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6962" marR="269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Спонсорська допомога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6962" marR="269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Сума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6962" marR="26962" marT="0" marB="0"/>
                </a:tc>
                <a:extLst>
                  <a:ext uri="{0D108BD9-81ED-4DB2-BD59-A6C34878D82A}">
                    <a16:rowId xmlns:a16="http://schemas.microsoft.com/office/drawing/2014/main" val="1377476783"/>
                  </a:ext>
                </a:extLst>
              </a:tr>
              <a:tr h="8378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6962" marR="269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ФГ «Красноармєєц»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6962" marR="269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Гудожник Леонід Васильович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6962" marR="26962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000">
                          <a:effectLst/>
                        </a:rPr>
                        <a:t>Ремонт спортзалу</a:t>
                      </a:r>
                      <a:endParaRPr lang="ru-RU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000">
                          <a:effectLst/>
                        </a:rPr>
                        <a:t>Плата інтернету</a:t>
                      </a:r>
                      <a:endParaRPr lang="ru-RU" sz="100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000">
                          <a:effectLst/>
                        </a:rPr>
                        <a:t>Всього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6962" marR="269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120 000 грн.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  1 800 грн.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 121 800 грн.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6962" marR="26962" marT="0" marB="0"/>
                </a:tc>
                <a:extLst>
                  <a:ext uri="{0D108BD9-81ED-4DB2-BD59-A6C34878D82A}">
                    <a16:rowId xmlns:a16="http://schemas.microsoft.com/office/drawing/2014/main" val="3524246696"/>
                  </a:ext>
                </a:extLst>
              </a:tr>
              <a:tr h="686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2.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6962" marR="269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ФГ «Серж і К»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6962" marR="269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Старлат Сергій Андрійович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6962" marR="26962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000" dirty="0">
                          <a:effectLst/>
                        </a:rPr>
                        <a:t>Оплата за підключення газу</a:t>
                      </a:r>
                      <a:endParaRPr lang="ru-RU" sz="1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000" dirty="0">
                          <a:effectLst/>
                        </a:rPr>
                        <a:t>Придбання ламп в кабінет зарубіжної літератури, медичний </a:t>
                      </a:r>
                      <a:r>
                        <a:rPr lang="uk-UA" sz="1000" dirty="0" smtClean="0">
                          <a:effectLst/>
                        </a:rPr>
                        <a:t>кабінет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000" dirty="0" smtClean="0">
                          <a:effectLst/>
                        </a:rPr>
                        <a:t>Всього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6962" marR="269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4 000 грн.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 smtClean="0">
                          <a:effectLst/>
                        </a:rPr>
                        <a:t> </a:t>
                      </a:r>
                      <a:r>
                        <a:rPr lang="uk-UA" sz="1000" dirty="0">
                          <a:effectLst/>
                        </a:rPr>
                        <a:t>2 000 грн.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 smtClean="0">
                          <a:effectLst/>
                        </a:rPr>
                        <a:t>6</a:t>
                      </a:r>
                      <a:r>
                        <a:rPr lang="uk-UA" sz="1000" dirty="0">
                          <a:effectLst/>
                        </a:rPr>
                        <a:t> 000 грн.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6962" marR="26962" marT="0" marB="0"/>
                </a:tc>
                <a:extLst>
                  <a:ext uri="{0D108BD9-81ED-4DB2-BD59-A6C34878D82A}">
                    <a16:rowId xmlns:a16="http://schemas.microsoft.com/office/drawing/2014/main" val="2210960286"/>
                  </a:ext>
                </a:extLst>
              </a:tr>
              <a:tr h="7764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3.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6962" marR="269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ФГ «Перлина»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6962" marR="269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Сарнов Віталій Анатолійович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6962" marR="26962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000" dirty="0">
                          <a:effectLst/>
                        </a:rPr>
                        <a:t>Ремонт спортзалу</a:t>
                      </a:r>
                      <a:endParaRPr lang="ru-RU" sz="1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000" dirty="0">
                          <a:effectLst/>
                        </a:rPr>
                        <a:t>Оплата харчування</a:t>
                      </a:r>
                      <a:endParaRPr lang="ru-RU" sz="1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000" dirty="0">
                          <a:effectLst/>
                        </a:rPr>
                        <a:t>Преміювання </a:t>
                      </a:r>
                      <a:r>
                        <a:rPr lang="uk-UA" sz="1000" dirty="0" smtClean="0">
                          <a:effectLst/>
                        </a:rPr>
                        <a:t>учнів</a:t>
                      </a:r>
                      <a:endParaRPr lang="ru-RU" sz="1000" dirty="0" smtClean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000" dirty="0" smtClean="0">
                          <a:effectLst/>
                        </a:rPr>
                        <a:t>Всього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6962" marR="269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120 000 грн.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  1 000 грн.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500 грн.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121 500 грн.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6962" marR="26962" marT="0" marB="0"/>
                </a:tc>
                <a:extLst>
                  <a:ext uri="{0D108BD9-81ED-4DB2-BD59-A6C34878D82A}">
                    <a16:rowId xmlns:a16="http://schemas.microsoft.com/office/drawing/2014/main" val="1738173767"/>
                  </a:ext>
                </a:extLst>
              </a:tr>
              <a:tr h="8504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4.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6962" marR="269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ВАК «Агро»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6962" marR="269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Грицишин Дмитро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Русланович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6962" marR="26962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000">
                          <a:effectLst/>
                        </a:rPr>
                        <a:t>Придбано пуфи для учнів 1 класу</a:t>
                      </a:r>
                      <a:endParaRPr lang="ru-RU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000">
                          <a:effectLst/>
                        </a:rPr>
                        <a:t>Придбано принтер для учнів 2 класу</a:t>
                      </a:r>
                      <a:endParaRPr lang="ru-RU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000">
                          <a:effectLst/>
                        </a:rPr>
                        <a:t>Преміювання учнів</a:t>
                      </a:r>
                      <a:endParaRPr lang="ru-RU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000">
                          <a:effectLst/>
                        </a:rPr>
                        <a:t>Всього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6962" marR="269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6 000 грн.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 smtClean="0">
                          <a:effectLst/>
                        </a:rPr>
                        <a:t>6</a:t>
                      </a:r>
                      <a:r>
                        <a:rPr lang="uk-UA" sz="1000" dirty="0">
                          <a:effectLst/>
                        </a:rPr>
                        <a:t> 000 грн.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 </a:t>
                      </a:r>
                      <a:r>
                        <a:rPr lang="uk-UA" sz="1000" dirty="0" smtClean="0">
                          <a:effectLst/>
                        </a:rPr>
                        <a:t>500 </a:t>
                      </a:r>
                      <a:r>
                        <a:rPr lang="uk-UA" sz="1000" dirty="0">
                          <a:effectLst/>
                        </a:rPr>
                        <a:t>грн.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12 500 грн.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6962" marR="26962" marT="0" marB="0"/>
                </a:tc>
                <a:extLst>
                  <a:ext uri="{0D108BD9-81ED-4DB2-BD59-A6C34878D82A}">
                    <a16:rowId xmlns:a16="http://schemas.microsoft.com/office/drawing/2014/main" val="2423427412"/>
                  </a:ext>
                </a:extLst>
              </a:tr>
              <a:tr h="5915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5.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6962" marR="269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ФГ «Тетяна»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6962" marR="269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Криворучко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Андрій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Іванович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6962" marR="26962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000">
                          <a:effectLst/>
                        </a:rPr>
                        <a:t>Придбано принтер для учнів 1 класу</a:t>
                      </a:r>
                      <a:endParaRPr lang="ru-RU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000">
                          <a:effectLst/>
                        </a:rPr>
                        <a:t>Надано 100 л палива для підвозу учнів</a:t>
                      </a:r>
                      <a:endParaRPr lang="ru-RU" sz="100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Всього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6962" marR="269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6 000 грн.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 </a:t>
                      </a:r>
                      <a:r>
                        <a:rPr lang="uk-UA" sz="1000" dirty="0" smtClean="0">
                          <a:effectLst/>
                        </a:rPr>
                        <a:t>2 </a:t>
                      </a:r>
                      <a:r>
                        <a:rPr lang="uk-UA" sz="1000" dirty="0">
                          <a:effectLst/>
                        </a:rPr>
                        <a:t>700 грн.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 </a:t>
                      </a:r>
                      <a:r>
                        <a:rPr lang="uk-UA" sz="1000" dirty="0" smtClean="0">
                          <a:effectLst/>
                        </a:rPr>
                        <a:t>8</a:t>
                      </a:r>
                      <a:r>
                        <a:rPr lang="uk-UA" sz="1000" dirty="0">
                          <a:effectLst/>
                        </a:rPr>
                        <a:t> 700 грн.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6962" marR="26962" marT="0" marB="0"/>
                </a:tc>
                <a:extLst>
                  <a:ext uri="{0D108BD9-81ED-4DB2-BD59-A6C34878D82A}">
                    <a16:rowId xmlns:a16="http://schemas.microsoft.com/office/drawing/2014/main" val="3419547853"/>
                  </a:ext>
                </a:extLst>
              </a:tr>
              <a:tr h="5792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6.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6962" marR="269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Одноосібник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6962" marR="269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Солоха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Анатолій 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Леонідович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6962" marR="26962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000">
                          <a:effectLst/>
                        </a:rPr>
                        <a:t>Придбано клавіатури для комп'ютерів</a:t>
                      </a:r>
                      <a:endParaRPr lang="ru-RU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000">
                          <a:effectLst/>
                        </a:rPr>
                        <a:t>Придбано лампи для освітлення</a:t>
                      </a:r>
                      <a:endParaRPr lang="ru-RU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000">
                          <a:effectLst/>
                        </a:rPr>
                        <a:t>Всього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6962" marR="269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1 000 грн.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 smtClean="0">
                          <a:effectLst/>
                        </a:rPr>
                        <a:t>3</a:t>
                      </a:r>
                      <a:r>
                        <a:rPr lang="uk-UA" sz="1000" dirty="0">
                          <a:effectLst/>
                        </a:rPr>
                        <a:t> 000 грн.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 </a:t>
                      </a:r>
                      <a:r>
                        <a:rPr lang="uk-UA" sz="1000" dirty="0" smtClean="0">
                          <a:effectLst/>
                        </a:rPr>
                        <a:t>4</a:t>
                      </a:r>
                      <a:r>
                        <a:rPr lang="uk-UA" sz="1000" dirty="0">
                          <a:effectLst/>
                        </a:rPr>
                        <a:t> 000 грн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6962" marR="26962" marT="0" marB="0"/>
                </a:tc>
                <a:extLst>
                  <a:ext uri="{0D108BD9-81ED-4DB2-BD59-A6C34878D82A}">
                    <a16:rowId xmlns:a16="http://schemas.microsoft.com/office/drawing/2014/main" val="212514300"/>
                  </a:ext>
                </a:extLst>
              </a:tr>
              <a:tr h="6655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7.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6962" marR="269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Одноосібник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6962" marR="269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Стринадко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Степан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Іванович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6962" marR="26962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000">
                          <a:effectLst/>
                        </a:rPr>
                        <a:t>Придбано клавіатури для комп'ютерів</a:t>
                      </a:r>
                      <a:endParaRPr lang="ru-RU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000">
                          <a:effectLst/>
                        </a:rPr>
                        <a:t>Придбано м'ясорубку в їдальню</a:t>
                      </a:r>
                      <a:endParaRPr lang="ru-RU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000">
                          <a:effectLst/>
                        </a:rPr>
                        <a:t>Всього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6962" marR="269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1 000 грн.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 </a:t>
                      </a:r>
                      <a:r>
                        <a:rPr lang="uk-UA" sz="1000" dirty="0" smtClean="0">
                          <a:effectLst/>
                        </a:rPr>
                        <a:t>3</a:t>
                      </a:r>
                      <a:r>
                        <a:rPr lang="uk-UA" sz="1000" dirty="0">
                          <a:effectLst/>
                        </a:rPr>
                        <a:t> 000 грн.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 </a:t>
                      </a:r>
                      <a:r>
                        <a:rPr lang="uk-UA" sz="1000" dirty="0" smtClean="0">
                          <a:effectLst/>
                        </a:rPr>
                        <a:t>4 </a:t>
                      </a:r>
                      <a:r>
                        <a:rPr lang="uk-UA" sz="1000" dirty="0">
                          <a:effectLst/>
                        </a:rPr>
                        <a:t>000 грн.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6962" marR="26962" marT="0" marB="0"/>
                </a:tc>
                <a:extLst>
                  <a:ext uri="{0D108BD9-81ED-4DB2-BD59-A6C34878D82A}">
                    <a16:rowId xmlns:a16="http://schemas.microsoft.com/office/drawing/2014/main" val="2461837892"/>
                  </a:ext>
                </a:extLst>
              </a:tr>
              <a:tr h="1389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6962" marR="26962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 Всього залучено коштів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6962" marR="2696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6962" marR="269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277 500 грн                                                          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6962" marR="26962" marT="0" marB="0"/>
                </a:tc>
                <a:extLst>
                  <a:ext uri="{0D108BD9-81ED-4DB2-BD59-A6C34878D82A}">
                    <a16:rowId xmlns:a16="http://schemas.microsoft.com/office/drawing/2014/main" val="2307717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985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5788" y="0"/>
            <a:ext cx="8596668" cy="1320800"/>
          </a:xfrm>
        </p:spPr>
        <p:txBody>
          <a:bodyPr/>
          <a:lstStyle/>
          <a:p>
            <a:pPr algn="ctr"/>
            <a:r>
              <a:rPr lang="uk-UA" b="1" dirty="0"/>
              <a:t>Характеристика педагогічного колективу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5788" y="2031023"/>
            <a:ext cx="8959035" cy="5328138"/>
          </a:xfrm>
        </p:spPr>
        <p:txBody>
          <a:bodyPr numCol="2">
            <a:normAutofit fontScale="92500"/>
          </a:bodyPr>
          <a:lstStyle/>
          <a:p>
            <a:r>
              <a:rPr lang="uk-UA" sz="2000" b="1" dirty="0">
                <a:solidFill>
                  <a:schemeClr val="accent2">
                    <a:lumMod val="50000"/>
                  </a:schemeClr>
                </a:solidFill>
              </a:rPr>
              <a:t>В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сього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педагогічних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працівників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 – 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15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, з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них:</a:t>
            </a:r>
          </a:p>
          <a:p>
            <a:pPr marL="0" indent="0">
              <a:buNone/>
            </a:pP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</a:rPr>
              <a:t>вчителів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15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pPr marL="0" lvl="0" indent="0">
              <a:buNone/>
            </a:pP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вихователів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– 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1( з числа вчителів)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pPr marL="0" lvl="0" indent="0">
              <a:buNone/>
            </a:pP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психологів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– 1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( з числа вчителів)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0" lvl="0" indent="0">
              <a:buNone/>
            </a:pP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з вищою освітою – 15,  </a:t>
            </a:r>
            <a:endParaRPr lang="uk-UA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lvl="0" indent="0">
              <a:buNone/>
            </a:pP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uk-UA" sz="2000" b="1" dirty="0">
                <a:solidFill>
                  <a:schemeClr val="accent2">
                    <a:lumMod val="50000"/>
                  </a:schemeClr>
                </a:solidFill>
              </a:rPr>
              <a:t>Якісний склад педагогів 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– 15 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у тому числі – вищої категорії – </a:t>
            </a: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12;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- І 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категорії – 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  <a:endParaRPr lang="ru-RU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ІІ категорії - 2;</a:t>
            </a:r>
          </a:p>
          <a:p>
            <a:pPr>
              <a:buFontTx/>
              <a:buChar char="-"/>
            </a:pPr>
            <a:endParaRPr lang="uk-UA" sz="20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uk-UA" sz="2000" b="1" dirty="0">
                <a:solidFill>
                  <a:schemeClr val="accent2">
                    <a:lumMod val="50000"/>
                  </a:schemeClr>
                </a:solidFill>
              </a:rPr>
              <a:t>Кількість педагогів, що мають звання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: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старший 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учитель – 4</a:t>
            </a: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учитель-методист 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– 3.    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Кількість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педагогів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які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мають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нагороди</a:t>
            </a: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</a:rPr>
              <a:t>: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 Н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агрудний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знак «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Відмінник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освіти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  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</a:rPr>
              <a:t>України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» – 1</a:t>
            </a:r>
          </a:p>
          <a:p>
            <a:pPr marL="0" indent="0">
              <a:buNone/>
            </a:pP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Середній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вік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працівників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 –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4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4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роки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946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8203" y="0"/>
            <a:ext cx="8596668" cy="74734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Атестація педагогічних працівників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85800"/>
            <a:ext cx="9600874" cy="5934807"/>
          </a:xfrm>
        </p:spPr>
        <p:txBody>
          <a:bodyPr>
            <a:normAutofit lnSpcReduction="10000"/>
          </a:bodyPr>
          <a:lstStyle/>
          <a:p>
            <a:r>
              <a:rPr lang="uk-UA" dirty="0"/>
              <a:t>Запорукою ефективності навчально-виховного процесу було і залишається підвищення професійного рівня педагогів.</a:t>
            </a:r>
            <a:endParaRPr lang="ru-RU" dirty="0"/>
          </a:p>
          <a:p>
            <a:r>
              <a:rPr lang="uk-UA" dirty="0"/>
              <a:t>У 2021/2022 навчальному році у школі  працювало 15 </a:t>
            </a:r>
            <a:r>
              <a:rPr lang="uk-UA" dirty="0" err="1"/>
              <a:t>педагогічнх</a:t>
            </a:r>
            <a:r>
              <a:rPr lang="uk-UA" dirty="0"/>
              <a:t> працівника.  3 вчителя мають  звання «Вчитель–методист», 4 - «Старший вчитель», 1 - нагрудний знак «Відмінник освіти України», 12 учителів мають вищу кваліфікаційну категорію, 1 - першу кваліфікаційну категорію, 2 - другу кваліфікаційну категорію.</a:t>
            </a:r>
            <a:endParaRPr lang="ru-RU" dirty="0"/>
          </a:p>
          <a:p>
            <a:r>
              <a:rPr lang="uk-UA" dirty="0"/>
              <a:t>Атестація педагогічних працівників  проводилась згідно  «Типового положення про атестацію педагогічних працівників України», затвердженого наказом МОН України № 930 від 06.10. 2010 року, та наказу Міністерства освіти і науки молоді та спорту України від 20.12.2011 р. за № 1473 «Про затвердження змін до Типового положення про атестацію педагогічних працівників», плану роботи атестаційної комісії закладу.</a:t>
            </a:r>
            <a:endParaRPr lang="ru-RU" dirty="0"/>
          </a:p>
          <a:p>
            <a:r>
              <a:rPr lang="uk-UA" dirty="0"/>
              <a:t>Адміністрацією школи та атестаційною комісією своєчасно було виконано такі заходи: у вересні проведено корегування плану атестації на наступний навчальний рік, створено атестаційну комісію, узгоджено її склад з профспілковим комітетом, видано відповідні накази. Педагогічний колектив був ознайомлений із списком педагогічних працівників, що атестуються. Було перевірено строки проходження курсів підвищення кваліфікації, у жовтні закріплено за вчителями відповідальних від адміністрації для вивчення системи і узагальнення досвіду роботи. Складено графік проведення відкритих уроків та позакласних заходів. Методичні матеріали вчителів, що атестувалися, узагальнено на педагогічній раді (протокол № 4 від 26.02.2022 н. р.</a:t>
            </a:r>
            <a:r>
              <a:rPr lang="uk-UA" b="1" dirty="0"/>
              <a:t>).</a:t>
            </a:r>
            <a:r>
              <a:rPr lang="uk-UA" dirty="0"/>
              <a:t> Адміністрацією закладу надано допомогу по складанню особистих планів роботи учителів на період атестації та </a:t>
            </a:r>
            <a:r>
              <a:rPr lang="uk-UA" dirty="0" err="1"/>
              <a:t>міжатестаційний</a:t>
            </a:r>
            <a:r>
              <a:rPr lang="uk-UA" dirty="0"/>
              <a:t> період.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875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5934" y="0"/>
            <a:ext cx="8596668" cy="2233246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Підвищення кваліфікації</a:t>
            </a:r>
            <a:r>
              <a:rPr lang="ru-RU" dirty="0"/>
              <a:t> </a:t>
            </a:r>
            <a:r>
              <a:rPr lang="uk-UA" b="1" dirty="0" smtClean="0"/>
              <a:t>вчителів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872762"/>
            <a:ext cx="10849381" cy="4712675"/>
          </a:xfrm>
        </p:spPr>
        <p:txBody>
          <a:bodyPr/>
          <a:lstStyle/>
          <a:p>
            <a:pPr algn="ctr"/>
            <a:endParaRPr lang="uk-UA" dirty="0" smtClean="0"/>
          </a:p>
          <a:p>
            <a:pPr marL="0" indent="0" algn="ctr">
              <a:buNone/>
            </a:pPr>
            <a:r>
              <a:rPr lang="uk-UA" dirty="0" smtClean="0"/>
              <a:t> </a:t>
            </a:r>
            <a:r>
              <a:rPr lang="uk-UA" sz="2800" b="1" dirty="0">
                <a:solidFill>
                  <a:schemeClr val="accent2">
                    <a:lumMod val="50000"/>
                  </a:schemeClr>
                </a:solidFill>
              </a:rPr>
              <a:t>Протягом </a:t>
            </a:r>
            <a:r>
              <a:rPr lang="uk-UA" sz="2800" b="1" dirty="0" smtClean="0">
                <a:solidFill>
                  <a:schemeClr val="accent2">
                    <a:lumMod val="50000"/>
                  </a:schemeClr>
                </a:solidFill>
              </a:rPr>
              <a:t>2021/2022 </a:t>
            </a:r>
            <a:r>
              <a:rPr lang="uk-UA" sz="2800" b="1" dirty="0">
                <a:solidFill>
                  <a:schemeClr val="accent2">
                    <a:lumMod val="50000"/>
                  </a:schemeClr>
                </a:solidFill>
              </a:rPr>
              <a:t>навчального року на базі КЗВО «ДНІПРОВСЬКА АКАДЕМІЯ НЕПЕРВНОЇ ОСВІТИ» пройшли навчання </a:t>
            </a:r>
            <a:r>
              <a:rPr lang="uk-UA" sz="2800" b="1" dirty="0" smtClean="0">
                <a:solidFill>
                  <a:schemeClr val="accent2">
                    <a:lumMod val="50000"/>
                  </a:schemeClr>
                </a:solidFill>
              </a:rPr>
              <a:t>10 </a:t>
            </a:r>
            <a:r>
              <a:rPr lang="uk-UA" sz="2800" b="1" dirty="0">
                <a:solidFill>
                  <a:schemeClr val="accent2">
                    <a:lumMod val="50000"/>
                  </a:schemeClr>
                </a:solidFill>
              </a:rPr>
              <a:t>педагогічних працівників комунального закладу «Новоіванівська загальноосвітня школа І-ІІІ </a:t>
            </a:r>
            <a:r>
              <a:rPr lang="uk-UA" sz="2800" b="1" dirty="0" smtClean="0">
                <a:solidFill>
                  <a:schemeClr val="accent2">
                    <a:lumMod val="50000"/>
                  </a:schemeClr>
                </a:solidFill>
              </a:rPr>
              <a:t>ступенів</a:t>
            </a:r>
            <a:r>
              <a:rPr lang="uk-UA" sz="2800" b="1" dirty="0">
                <a:solidFill>
                  <a:schemeClr val="accent2">
                    <a:lumMod val="50000"/>
                  </a:schemeClr>
                </a:solidFill>
              </a:rPr>
              <a:t>» Юр`ївської селищної </a:t>
            </a:r>
            <a:r>
              <a:rPr lang="uk-UA" sz="2800" b="1" dirty="0" smtClean="0">
                <a:solidFill>
                  <a:schemeClr val="accent2">
                    <a:lumMod val="50000"/>
                  </a:schemeClr>
                </a:solidFill>
              </a:rPr>
              <a:t>ради 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544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8070" y="29563"/>
            <a:ext cx="8596668" cy="58615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Із</a:t>
            </a:r>
            <a:r>
              <a:rPr lang="ru-RU" dirty="0"/>
              <a:t> них</a:t>
            </a:r>
            <a:r>
              <a:rPr lang="ru-RU" dirty="0" smtClean="0"/>
              <a:t>: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4518607"/>
              </p:ext>
            </p:extLst>
          </p:nvPr>
        </p:nvGraphicFramePr>
        <p:xfrm>
          <a:off x="578072" y="577447"/>
          <a:ext cx="9705614" cy="54562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4922">
                  <a:extLst>
                    <a:ext uri="{9D8B030D-6E8A-4147-A177-3AD203B41FA5}">
                      <a16:colId xmlns:a16="http://schemas.microsoft.com/office/drawing/2014/main" val="299552029"/>
                    </a:ext>
                  </a:extLst>
                </a:gridCol>
                <a:gridCol w="1655308">
                  <a:extLst>
                    <a:ext uri="{9D8B030D-6E8A-4147-A177-3AD203B41FA5}">
                      <a16:colId xmlns:a16="http://schemas.microsoft.com/office/drawing/2014/main" val="4038256064"/>
                    </a:ext>
                  </a:extLst>
                </a:gridCol>
                <a:gridCol w="2539025">
                  <a:extLst>
                    <a:ext uri="{9D8B030D-6E8A-4147-A177-3AD203B41FA5}">
                      <a16:colId xmlns:a16="http://schemas.microsoft.com/office/drawing/2014/main" val="2184512606"/>
                    </a:ext>
                  </a:extLst>
                </a:gridCol>
                <a:gridCol w="2539025">
                  <a:extLst>
                    <a:ext uri="{9D8B030D-6E8A-4147-A177-3AD203B41FA5}">
                      <a16:colId xmlns:a16="http://schemas.microsoft.com/office/drawing/2014/main" val="1824378756"/>
                    </a:ext>
                  </a:extLst>
                </a:gridCol>
                <a:gridCol w="1787334">
                  <a:extLst>
                    <a:ext uri="{9D8B030D-6E8A-4147-A177-3AD203B41FA5}">
                      <a16:colId xmlns:a16="http://schemas.microsoft.com/office/drawing/2014/main" val="755151375"/>
                    </a:ext>
                  </a:extLst>
                </a:gridCol>
              </a:tblGrid>
              <a:tr h="244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№ з/п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ПІБ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пед. працівника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Заклад освіти, в якому пройдено курси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Напрямок підвищення кваліфікації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Дата,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№ свідоцтва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extLst>
                  <a:ext uri="{0D108BD9-81ED-4DB2-BD59-A6C34878D82A}">
                    <a16:rowId xmlns:a16="http://schemas.microsoft.com/office/drawing/2014/main" val="1883316610"/>
                  </a:ext>
                </a:extLst>
              </a:tr>
              <a:tr h="244214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1.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 err="1">
                          <a:effectLst/>
                        </a:rPr>
                        <a:t>Аксініна</a:t>
                      </a:r>
                      <a:r>
                        <a:rPr lang="uk-UA" sz="800" dirty="0">
                          <a:effectLst/>
                        </a:rPr>
                        <a:t> І.В.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ДАНО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Вчителі української мови та літератури НУШ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           08.10.2021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№2986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extLst>
                  <a:ext uri="{0D108BD9-81ED-4DB2-BD59-A6C34878D82A}">
                    <a16:rowId xmlns:a16="http://schemas.microsoft.com/office/drawing/2014/main" val="1722877801"/>
                  </a:ext>
                </a:extLst>
              </a:tr>
              <a:tr h="4884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ДАНО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Сучасні інформаційні технології та їх вплив на здоров</a:t>
                      </a:r>
                      <a:r>
                        <a:rPr lang="ru-RU" sz="800">
                          <a:effectLst/>
                        </a:rPr>
                        <a:t>`</a:t>
                      </a:r>
                      <a:r>
                        <a:rPr lang="uk-UA" sz="800">
                          <a:effectLst/>
                        </a:rPr>
                        <a:t>я учасників освітнього процесу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04.10.2021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№24645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extLst>
                  <a:ext uri="{0D108BD9-81ED-4DB2-BD59-A6C34878D82A}">
                    <a16:rowId xmlns:a16="http://schemas.microsoft.com/office/drawing/2014/main" val="3834243949"/>
                  </a:ext>
                </a:extLst>
              </a:tr>
              <a:tr h="2442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ДАНО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Методика написання есе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21.09.2021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№23533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extLst>
                  <a:ext uri="{0D108BD9-81ED-4DB2-BD59-A6C34878D82A}">
                    <a16:rowId xmlns:a16="http://schemas.microsoft.com/office/drawing/2014/main" val="1684401580"/>
                  </a:ext>
                </a:extLst>
              </a:tr>
              <a:tr h="244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2.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Мазоха О.Л.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ДАНО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Вчителі зарубіжної літератури НУШ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04.11.2021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№11460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extLst>
                  <a:ext uri="{0D108BD9-81ED-4DB2-BD59-A6C34878D82A}">
                    <a16:rowId xmlns:a16="http://schemas.microsoft.com/office/drawing/2014/main" val="1471364663"/>
                  </a:ext>
                </a:extLst>
              </a:tr>
              <a:tr h="244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3.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Войтанішек О.В.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ДАНО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Вчителі історії НУШ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18.09.2021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№208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extLst>
                  <a:ext uri="{0D108BD9-81ED-4DB2-BD59-A6C34878D82A}">
                    <a16:rowId xmlns:a16="http://schemas.microsoft.com/office/drawing/2014/main" val="237547161"/>
                  </a:ext>
                </a:extLst>
              </a:tr>
              <a:tr h="24421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4.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Фетісова М.В.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ДАНО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Вчителі математики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НУШ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18.09.2021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№898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extLst>
                  <a:ext uri="{0D108BD9-81ED-4DB2-BD59-A6C34878D82A}">
                    <a16:rowId xmlns:a16="http://schemas.microsoft.com/office/drawing/2014/main" val="687211163"/>
                  </a:ext>
                </a:extLst>
              </a:tr>
              <a:tr h="366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ДАНО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Базові навички медіаграмотності у навчальному закладі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27.05.2022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№12111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extLst>
                  <a:ext uri="{0D108BD9-81ED-4DB2-BD59-A6C34878D82A}">
                    <a16:rowId xmlns:a16="http://schemas.microsoft.com/office/drawing/2014/main" val="2839703282"/>
                  </a:ext>
                </a:extLst>
              </a:tr>
              <a:tr h="244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5.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Кирик А.В.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ДАНО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Вчителі англійської мови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НУШ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09.10.2021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№3201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extLst>
                  <a:ext uri="{0D108BD9-81ED-4DB2-BD59-A6C34878D82A}">
                    <a16:rowId xmlns:a16="http://schemas.microsoft.com/office/drawing/2014/main" val="4208822284"/>
                  </a:ext>
                </a:extLst>
              </a:tr>
              <a:tr h="3663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6.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Саніна О.Ю.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ДАНО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Траєкторії формування духовності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осбистості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11.02.2022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№3253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extLst>
                  <a:ext uri="{0D108BD9-81ED-4DB2-BD59-A6C34878D82A}">
                    <a16:rowId xmlns:a16="http://schemas.microsoft.com/office/drawing/2014/main" val="556572749"/>
                  </a:ext>
                </a:extLst>
              </a:tr>
              <a:tr h="4765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7.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Санін О.М.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ДАНО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Вчителі географії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НУШ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18.09.2021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№424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extLst>
                  <a:ext uri="{0D108BD9-81ED-4DB2-BD59-A6C34878D82A}">
                    <a16:rowId xmlns:a16="http://schemas.microsoft.com/office/drawing/2014/main" val="3659613756"/>
                  </a:ext>
                </a:extLst>
              </a:tr>
              <a:tr h="488428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8.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Глущенко Г.А.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ДАНО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Методика розвитку інтелекту в інформаційному суспільстві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01.11-05.11.2021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extLst>
                  <a:ext uri="{0D108BD9-81ED-4DB2-BD59-A6C34878D82A}">
                    <a16:rowId xmlns:a16="http://schemas.microsoft.com/office/drawing/2014/main" val="3647256733"/>
                  </a:ext>
                </a:extLst>
              </a:tr>
              <a:tr h="366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ДАНО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Коучинговий підхід для результативного навчання в умовах закладів освіти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26.10.2021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extLst>
                  <a:ext uri="{0D108BD9-81ED-4DB2-BD59-A6C34878D82A}">
                    <a16:rowId xmlns:a16="http://schemas.microsoft.com/office/drawing/2014/main" val="3571194312"/>
                  </a:ext>
                </a:extLst>
              </a:tr>
              <a:tr h="1221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extLst>
                  <a:ext uri="{0D108BD9-81ED-4DB2-BD59-A6C34878D82A}">
                    <a16:rowId xmlns:a16="http://schemas.microsoft.com/office/drawing/2014/main" val="3826924660"/>
                  </a:ext>
                </a:extLst>
              </a:tr>
              <a:tr h="357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9.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Свіріда Т.Л.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ДАНО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Мовленнєва комунікативна компетентність вчителя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02.12.2021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№37631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extLst>
                  <a:ext uri="{0D108BD9-81ED-4DB2-BD59-A6C34878D82A}">
                    <a16:rowId xmlns:a16="http://schemas.microsoft.com/office/drawing/2014/main" val="2189758359"/>
                  </a:ext>
                </a:extLst>
              </a:tr>
              <a:tr h="357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10.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Рябуха І.М.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ДАНО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Вчителі зарубіжної літератури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04.11.2021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№1002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extLst>
                  <a:ext uri="{0D108BD9-81ED-4DB2-BD59-A6C34878D82A}">
                    <a16:rowId xmlns:a16="http://schemas.microsoft.com/office/drawing/2014/main" val="762776983"/>
                  </a:ext>
                </a:extLst>
              </a:tr>
              <a:tr h="357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ДАНО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Мовленнєва комунікативна компетентність вчителя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02.12.2021</a:t>
                      </a:r>
                      <a:endParaRPr lang="ru-RU" sz="7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№37632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90" marR="45790" marT="0" marB="0"/>
                </a:tc>
                <a:extLst>
                  <a:ext uri="{0D108BD9-81ED-4DB2-BD59-A6C34878D82A}">
                    <a16:rowId xmlns:a16="http://schemas.microsoft.com/office/drawing/2014/main" val="19784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2644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Для формування методологічної та теоретичної компетентності, поглиблення соціально-гуманітарних  і психолого-педагогічних знань протягом 2021-2021 навчального року   педагогічні працівники закладу успішно пройшли онлайн-курси  на платформах онлайн-освіти  рейтингу освітніх закладів України.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395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6602841"/>
              </p:ext>
            </p:extLst>
          </p:nvPr>
        </p:nvGraphicFramePr>
        <p:xfrm>
          <a:off x="0" y="2"/>
          <a:ext cx="12192000" cy="694745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23829">
                  <a:extLst>
                    <a:ext uri="{9D8B030D-6E8A-4147-A177-3AD203B41FA5}">
                      <a16:colId xmlns:a16="http://schemas.microsoft.com/office/drawing/2014/main" val="1624153469"/>
                    </a:ext>
                  </a:extLst>
                </a:gridCol>
                <a:gridCol w="1310429">
                  <a:extLst>
                    <a:ext uri="{9D8B030D-6E8A-4147-A177-3AD203B41FA5}">
                      <a16:colId xmlns:a16="http://schemas.microsoft.com/office/drawing/2014/main" val="1839179654"/>
                    </a:ext>
                  </a:extLst>
                </a:gridCol>
                <a:gridCol w="2737612">
                  <a:extLst>
                    <a:ext uri="{9D8B030D-6E8A-4147-A177-3AD203B41FA5}">
                      <a16:colId xmlns:a16="http://schemas.microsoft.com/office/drawing/2014/main" val="4074455497"/>
                    </a:ext>
                  </a:extLst>
                </a:gridCol>
                <a:gridCol w="3360065">
                  <a:extLst>
                    <a:ext uri="{9D8B030D-6E8A-4147-A177-3AD203B41FA5}">
                      <a16:colId xmlns:a16="http://schemas.microsoft.com/office/drawing/2014/main" val="1894044429"/>
                    </a:ext>
                  </a:extLst>
                </a:gridCol>
                <a:gridCol w="3360065">
                  <a:extLst>
                    <a:ext uri="{9D8B030D-6E8A-4147-A177-3AD203B41FA5}">
                      <a16:colId xmlns:a16="http://schemas.microsoft.com/office/drawing/2014/main" val="4112373077"/>
                    </a:ext>
                  </a:extLst>
                </a:gridCol>
              </a:tblGrid>
              <a:tr h="246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№ з/п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ПІБ учителя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On-line курси, навчання підвищення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кваліфікації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Назва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Термін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extLst>
                  <a:ext uri="{0D108BD9-81ED-4DB2-BD59-A6C34878D82A}">
                    <a16:rowId xmlns:a16="http://schemas.microsoft.com/office/drawing/2014/main" val="2583646693"/>
                  </a:ext>
                </a:extLst>
              </a:tr>
              <a:tr h="24612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Свіріда Т.Л.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Асоціація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саперів України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Навчання з попередження ризиків, пов</a:t>
                      </a:r>
                      <a:r>
                        <a:rPr lang="ru-RU" sz="800">
                          <a:effectLst/>
                        </a:rPr>
                        <a:t>`</a:t>
                      </a:r>
                      <a:r>
                        <a:rPr lang="uk-UA" sz="800">
                          <a:effectLst/>
                        </a:rPr>
                        <a:t>язаних із вибухонебезпечними предметами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11.05.2022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№13874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extLst>
                  <a:ext uri="{0D108BD9-81ED-4DB2-BD59-A6C34878D82A}">
                    <a16:rowId xmlns:a16="http://schemas.microsoft.com/office/drawing/2014/main" val="2226274254"/>
                  </a:ext>
                </a:extLst>
              </a:tr>
              <a:tr h="1245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            Дія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Рівень цифрової грамртності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02.12.2021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extLst>
                  <a:ext uri="{0D108BD9-81ED-4DB2-BD59-A6C34878D82A}">
                    <a16:rowId xmlns:a16="http://schemas.microsoft.com/office/drawing/2014/main" val="3118113731"/>
                  </a:ext>
                </a:extLst>
              </a:tr>
              <a:tr h="24612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Аксініна І.В.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Асоціація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саперів України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Навчання з попередження ризиків, пов</a:t>
                      </a:r>
                      <a:r>
                        <a:rPr lang="ru-RU" sz="800">
                          <a:effectLst/>
                        </a:rPr>
                        <a:t>`</a:t>
                      </a:r>
                      <a:r>
                        <a:rPr lang="uk-UA" sz="800">
                          <a:effectLst/>
                        </a:rPr>
                        <a:t>язаних із вибухонебезпечними предметами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11.05.2022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№13479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extLst>
                  <a:ext uri="{0D108BD9-81ED-4DB2-BD59-A6C34878D82A}">
                    <a16:rowId xmlns:a16="http://schemas.microsoft.com/office/drawing/2014/main" val="658260716"/>
                  </a:ext>
                </a:extLst>
              </a:tr>
              <a:tr h="1230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            Дія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Рівень цифрової грамртності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02.12.2021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extLst>
                  <a:ext uri="{0D108BD9-81ED-4DB2-BD59-A6C34878D82A}">
                    <a16:rowId xmlns:a16="http://schemas.microsoft.com/office/drawing/2014/main" val="1173734505"/>
                  </a:ext>
                </a:extLst>
              </a:tr>
              <a:tr h="24612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Мазоха О.Л.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Асоціація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саперів України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Навчання з попередження ризиків, пов</a:t>
                      </a:r>
                      <a:r>
                        <a:rPr lang="ru-RU" sz="800">
                          <a:effectLst/>
                        </a:rPr>
                        <a:t>`</a:t>
                      </a:r>
                      <a:r>
                        <a:rPr lang="uk-UA" sz="800">
                          <a:effectLst/>
                        </a:rPr>
                        <a:t>язаних із вибухонебезпечними предметами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11.05.2022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№17118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extLst>
                  <a:ext uri="{0D108BD9-81ED-4DB2-BD59-A6C34878D82A}">
                    <a16:rowId xmlns:a16="http://schemas.microsoft.com/office/drawing/2014/main" val="2272112601"/>
                  </a:ext>
                </a:extLst>
              </a:tr>
              <a:tr h="1940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            Дія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Рівень цифрової </a:t>
                      </a:r>
                      <a:r>
                        <a:rPr lang="uk-UA" sz="800" dirty="0" err="1">
                          <a:effectLst/>
                        </a:rPr>
                        <a:t>грамртності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02.12.2021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extLst>
                  <a:ext uri="{0D108BD9-81ED-4DB2-BD59-A6C34878D82A}">
                    <a16:rowId xmlns:a16="http://schemas.microsoft.com/office/drawing/2014/main" val="2564320508"/>
                  </a:ext>
                </a:extLst>
              </a:tr>
              <a:tr h="246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Войтанішек О.В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Асоціація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саперів України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Навчання з попередження ризиків, пов</a:t>
                      </a:r>
                      <a:r>
                        <a:rPr lang="ru-RU" sz="800">
                          <a:effectLst/>
                        </a:rPr>
                        <a:t>`</a:t>
                      </a:r>
                      <a:r>
                        <a:rPr lang="uk-UA" sz="800">
                          <a:effectLst/>
                        </a:rPr>
                        <a:t>язаних із вибухонебезпечними предметами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11.05.2022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№14007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extLst>
                  <a:ext uri="{0D108BD9-81ED-4DB2-BD59-A6C34878D82A}">
                    <a16:rowId xmlns:a16="http://schemas.microsoft.com/office/drawing/2014/main" val="3684218060"/>
                  </a:ext>
                </a:extLst>
              </a:tr>
              <a:tr h="1230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            Дія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Рівень цифрової грамртності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02.12.2021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extLst>
                  <a:ext uri="{0D108BD9-81ED-4DB2-BD59-A6C34878D82A}">
                    <a16:rowId xmlns:a16="http://schemas.microsoft.com/office/drawing/2014/main" val="2224742470"/>
                  </a:ext>
                </a:extLst>
              </a:tr>
              <a:tr h="24612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Глущенко Г.А.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Асоціація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саперів України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Навчання з попередження ризиків, пов</a:t>
                      </a:r>
                      <a:r>
                        <a:rPr lang="ru-RU" sz="800">
                          <a:effectLst/>
                        </a:rPr>
                        <a:t>`</a:t>
                      </a:r>
                      <a:r>
                        <a:rPr lang="uk-UA" sz="800">
                          <a:effectLst/>
                        </a:rPr>
                        <a:t>язаних із вибухонебезпечними предметами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11.05.2022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№13516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extLst>
                  <a:ext uri="{0D108BD9-81ED-4DB2-BD59-A6C34878D82A}">
                    <a16:rowId xmlns:a16="http://schemas.microsoft.com/office/drawing/2014/main" val="586971572"/>
                  </a:ext>
                </a:extLst>
              </a:tr>
              <a:tr h="1396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            Дія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Рівень цифрової грамртності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02.12.2021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extLst>
                  <a:ext uri="{0D108BD9-81ED-4DB2-BD59-A6C34878D82A}">
                    <a16:rowId xmlns:a16="http://schemas.microsoft.com/office/drawing/2014/main" val="1401859247"/>
                  </a:ext>
                </a:extLst>
              </a:tr>
              <a:tr h="24612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Саніна О.Ю.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Асоціація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саперів України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Навчання з попередження ризиків, пов</a:t>
                      </a:r>
                      <a:r>
                        <a:rPr lang="ru-RU" sz="800">
                          <a:effectLst/>
                        </a:rPr>
                        <a:t>`</a:t>
                      </a:r>
                      <a:r>
                        <a:rPr lang="uk-UA" sz="800">
                          <a:effectLst/>
                        </a:rPr>
                        <a:t>язаних із вибухонебезпечними предметами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11.05.2022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№13976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extLst>
                  <a:ext uri="{0D108BD9-81ED-4DB2-BD59-A6C34878D82A}">
                    <a16:rowId xmlns:a16="http://schemas.microsoft.com/office/drawing/2014/main" val="413235925"/>
                  </a:ext>
                </a:extLst>
              </a:tr>
              <a:tr h="1230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            Дія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Рівень цифрової грамртності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02.12.2021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extLst>
                  <a:ext uri="{0D108BD9-81ED-4DB2-BD59-A6C34878D82A}">
                    <a16:rowId xmlns:a16="http://schemas.microsoft.com/office/drawing/2014/main" val="4068184147"/>
                  </a:ext>
                </a:extLst>
              </a:tr>
              <a:tr h="27628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Санін О.М.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Асоціація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саперів України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183" marR="17183" marT="17183" marB="1718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Навчання з попередження ризиків, пов</a:t>
                      </a:r>
                      <a:r>
                        <a:rPr lang="ru-RU" sz="800">
                          <a:effectLst/>
                        </a:rPr>
                        <a:t>`</a:t>
                      </a:r>
                      <a:r>
                        <a:rPr lang="uk-UA" sz="800">
                          <a:effectLst/>
                        </a:rPr>
                        <a:t>язаних із вибухонебезпечними предметами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11.05.2022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№14536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extLst>
                  <a:ext uri="{0D108BD9-81ED-4DB2-BD59-A6C34878D82A}">
                    <a16:rowId xmlns:a16="http://schemas.microsoft.com/office/drawing/2014/main" val="622694542"/>
                  </a:ext>
                </a:extLst>
              </a:tr>
              <a:tr h="1532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            Дія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183" marR="17183" marT="17183" marB="1718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Рівень цифрової грамртності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02.12.2021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extLst>
                  <a:ext uri="{0D108BD9-81ED-4DB2-BD59-A6C34878D82A}">
                    <a16:rowId xmlns:a16="http://schemas.microsoft.com/office/drawing/2014/main" val="2367880614"/>
                  </a:ext>
                </a:extLst>
              </a:tr>
              <a:tr h="27628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Прудникова Н.В.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Асоціація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саперів України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183" marR="17183" marT="17183" marB="1718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Навчання з попередження ризиків, пов</a:t>
                      </a:r>
                      <a:r>
                        <a:rPr lang="ru-RU" sz="800">
                          <a:effectLst/>
                        </a:rPr>
                        <a:t>`</a:t>
                      </a:r>
                      <a:r>
                        <a:rPr lang="uk-UA" sz="800">
                          <a:effectLst/>
                        </a:rPr>
                        <a:t>язаних із вибухонебезпечними предметами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11.05.2022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№14899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extLst>
                  <a:ext uri="{0D108BD9-81ED-4DB2-BD59-A6C34878D82A}">
                    <a16:rowId xmlns:a16="http://schemas.microsoft.com/office/drawing/2014/main" val="108904569"/>
                  </a:ext>
                </a:extLst>
              </a:tr>
              <a:tr h="1532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            Дія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183" marR="17183" marT="17183" marB="1718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Рівень цифрової грамртності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02.12.2021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extLst>
                  <a:ext uri="{0D108BD9-81ED-4DB2-BD59-A6C34878D82A}">
                    <a16:rowId xmlns:a16="http://schemas.microsoft.com/office/drawing/2014/main" val="1851599764"/>
                  </a:ext>
                </a:extLst>
              </a:tr>
              <a:tr h="276285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Кирик А.В.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Асоціація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саперів України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183" marR="17183" marT="17183" marB="1718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Мовленнєва комунікативна компетентність вчителя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02.12.2021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№37631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extLst>
                  <a:ext uri="{0D108BD9-81ED-4DB2-BD59-A6C34878D82A}">
                    <a16:rowId xmlns:a16="http://schemas.microsoft.com/office/drawing/2014/main" val="4008064062"/>
                  </a:ext>
                </a:extLst>
              </a:tr>
              <a:tr h="1532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Едера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183" marR="17183" marT="17183" marB="1718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Робота з дітьми з особливими потребами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29.08.2021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extLst>
                  <a:ext uri="{0D108BD9-81ED-4DB2-BD59-A6C34878D82A}">
                    <a16:rowId xmlns:a16="http://schemas.microsoft.com/office/drawing/2014/main" val="1783835156"/>
                  </a:ext>
                </a:extLst>
              </a:tr>
              <a:tr h="1532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            Дія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183" marR="17183" marT="17183" marB="1718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Рівень цифрової грамртності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02.12.2021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extLst>
                  <a:ext uri="{0D108BD9-81ED-4DB2-BD59-A6C34878D82A}">
                    <a16:rowId xmlns:a16="http://schemas.microsoft.com/office/drawing/2014/main" val="2557674853"/>
                  </a:ext>
                </a:extLst>
              </a:tr>
              <a:tr h="2762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Глушкова В.М.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Асоціація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саперів України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183" marR="17183" marT="17183" marB="1718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Навчання з попередження ризиків, пов</a:t>
                      </a:r>
                      <a:r>
                        <a:rPr lang="ru-RU" sz="800">
                          <a:effectLst/>
                        </a:rPr>
                        <a:t>`</a:t>
                      </a:r>
                      <a:r>
                        <a:rPr lang="uk-UA" sz="800">
                          <a:effectLst/>
                        </a:rPr>
                        <a:t>язаних із вибухонебезпечними предметами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11.05.2022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№15134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extLst>
                  <a:ext uri="{0D108BD9-81ED-4DB2-BD59-A6C34878D82A}">
                    <a16:rowId xmlns:a16="http://schemas.microsoft.com/office/drawing/2014/main" val="2773878020"/>
                  </a:ext>
                </a:extLst>
              </a:tr>
              <a:tr h="27628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Рябуха І.М.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Асоціація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саперів України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183" marR="17183" marT="17183" marB="1718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Навчання з попередження ризиків, пов</a:t>
                      </a:r>
                      <a:r>
                        <a:rPr lang="ru-RU" sz="800">
                          <a:effectLst/>
                        </a:rPr>
                        <a:t>`</a:t>
                      </a:r>
                      <a:r>
                        <a:rPr lang="uk-UA" sz="800">
                          <a:effectLst/>
                        </a:rPr>
                        <a:t>язаних із вибухонебезпечними предметами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11.05.2022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№13624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extLst>
                  <a:ext uri="{0D108BD9-81ED-4DB2-BD59-A6C34878D82A}">
                    <a16:rowId xmlns:a16="http://schemas.microsoft.com/office/drawing/2014/main" val="2206460553"/>
                  </a:ext>
                </a:extLst>
              </a:tr>
              <a:tr h="1532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            Дія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183" marR="17183" marT="17183" marB="1718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Рівень цифрової грамртності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02.12.2021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extLst>
                  <a:ext uri="{0D108BD9-81ED-4DB2-BD59-A6C34878D82A}">
                    <a16:rowId xmlns:a16="http://schemas.microsoft.com/office/drawing/2014/main" val="1739222830"/>
                  </a:ext>
                </a:extLst>
              </a:tr>
              <a:tr h="27628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Фетісова М.В.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Асоціація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саперів України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183" marR="17183" marT="17183" marB="1718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Навчання з попередження ризиків, пов</a:t>
                      </a:r>
                      <a:r>
                        <a:rPr lang="ru-RU" sz="800">
                          <a:effectLst/>
                        </a:rPr>
                        <a:t>`</a:t>
                      </a:r>
                      <a:r>
                        <a:rPr lang="uk-UA" sz="800">
                          <a:effectLst/>
                        </a:rPr>
                        <a:t>язаних із вибухонебезпечними предметами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11.05.2022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№1405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extLst>
                  <a:ext uri="{0D108BD9-81ED-4DB2-BD59-A6C34878D82A}">
                    <a16:rowId xmlns:a16="http://schemas.microsoft.com/office/drawing/2014/main" val="620330459"/>
                  </a:ext>
                </a:extLst>
              </a:tr>
              <a:tr h="1532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            Дія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183" marR="17183" marT="17183" marB="1718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Рівень цифрової грамртності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02.12.2021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extLst>
                  <a:ext uri="{0D108BD9-81ED-4DB2-BD59-A6C34878D82A}">
                    <a16:rowId xmlns:a16="http://schemas.microsoft.com/office/drawing/2014/main" val="3404460609"/>
                  </a:ext>
                </a:extLst>
              </a:tr>
              <a:tr h="27628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Хмара І.В.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Асоціація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саперів України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183" marR="17183" marT="17183" marB="1718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Навчання з попередження ризиків, пов</a:t>
                      </a:r>
                      <a:r>
                        <a:rPr lang="ru-RU" sz="800">
                          <a:effectLst/>
                        </a:rPr>
                        <a:t>`</a:t>
                      </a:r>
                      <a:r>
                        <a:rPr lang="uk-UA" sz="800">
                          <a:effectLst/>
                        </a:rPr>
                        <a:t>язаних із вибухонебезпечними предметами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11.05.2022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№15005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extLst>
                  <a:ext uri="{0D108BD9-81ED-4DB2-BD59-A6C34878D82A}">
                    <a16:rowId xmlns:a16="http://schemas.microsoft.com/office/drawing/2014/main" val="383122082"/>
                  </a:ext>
                </a:extLst>
              </a:tr>
              <a:tr h="1532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            Дія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183" marR="17183" marT="17183" marB="1718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Рівень цифрової грамртності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02.12.2021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extLst>
                  <a:ext uri="{0D108BD9-81ED-4DB2-BD59-A6C34878D82A}">
                    <a16:rowId xmlns:a16="http://schemas.microsoft.com/office/drawing/2014/main" val="1452655256"/>
                  </a:ext>
                </a:extLst>
              </a:tr>
              <a:tr h="27628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Тупиця К.В.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Асоціація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саперів України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183" marR="17183" marT="17183" marB="1718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Навчання з попередження ризиків, пов</a:t>
                      </a:r>
                      <a:r>
                        <a:rPr lang="ru-RU" sz="800">
                          <a:effectLst/>
                        </a:rPr>
                        <a:t>`</a:t>
                      </a:r>
                      <a:r>
                        <a:rPr lang="uk-UA" sz="800">
                          <a:effectLst/>
                        </a:rPr>
                        <a:t>язаних із вибухонебезпечними предметами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11.05.2022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№13845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extLst>
                  <a:ext uri="{0D108BD9-81ED-4DB2-BD59-A6C34878D82A}">
                    <a16:rowId xmlns:a16="http://schemas.microsoft.com/office/drawing/2014/main" val="192531412"/>
                  </a:ext>
                </a:extLst>
              </a:tr>
              <a:tr h="1532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            Дія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183" marR="17183" marT="17183" marB="1718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Рівень цифрової грамртності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02.12.2021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extLst>
                  <a:ext uri="{0D108BD9-81ED-4DB2-BD59-A6C34878D82A}">
                    <a16:rowId xmlns:a16="http://schemas.microsoft.com/office/drawing/2014/main" val="1957560776"/>
                  </a:ext>
                </a:extLst>
              </a:tr>
              <a:tr h="1532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Маловік О.В.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            Дія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183" marR="17183" marT="17183" marB="1718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Рівень цифрової грамртності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02.12.2021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558" marR="18558" marT="0" marB="0"/>
                </a:tc>
                <a:extLst>
                  <a:ext uri="{0D108BD9-81ED-4DB2-BD59-A6C34878D82A}">
                    <a16:rowId xmlns:a16="http://schemas.microsoft.com/office/drawing/2014/main" val="4251695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0351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26023"/>
            <a:ext cx="8596668" cy="1320800"/>
          </a:xfrm>
        </p:spPr>
        <p:txBody>
          <a:bodyPr/>
          <a:lstStyle/>
          <a:p>
            <a:pPr algn="ctr"/>
            <a:r>
              <a:rPr lang="uk-UA" b="1" dirty="0"/>
              <a:t>Аналіз успішності учнів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4764029"/>
              </p:ext>
            </p:extLst>
          </p:nvPr>
        </p:nvGraphicFramePr>
        <p:xfrm>
          <a:off x="1436915" y="1446824"/>
          <a:ext cx="8017328" cy="48070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1359">
                  <a:extLst>
                    <a:ext uri="{9D8B030D-6E8A-4147-A177-3AD203B41FA5}">
                      <a16:colId xmlns:a16="http://schemas.microsoft.com/office/drawing/2014/main" val="1281279242"/>
                    </a:ext>
                  </a:extLst>
                </a:gridCol>
                <a:gridCol w="1202814">
                  <a:extLst>
                    <a:ext uri="{9D8B030D-6E8A-4147-A177-3AD203B41FA5}">
                      <a16:colId xmlns:a16="http://schemas.microsoft.com/office/drawing/2014/main" val="1823868890"/>
                    </a:ext>
                  </a:extLst>
                </a:gridCol>
                <a:gridCol w="694922">
                  <a:extLst>
                    <a:ext uri="{9D8B030D-6E8A-4147-A177-3AD203B41FA5}">
                      <a16:colId xmlns:a16="http://schemas.microsoft.com/office/drawing/2014/main" val="1265739746"/>
                    </a:ext>
                  </a:extLst>
                </a:gridCol>
                <a:gridCol w="1419869">
                  <a:extLst>
                    <a:ext uri="{9D8B030D-6E8A-4147-A177-3AD203B41FA5}">
                      <a16:colId xmlns:a16="http://schemas.microsoft.com/office/drawing/2014/main" val="2233126544"/>
                    </a:ext>
                  </a:extLst>
                </a:gridCol>
                <a:gridCol w="525908">
                  <a:extLst>
                    <a:ext uri="{9D8B030D-6E8A-4147-A177-3AD203B41FA5}">
                      <a16:colId xmlns:a16="http://schemas.microsoft.com/office/drawing/2014/main" val="4258619174"/>
                    </a:ext>
                  </a:extLst>
                </a:gridCol>
                <a:gridCol w="1216540">
                  <a:extLst>
                    <a:ext uri="{9D8B030D-6E8A-4147-A177-3AD203B41FA5}">
                      <a16:colId xmlns:a16="http://schemas.microsoft.com/office/drawing/2014/main" val="2387415227"/>
                    </a:ext>
                  </a:extLst>
                </a:gridCol>
                <a:gridCol w="845916">
                  <a:extLst>
                    <a:ext uri="{9D8B030D-6E8A-4147-A177-3AD203B41FA5}">
                      <a16:colId xmlns:a16="http://schemas.microsoft.com/office/drawing/2014/main" val="1241709467"/>
                    </a:ext>
                  </a:extLst>
                </a:gridCol>
              </a:tblGrid>
              <a:tr h="16616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Рівень навчальних досягнень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2019 – 2020 н.р.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2020/2021 н.р.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2021-2022н.р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83935"/>
                  </a:ext>
                </a:extLst>
              </a:tr>
              <a:tr h="10267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Кількість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Кількість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Кількість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13050521"/>
                  </a:ext>
                </a:extLst>
              </a:tr>
              <a:tr h="5296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Високий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2483272"/>
                  </a:ext>
                </a:extLst>
              </a:tr>
              <a:tr h="5296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Достатній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33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9847956"/>
                  </a:ext>
                </a:extLst>
              </a:tr>
              <a:tr h="5296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Середній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27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41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35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29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42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8483381"/>
                  </a:ext>
                </a:extLst>
              </a:tr>
              <a:tr h="5296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Початковий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18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9191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824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5257" y="0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Участь в конкурсах з навчальної роботи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7693107"/>
              </p:ext>
            </p:extLst>
          </p:nvPr>
        </p:nvGraphicFramePr>
        <p:xfrm>
          <a:off x="277586" y="604156"/>
          <a:ext cx="11544299" cy="61614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3510">
                  <a:extLst>
                    <a:ext uri="{9D8B030D-6E8A-4147-A177-3AD203B41FA5}">
                      <a16:colId xmlns:a16="http://schemas.microsoft.com/office/drawing/2014/main" val="2034254777"/>
                    </a:ext>
                  </a:extLst>
                </a:gridCol>
                <a:gridCol w="2980458">
                  <a:extLst>
                    <a:ext uri="{9D8B030D-6E8A-4147-A177-3AD203B41FA5}">
                      <a16:colId xmlns:a16="http://schemas.microsoft.com/office/drawing/2014/main" val="1041829428"/>
                    </a:ext>
                  </a:extLst>
                </a:gridCol>
                <a:gridCol w="2096331">
                  <a:extLst>
                    <a:ext uri="{9D8B030D-6E8A-4147-A177-3AD203B41FA5}">
                      <a16:colId xmlns:a16="http://schemas.microsoft.com/office/drawing/2014/main" val="96365148"/>
                    </a:ext>
                  </a:extLst>
                </a:gridCol>
                <a:gridCol w="2249518">
                  <a:extLst>
                    <a:ext uri="{9D8B030D-6E8A-4147-A177-3AD203B41FA5}">
                      <a16:colId xmlns:a16="http://schemas.microsoft.com/office/drawing/2014/main" val="3426048627"/>
                    </a:ext>
                  </a:extLst>
                </a:gridCol>
                <a:gridCol w="1102444">
                  <a:extLst>
                    <a:ext uri="{9D8B030D-6E8A-4147-A177-3AD203B41FA5}">
                      <a16:colId xmlns:a16="http://schemas.microsoft.com/office/drawing/2014/main" val="868647822"/>
                    </a:ext>
                  </a:extLst>
                </a:gridCol>
                <a:gridCol w="2352038">
                  <a:extLst>
                    <a:ext uri="{9D8B030D-6E8A-4147-A177-3AD203B41FA5}">
                      <a16:colId xmlns:a16="http://schemas.microsoft.com/office/drawing/2014/main" val="1322907915"/>
                    </a:ext>
                  </a:extLst>
                </a:gridCol>
              </a:tblGrid>
              <a:tr h="1898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№ з/п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Назва конкурсу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Кількість учасників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Переможці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%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Керівник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extLst>
                  <a:ext uri="{0D108BD9-81ED-4DB2-BD59-A6C34878D82A}">
                    <a16:rowId xmlns:a16="http://schemas.microsoft.com/office/drawing/2014/main" val="4278742318"/>
                  </a:ext>
                </a:extLst>
              </a:tr>
              <a:tr h="3796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1.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Всеукраїнський конкурс знавців англійської мови «Грінвіч»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19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16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Кирик А.В.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extLst>
                  <a:ext uri="{0D108BD9-81ED-4DB2-BD59-A6C34878D82A}">
                    <a16:rowId xmlns:a16="http://schemas.microsoft.com/office/drawing/2014/main" val="1689106274"/>
                  </a:ext>
                </a:extLst>
              </a:tr>
              <a:tr h="7593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2.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Участь у формуванні освітнього простору бібліотеки авторських розробок для вчителів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Аксініна І.В.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extLst>
                  <a:ext uri="{0D108BD9-81ED-4DB2-BD59-A6C34878D82A}">
                    <a16:rowId xmlns:a16="http://schemas.microsoft.com/office/drawing/2014/main" val="610175468"/>
                  </a:ext>
                </a:extLst>
              </a:tr>
              <a:tr h="5695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3.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Всеукраїнська олімпіада «Всеосвіта Осінь-2021.Українська мова»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20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Свіріда Т.Л.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extLst>
                  <a:ext uri="{0D108BD9-81ED-4DB2-BD59-A6C34878D82A}">
                    <a16:rowId xmlns:a16="http://schemas.microsoft.com/office/drawing/2014/main" val="4081991295"/>
                  </a:ext>
                </a:extLst>
              </a:tr>
              <a:tr h="4226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4.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Всеукраїнський</a:t>
                      </a:r>
                      <a:endParaRPr lang="ru-RU" sz="10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проект «Ми друкуємо книжки»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20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Тупиця К.В.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extLst>
                  <a:ext uri="{0D108BD9-81ED-4DB2-BD59-A6C34878D82A}">
                    <a16:rowId xmlns:a16="http://schemas.microsoft.com/office/drawing/2014/main" val="112792977"/>
                  </a:ext>
                </a:extLst>
              </a:tr>
              <a:tr h="5695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5.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Всеукраїнська олімпіада «Всеосвіта Осінь-2021.Українська мова»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33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Рябуха І.М.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extLst>
                  <a:ext uri="{0D108BD9-81ED-4DB2-BD59-A6C34878D82A}">
                    <a16:rowId xmlns:a16="http://schemas.microsoft.com/office/drawing/2014/main" val="2507244921"/>
                  </a:ext>
                </a:extLst>
              </a:tr>
              <a:tr h="3796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6.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Міжнародна гра із зарубіжної літуратури «</a:t>
                      </a:r>
                      <a:r>
                        <a:rPr lang="en-US" sz="1000">
                          <a:effectLst/>
                        </a:rPr>
                        <a:t>Sunfower</a:t>
                      </a:r>
                      <a:r>
                        <a:rPr lang="uk-UA" sz="1000">
                          <a:effectLst/>
                        </a:rPr>
                        <a:t>»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33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Рябуха І.М.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extLst>
                  <a:ext uri="{0D108BD9-81ED-4DB2-BD59-A6C34878D82A}">
                    <a16:rowId xmlns:a16="http://schemas.microsoft.com/office/drawing/2014/main" val="3971511709"/>
                  </a:ext>
                </a:extLst>
              </a:tr>
              <a:tr h="5175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7.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Міжнародний </a:t>
                      </a:r>
                      <a:endParaRPr lang="ru-RU" sz="10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конкурс з української мови ім.Петра Яцика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Прудникова Н.В.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extLst>
                  <a:ext uri="{0D108BD9-81ED-4DB2-BD59-A6C34878D82A}">
                    <a16:rowId xmlns:a16="http://schemas.microsoft.com/office/drawing/2014/main" val="2987120587"/>
                  </a:ext>
                </a:extLst>
              </a:tr>
              <a:tr h="4226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8.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Міжнародний </a:t>
                      </a:r>
                      <a:endParaRPr lang="ru-RU" sz="10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конкурс  «Собори наших душ»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17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Прудникова Н.В.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extLst>
                  <a:ext uri="{0D108BD9-81ED-4DB2-BD59-A6C34878D82A}">
                    <a16:rowId xmlns:a16="http://schemas.microsoft.com/office/drawing/2014/main" val="3896390938"/>
                  </a:ext>
                </a:extLst>
              </a:tr>
              <a:tr h="284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9.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Радіодиктант з української мови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17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Прудникова Н.В.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extLst>
                  <a:ext uri="{0D108BD9-81ED-4DB2-BD59-A6C34878D82A}">
                    <a16:rowId xmlns:a16="http://schemas.microsoft.com/office/drawing/2014/main" val="4128454133"/>
                  </a:ext>
                </a:extLst>
              </a:tr>
              <a:tr h="5695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10.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Всеукраїнська олімпіада «Всеосвіта Осінь-2021.Українська мова»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33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Прудникова Н.В.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extLst>
                  <a:ext uri="{0D108BD9-81ED-4DB2-BD59-A6C34878D82A}">
                    <a16:rowId xmlns:a16="http://schemas.microsoft.com/office/drawing/2014/main" val="1978112443"/>
                  </a:ext>
                </a:extLst>
              </a:tr>
              <a:tr h="5046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11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000">
                          <a:effectLst/>
                        </a:rPr>
                        <a:t>Всеукраїнські учнівські олімпіади з базових дисциплін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21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2(фізика-І місце,Мороз М,біологія-ІІмісце,Крицак Т.)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Саніна О.Ю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extLst>
                  <a:ext uri="{0D108BD9-81ED-4DB2-BD59-A6C34878D82A}">
                    <a16:rowId xmlns:a16="http://schemas.microsoft.com/office/drawing/2014/main" val="668981200"/>
                  </a:ext>
                </a:extLst>
              </a:tr>
              <a:tr h="5046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12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000">
                          <a:effectLst/>
                        </a:rPr>
                        <a:t>Конкурс навчальних розробок «Фантастична</a:t>
                      </a:r>
                      <a:endParaRPr lang="ru-RU" sz="1000">
                        <a:effectLst/>
                      </a:endParaRPr>
                    </a:p>
                    <a:p>
                      <a:pPr algn="l"/>
                      <a:r>
                        <a:rPr lang="uk-UA" sz="1000">
                          <a:effectLst/>
                        </a:rPr>
                        <a:t>п</a:t>
                      </a:r>
                      <a:r>
                        <a:rPr lang="ru-RU" sz="1000">
                          <a:effectLst/>
                        </a:rPr>
                        <a:t>`</a:t>
                      </a:r>
                      <a:r>
                        <a:rPr lang="uk-UA" sz="1000">
                          <a:effectLst/>
                        </a:rPr>
                        <a:t>ятірка»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Диплом №102120369</a:t>
                      </a:r>
                      <a:endParaRPr lang="ru-RU" sz="10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01.11.2021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 err="1">
                          <a:effectLst/>
                        </a:rPr>
                        <a:t>Саніна</a:t>
                      </a:r>
                      <a:r>
                        <a:rPr lang="uk-UA" sz="1000" dirty="0">
                          <a:effectLst/>
                        </a:rPr>
                        <a:t> О.Ю.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82" marR="20282" marT="0" marB="0"/>
                </a:tc>
                <a:extLst>
                  <a:ext uri="{0D108BD9-81ED-4DB2-BD59-A6C34878D82A}">
                    <a16:rowId xmlns:a16="http://schemas.microsoft.com/office/drawing/2014/main" val="332350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986482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93</TotalTime>
  <Words>2279</Words>
  <Application>Microsoft Office PowerPoint</Application>
  <PresentationFormat>Широкоэкранный</PresentationFormat>
  <Paragraphs>729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Andale Sans UI</vt:lpstr>
      <vt:lpstr>Arial</vt:lpstr>
      <vt:lpstr>Calibri</vt:lpstr>
      <vt:lpstr>Times New Roman</vt:lpstr>
      <vt:lpstr>Trebuchet MS</vt:lpstr>
      <vt:lpstr>Wingdings 3</vt:lpstr>
      <vt:lpstr>Аспект</vt:lpstr>
      <vt:lpstr>Аналіз руху учнів </vt:lpstr>
      <vt:lpstr>Характеристика педагогічного колективу</vt:lpstr>
      <vt:lpstr>Атестація педагогічних працівників </vt:lpstr>
      <vt:lpstr> Підвищення кваліфікації вчителів </vt:lpstr>
      <vt:lpstr>Із них:</vt:lpstr>
      <vt:lpstr>Для формування методологічної та теоретичної компетентності, поглиблення соціально-гуманітарних  і психолого-педагогічних знань протягом 2021-2021 навчального року   педагогічні працівники закладу успішно пройшли онлайн-курси  на платформах онлайн-освіти  рейтингу освітніх закладів України.</vt:lpstr>
      <vt:lpstr>Презентация PowerPoint</vt:lpstr>
      <vt:lpstr>Аналіз успішності учнів </vt:lpstr>
      <vt:lpstr>Участь в конкурсах з навчальної роботи </vt:lpstr>
      <vt:lpstr>Участь в конкурсах з виховної роботи </vt:lpstr>
      <vt:lpstr>Соціально захищені категорії здобувачів освіти  станом на 01.06.2022 </vt:lpstr>
      <vt:lpstr>Організація підвозу учнів </vt:lpstr>
      <vt:lpstr>Організація харчування </vt:lpstr>
      <vt:lpstr>Зміцнення матеріально – технічної бази школи </vt:lpstr>
      <vt:lpstr>Інформація про спонсорську допомогу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Аналіз руху учнів</dc:title>
  <dc:creator>User</dc:creator>
  <cp:lastModifiedBy>User</cp:lastModifiedBy>
  <cp:revision>10</cp:revision>
  <dcterms:created xsi:type="dcterms:W3CDTF">2021-06-18T07:07:39Z</dcterms:created>
  <dcterms:modified xsi:type="dcterms:W3CDTF">2022-07-01T10:00:51Z</dcterms:modified>
</cp:coreProperties>
</file>