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-28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84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1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1002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462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9876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187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505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14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2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96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9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638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768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59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546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064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D392C-C089-4B52-A3FA-CDAEE3CE3E4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CF11D57-BC12-47B1-B6FA-003FE12AB9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48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53703"/>
            <a:ext cx="7766936" cy="1646302"/>
          </a:xfrm>
        </p:spPr>
        <p:txBody>
          <a:bodyPr/>
          <a:lstStyle/>
          <a:p>
            <a:pPr algn="ctr"/>
            <a:r>
              <a:rPr lang="uk-UA" b="1" dirty="0"/>
              <a:t>Аналіз руху учнів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1274885"/>
            <a:ext cx="7766936" cy="4853353"/>
          </a:xfrm>
        </p:spPr>
        <p:txBody>
          <a:bodyPr/>
          <a:lstStyle/>
          <a:p>
            <a:pPr algn="ctr"/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972588"/>
              </p:ext>
            </p:extLst>
          </p:nvPr>
        </p:nvGraphicFramePr>
        <p:xfrm>
          <a:off x="2215663" y="1621213"/>
          <a:ext cx="6444760" cy="38124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12397">
                  <a:extLst>
                    <a:ext uri="{9D8B030D-6E8A-4147-A177-3AD203B41FA5}">
                      <a16:colId xmlns:a16="http://schemas.microsoft.com/office/drawing/2014/main" xmlns="" val="1567627241"/>
                    </a:ext>
                  </a:extLst>
                </a:gridCol>
                <a:gridCol w="1739292">
                  <a:extLst>
                    <a:ext uri="{9D8B030D-6E8A-4147-A177-3AD203B41FA5}">
                      <a16:colId xmlns:a16="http://schemas.microsoft.com/office/drawing/2014/main" xmlns="" val="4262934851"/>
                    </a:ext>
                  </a:extLst>
                </a:gridCol>
                <a:gridCol w="1553777">
                  <a:extLst>
                    <a:ext uri="{9D8B030D-6E8A-4147-A177-3AD203B41FA5}">
                      <a16:colId xmlns:a16="http://schemas.microsoft.com/office/drawing/2014/main" xmlns="" val="645383138"/>
                    </a:ext>
                  </a:extLst>
                </a:gridCol>
                <a:gridCol w="1539294">
                  <a:extLst>
                    <a:ext uri="{9D8B030D-6E8A-4147-A177-3AD203B41FA5}">
                      <a16:colId xmlns:a16="http://schemas.microsoft.com/office/drawing/2014/main" xmlns="" val="3665551523"/>
                    </a:ext>
                  </a:extLst>
                </a:gridCol>
              </a:tblGrid>
              <a:tr h="3307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2018/2019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2019/2020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2020/2021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19688931"/>
                  </a:ext>
                </a:extLst>
              </a:tr>
              <a:tr h="1050318">
                <a:tc>
                  <a:txBody>
                    <a:bodyPr/>
                    <a:lstStyle/>
                    <a:p>
                      <a:pPr marL="3048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Школа І ступеню</a:t>
                      </a:r>
                      <a:endParaRPr lang="ru-RU" sz="12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35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31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15333229"/>
                  </a:ext>
                </a:extLst>
              </a:tr>
              <a:tr h="1050318">
                <a:tc>
                  <a:txBody>
                    <a:bodyPr/>
                    <a:lstStyle/>
                    <a:p>
                      <a:pPr marL="3048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Школа ІІ ступеню</a:t>
                      </a:r>
                      <a:endParaRPr lang="ru-RU" sz="12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38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38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34779825"/>
                  </a:ext>
                </a:extLst>
              </a:tr>
              <a:tr h="1050318">
                <a:tc>
                  <a:txBody>
                    <a:bodyPr/>
                    <a:lstStyle/>
                    <a:p>
                      <a:pPr marL="30480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Школа ІІІ ступеню</a:t>
                      </a:r>
                      <a:endParaRPr lang="ru-RU" sz="12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68999680"/>
                  </a:ext>
                </a:extLst>
              </a:tr>
              <a:tr h="33073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Всього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89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>
                          <a:effectLst/>
                        </a:rPr>
                        <a:t>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400" dirty="0">
                          <a:effectLst/>
                        </a:rPr>
                        <a:t>81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197272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805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9895" y="0"/>
            <a:ext cx="8596668" cy="81768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Участь в конкурсах з виховної роботи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729762"/>
            <a:ext cx="10910928" cy="5829299"/>
          </a:xfrm>
        </p:spPr>
        <p:txBody>
          <a:bodyPr numCol="2">
            <a:normAutofit fontScale="55000" lnSpcReduction="20000"/>
          </a:bodyPr>
          <a:lstStyle/>
          <a:p>
            <a:r>
              <a:rPr lang="ru-RU" dirty="0" err="1"/>
              <a:t>Учн</a:t>
            </a:r>
            <a:r>
              <a:rPr lang="uk-UA" dirty="0"/>
              <a:t>і школи прийняли участь у  наступних виховних конкурсах:</a:t>
            </a:r>
            <a:endParaRPr lang="ru-RU" dirty="0"/>
          </a:p>
          <a:p>
            <a:r>
              <a:rPr lang="uk-UA" b="1" dirty="0"/>
              <a:t>“Новорічний вінок” </a:t>
            </a:r>
            <a:r>
              <a:rPr lang="uk-UA" dirty="0" err="1"/>
              <a:t>Войтанішек</a:t>
            </a:r>
            <a:r>
              <a:rPr lang="uk-UA" dirty="0"/>
              <a:t> А. 3 </a:t>
            </a:r>
            <a:r>
              <a:rPr lang="uk-UA" dirty="0" err="1"/>
              <a:t>кл</a:t>
            </a:r>
            <a:r>
              <a:rPr lang="uk-UA" dirty="0"/>
              <a:t>. керівник </a:t>
            </a:r>
            <a:r>
              <a:rPr lang="uk-UA" dirty="0" err="1"/>
              <a:t>Войтанішек</a:t>
            </a:r>
            <a:r>
              <a:rPr lang="uk-UA" dirty="0"/>
              <a:t> О. В., </a:t>
            </a:r>
            <a:r>
              <a:rPr lang="uk-UA" b="1" dirty="0"/>
              <a:t>“Новорічна </a:t>
            </a:r>
            <a:r>
              <a:rPr lang="uk-UA" b="1" dirty="0" err="1"/>
              <a:t>композиція”</a:t>
            </a:r>
            <a:r>
              <a:rPr lang="uk-UA" dirty="0" err="1"/>
              <a:t>Тупиця</a:t>
            </a:r>
            <a:r>
              <a:rPr lang="uk-UA" dirty="0"/>
              <a:t>  О. 6</a:t>
            </a:r>
            <a:r>
              <a:rPr lang="ru-RU" dirty="0"/>
              <a:t> </a:t>
            </a:r>
            <a:r>
              <a:rPr lang="ru-RU" dirty="0" err="1"/>
              <a:t>кл</a:t>
            </a:r>
            <a:r>
              <a:rPr lang="ru-RU" dirty="0"/>
              <a:t>. </a:t>
            </a:r>
            <a:r>
              <a:rPr lang="uk-UA" dirty="0"/>
              <a:t>керівник </a:t>
            </a:r>
            <a:r>
              <a:rPr lang="uk-UA" dirty="0" err="1"/>
              <a:t>Саніна</a:t>
            </a:r>
            <a:r>
              <a:rPr lang="uk-UA" dirty="0"/>
              <a:t> О. Ю., </a:t>
            </a:r>
            <a:endParaRPr lang="ru-RU" dirty="0"/>
          </a:p>
          <a:p>
            <a:r>
              <a:rPr lang="ru-RU" dirty="0"/>
              <a:t> </a:t>
            </a:r>
            <a:r>
              <a:rPr lang="uk-UA" b="1" dirty="0"/>
              <a:t>“Ялинка “</a:t>
            </a:r>
            <a:r>
              <a:rPr lang="uk-UA" dirty="0"/>
              <a:t> Мороз М. 10 </a:t>
            </a:r>
            <a:r>
              <a:rPr lang="uk-UA" dirty="0" err="1"/>
              <a:t>кл</a:t>
            </a:r>
            <a:r>
              <a:rPr lang="uk-UA" dirty="0"/>
              <a:t>. (керівник </a:t>
            </a:r>
            <a:r>
              <a:rPr lang="uk-UA" dirty="0" err="1"/>
              <a:t>Фетісова</a:t>
            </a:r>
            <a:r>
              <a:rPr lang="uk-UA" dirty="0"/>
              <a:t> М . В..</a:t>
            </a:r>
            <a:endParaRPr lang="ru-RU" dirty="0"/>
          </a:p>
          <a:p>
            <a:r>
              <a:rPr lang="uk-UA" b="1" dirty="0"/>
              <a:t>“Україна сад”  Ворона</a:t>
            </a:r>
            <a:r>
              <a:rPr lang="uk-UA" dirty="0"/>
              <a:t> В. 8 </a:t>
            </a:r>
            <a:r>
              <a:rPr lang="uk-UA" dirty="0" err="1"/>
              <a:t>кл</a:t>
            </a:r>
            <a:r>
              <a:rPr lang="uk-UA" dirty="0"/>
              <a:t>.  керівник   Глушкова В. М.</a:t>
            </a:r>
            <a:endParaRPr lang="ru-RU" dirty="0"/>
          </a:p>
          <a:p>
            <a:r>
              <a:rPr lang="uk-UA" b="1" dirty="0"/>
              <a:t>“Пожежна безпека” </a:t>
            </a:r>
            <a:r>
              <a:rPr lang="uk-UA" dirty="0"/>
              <a:t>Глущенко Д. 1 </a:t>
            </a:r>
            <a:r>
              <a:rPr lang="uk-UA" dirty="0" err="1"/>
              <a:t>кл</a:t>
            </a:r>
            <a:r>
              <a:rPr lang="uk-UA" dirty="0"/>
              <a:t>., керівник Глущенко Г.А.,, </a:t>
            </a:r>
            <a:r>
              <a:rPr lang="uk-UA" dirty="0" err="1"/>
              <a:t>Друзь</a:t>
            </a:r>
            <a:r>
              <a:rPr lang="uk-UA" dirty="0"/>
              <a:t> С. 5 </a:t>
            </a:r>
            <a:r>
              <a:rPr lang="uk-UA" dirty="0" err="1"/>
              <a:t>кл</a:t>
            </a:r>
            <a:r>
              <a:rPr lang="uk-UA" dirty="0"/>
              <a:t>. керівник Глушкова В. М.</a:t>
            </a:r>
            <a:endParaRPr lang="ru-RU" dirty="0"/>
          </a:p>
          <a:p>
            <a:r>
              <a:rPr lang="uk-UA" b="1" dirty="0"/>
              <a:t>“Собори наших душ”</a:t>
            </a:r>
            <a:r>
              <a:rPr lang="uk-UA" dirty="0"/>
              <a:t>  </a:t>
            </a:r>
            <a:endParaRPr lang="ru-RU" dirty="0"/>
          </a:p>
          <a:p>
            <a:r>
              <a:rPr lang="uk-UA" b="1" dirty="0"/>
              <a:t>номінація “Юні літератори”</a:t>
            </a:r>
            <a:r>
              <a:rPr lang="uk-UA" dirty="0"/>
              <a:t> </a:t>
            </a:r>
            <a:r>
              <a:rPr lang="uk-UA" dirty="0" err="1"/>
              <a:t>Войтанішек</a:t>
            </a:r>
            <a:r>
              <a:rPr lang="uk-UA" dirty="0"/>
              <a:t> А. 3 клас керівник  </a:t>
            </a:r>
            <a:r>
              <a:rPr lang="uk-UA" dirty="0" err="1"/>
              <a:t>Войтанішек</a:t>
            </a:r>
            <a:r>
              <a:rPr lang="uk-UA" dirty="0"/>
              <a:t> О. В., Тупиця Н.  4 </a:t>
            </a:r>
            <a:r>
              <a:rPr lang="uk-UA" dirty="0" err="1"/>
              <a:t>кл</a:t>
            </a:r>
            <a:r>
              <a:rPr lang="uk-UA" dirty="0"/>
              <a:t>. керівник </a:t>
            </a:r>
            <a:r>
              <a:rPr lang="uk-UA" dirty="0" err="1"/>
              <a:t>Кісельова</a:t>
            </a:r>
            <a:r>
              <a:rPr lang="uk-UA" dirty="0"/>
              <a:t> С.П.,  </a:t>
            </a:r>
            <a:r>
              <a:rPr lang="uk-UA" dirty="0" err="1"/>
              <a:t>Друзь</a:t>
            </a:r>
            <a:r>
              <a:rPr lang="uk-UA" dirty="0"/>
              <a:t> С. 5 </a:t>
            </a:r>
            <a:r>
              <a:rPr lang="uk-UA" dirty="0" err="1"/>
              <a:t>кл</a:t>
            </a:r>
            <a:r>
              <a:rPr lang="uk-UA" dirty="0"/>
              <a:t>.  Бучацька С. 5 клас керівник Кирик А. В., Кириленко П. 9 </a:t>
            </a:r>
            <a:r>
              <a:rPr lang="uk-UA" dirty="0" err="1"/>
              <a:t>кл</a:t>
            </a:r>
            <a:r>
              <a:rPr lang="uk-UA" dirty="0"/>
              <a:t>. керівник  </a:t>
            </a:r>
            <a:r>
              <a:rPr lang="uk-UA" dirty="0" err="1"/>
              <a:t>Войтанішек</a:t>
            </a:r>
            <a:r>
              <a:rPr lang="uk-UA" dirty="0"/>
              <a:t> О. В., </a:t>
            </a:r>
            <a:r>
              <a:rPr lang="uk-UA" dirty="0" err="1"/>
              <a:t>Сліпич</a:t>
            </a:r>
            <a:r>
              <a:rPr lang="uk-UA" dirty="0"/>
              <a:t> А. 11 </a:t>
            </a:r>
            <a:r>
              <a:rPr lang="uk-UA" dirty="0" err="1"/>
              <a:t>кл</a:t>
            </a:r>
            <a:r>
              <a:rPr lang="uk-UA" dirty="0"/>
              <a:t>. керівник Прудникова Н. В..</a:t>
            </a:r>
            <a:endParaRPr lang="ru-RU" dirty="0"/>
          </a:p>
          <a:p>
            <a:r>
              <a:rPr lang="uk-UA" b="1" dirty="0"/>
              <a:t>Номінація “Юні художники”   </a:t>
            </a:r>
            <a:r>
              <a:rPr lang="uk-UA" dirty="0"/>
              <a:t>Бучацька С 5 </a:t>
            </a:r>
            <a:r>
              <a:rPr lang="uk-UA" dirty="0" err="1"/>
              <a:t>кл</a:t>
            </a:r>
            <a:r>
              <a:rPr lang="uk-UA" dirty="0"/>
              <a:t>., </a:t>
            </a:r>
            <a:r>
              <a:rPr lang="uk-UA" dirty="0" err="1"/>
              <a:t>Клімчук</a:t>
            </a:r>
            <a:r>
              <a:rPr lang="uk-UA" dirty="0"/>
              <a:t> Т. керівник Кирик А.В., Кіт А. 10 </a:t>
            </a:r>
            <a:r>
              <a:rPr lang="uk-UA" dirty="0" err="1"/>
              <a:t>кл</a:t>
            </a:r>
            <a:r>
              <a:rPr lang="uk-UA" dirty="0"/>
              <a:t>. керівник </a:t>
            </a:r>
            <a:r>
              <a:rPr lang="uk-UA" dirty="0" err="1"/>
              <a:t>Фетісова</a:t>
            </a:r>
            <a:r>
              <a:rPr lang="uk-UA" dirty="0"/>
              <a:t> М. В.</a:t>
            </a:r>
            <a:endParaRPr lang="ru-RU" dirty="0"/>
          </a:p>
          <a:p>
            <a:r>
              <a:rPr lang="uk-UA" dirty="0"/>
              <a:t>“Мій Шевченко” Бучацька С. 5 </a:t>
            </a:r>
            <a:r>
              <a:rPr lang="uk-UA" dirty="0" err="1"/>
              <a:t>кл</a:t>
            </a:r>
            <a:r>
              <a:rPr lang="uk-UA" dirty="0"/>
              <a:t>., Мороз М. 6 </a:t>
            </a:r>
            <a:r>
              <a:rPr lang="uk-UA" dirty="0" err="1"/>
              <a:t>кл</a:t>
            </a:r>
            <a:r>
              <a:rPr lang="uk-UA" dirty="0"/>
              <a:t>., Єрмакова К. 8 </a:t>
            </a:r>
            <a:r>
              <a:rPr lang="uk-UA" dirty="0" err="1"/>
              <a:t>кл</a:t>
            </a:r>
            <a:r>
              <a:rPr lang="uk-UA" dirty="0"/>
              <a:t>., Кириленко П. 9 </a:t>
            </a:r>
            <a:r>
              <a:rPr lang="uk-UA" dirty="0" err="1"/>
              <a:t>кл</a:t>
            </a:r>
            <a:r>
              <a:rPr lang="uk-UA" dirty="0"/>
              <a:t>.,</a:t>
            </a:r>
            <a:endParaRPr lang="ru-RU" dirty="0"/>
          </a:p>
          <a:p>
            <a:r>
              <a:rPr lang="uk-UA" b="1" dirty="0"/>
              <a:t>“Мама. Весна. Вишиванка”  </a:t>
            </a:r>
            <a:r>
              <a:rPr lang="uk-UA" dirty="0" err="1"/>
              <a:t>Войтанішек</a:t>
            </a:r>
            <a:r>
              <a:rPr lang="uk-UA" dirty="0"/>
              <a:t> А. 3 </a:t>
            </a:r>
            <a:r>
              <a:rPr lang="uk-UA" dirty="0" err="1"/>
              <a:t>кл</a:t>
            </a:r>
            <a:r>
              <a:rPr lang="uk-UA" dirty="0"/>
              <a:t>.  керівник </a:t>
            </a:r>
            <a:r>
              <a:rPr lang="uk-UA" dirty="0" err="1"/>
              <a:t>Войтанішек</a:t>
            </a:r>
            <a:r>
              <a:rPr lang="uk-UA" dirty="0"/>
              <a:t> О. В., Бучацька С. 5 </a:t>
            </a:r>
            <a:r>
              <a:rPr lang="uk-UA" dirty="0" err="1"/>
              <a:t>кл</a:t>
            </a:r>
            <a:r>
              <a:rPr lang="uk-UA" dirty="0"/>
              <a:t>., керівник Кирик А. В, Хмара Р. 6 </a:t>
            </a:r>
            <a:r>
              <a:rPr lang="uk-UA" dirty="0" err="1"/>
              <a:t>кл</a:t>
            </a:r>
            <a:r>
              <a:rPr lang="uk-UA" dirty="0"/>
              <a:t>., Мороз М, 6 </a:t>
            </a:r>
            <a:r>
              <a:rPr lang="uk-UA" dirty="0" err="1"/>
              <a:t>кл</a:t>
            </a:r>
            <a:r>
              <a:rPr lang="uk-UA" dirty="0"/>
              <a:t>., </a:t>
            </a:r>
            <a:r>
              <a:rPr lang="uk-UA" dirty="0" err="1"/>
              <a:t>Міліна</a:t>
            </a:r>
            <a:r>
              <a:rPr lang="uk-UA" dirty="0"/>
              <a:t> Є., 6 </a:t>
            </a:r>
            <a:r>
              <a:rPr lang="uk-UA" dirty="0" err="1"/>
              <a:t>кл</a:t>
            </a:r>
            <a:r>
              <a:rPr lang="uk-UA" dirty="0"/>
              <a:t>. керівник Хмара І. В.</a:t>
            </a:r>
            <a:r>
              <a:rPr lang="uk-UA" b="1" dirty="0"/>
              <a:t> </a:t>
            </a:r>
            <a:r>
              <a:rPr lang="uk-UA" dirty="0"/>
              <a:t>Кіт А. 10 </a:t>
            </a:r>
            <a:r>
              <a:rPr lang="uk-UA" dirty="0" err="1"/>
              <a:t>кл</a:t>
            </a:r>
            <a:r>
              <a:rPr lang="uk-UA" dirty="0"/>
              <a:t>. </a:t>
            </a:r>
            <a:r>
              <a:rPr lang="uk-UA" b="1" dirty="0"/>
              <a:t> </a:t>
            </a:r>
            <a:r>
              <a:rPr lang="uk-UA" dirty="0"/>
              <a:t>керівник </a:t>
            </a:r>
            <a:r>
              <a:rPr lang="uk-UA" dirty="0" err="1"/>
              <a:t>Фетісова</a:t>
            </a:r>
            <a:r>
              <a:rPr lang="uk-UA" dirty="0"/>
              <a:t> М. В..</a:t>
            </a:r>
            <a:endParaRPr lang="ru-RU" dirty="0"/>
          </a:p>
          <a:p>
            <a:r>
              <a:rPr lang="uk-UA" b="1" dirty="0"/>
              <a:t>“Я люблю життя . Я кажу наркотикам Ні! </a:t>
            </a:r>
            <a:endParaRPr lang="ru-RU" dirty="0"/>
          </a:p>
          <a:p>
            <a:r>
              <a:rPr lang="uk-UA" b="1" dirty="0" err="1"/>
              <a:t>Номінаці</a:t>
            </a:r>
            <a:r>
              <a:rPr lang="uk-UA" b="1" dirty="0"/>
              <a:t> “малюнок ”  </a:t>
            </a:r>
            <a:r>
              <a:rPr lang="uk-UA" dirty="0"/>
              <a:t>Бучацька С. 5 </a:t>
            </a:r>
            <a:r>
              <a:rPr lang="uk-UA" dirty="0" err="1"/>
              <a:t>кл</a:t>
            </a:r>
            <a:r>
              <a:rPr lang="uk-UA" dirty="0"/>
              <a:t>. керівник Кирик А. В., Кіт А. 10 клас, керівник </a:t>
            </a:r>
            <a:r>
              <a:rPr lang="uk-UA" dirty="0" err="1"/>
              <a:t>Фетісова</a:t>
            </a:r>
            <a:r>
              <a:rPr lang="uk-UA" dirty="0"/>
              <a:t> М. В.</a:t>
            </a:r>
            <a:endParaRPr lang="ru-RU" dirty="0"/>
          </a:p>
          <a:p>
            <a:r>
              <a:rPr lang="uk-UA" b="1" dirty="0" err="1"/>
              <a:t>Номінаці</a:t>
            </a:r>
            <a:r>
              <a:rPr lang="uk-UA" b="1" dirty="0"/>
              <a:t> “відеоролик” </a:t>
            </a:r>
            <a:r>
              <a:rPr lang="uk-UA" dirty="0"/>
              <a:t>Тупиця О. 6 </a:t>
            </a:r>
            <a:r>
              <a:rPr lang="uk-UA" dirty="0" err="1"/>
              <a:t>кл</a:t>
            </a:r>
            <a:r>
              <a:rPr lang="uk-UA" dirty="0"/>
              <a:t>. керівник </a:t>
            </a:r>
            <a:r>
              <a:rPr lang="uk-UA" dirty="0" err="1"/>
              <a:t>Саніна</a:t>
            </a:r>
            <a:r>
              <a:rPr lang="uk-UA" dirty="0"/>
              <a:t> О. Ю.</a:t>
            </a:r>
            <a:endParaRPr lang="ru-RU" dirty="0"/>
          </a:p>
          <a:p>
            <a:r>
              <a:rPr lang="uk-UA" b="1" dirty="0"/>
              <a:t>“З вишиванкою в серці”  конкурс фото </a:t>
            </a:r>
            <a:r>
              <a:rPr lang="uk-UA" dirty="0"/>
              <a:t>учні 2 класу, керівник Тупиця К. В., Ворона В. 8 </a:t>
            </a:r>
            <a:r>
              <a:rPr lang="uk-UA" dirty="0" err="1"/>
              <a:t>кл</a:t>
            </a:r>
            <a:r>
              <a:rPr lang="uk-UA" dirty="0"/>
              <a:t>, керівник Глушкова В. М., Кириленко П. 9 </a:t>
            </a:r>
            <a:r>
              <a:rPr lang="uk-UA" dirty="0" err="1"/>
              <a:t>кл</a:t>
            </a:r>
            <a:r>
              <a:rPr lang="uk-UA" dirty="0"/>
              <a:t>, керівник </a:t>
            </a:r>
            <a:r>
              <a:rPr lang="uk-UA" dirty="0" err="1"/>
              <a:t>Войтанішек</a:t>
            </a:r>
            <a:r>
              <a:rPr lang="uk-UA" dirty="0"/>
              <a:t> О.В. Мороз М. 10кл. Керівник Прудникова Н. В.</a:t>
            </a:r>
            <a:endParaRPr lang="ru-RU" dirty="0"/>
          </a:p>
          <a:p>
            <a:r>
              <a:rPr lang="uk-UA" b="1" dirty="0"/>
              <a:t>“Я, родина, Україна ”  конкурс малюнків</a:t>
            </a:r>
            <a:r>
              <a:rPr lang="uk-UA" dirty="0"/>
              <a:t> Грабель В., Мороз А., </a:t>
            </a:r>
            <a:r>
              <a:rPr lang="uk-UA" dirty="0" err="1"/>
              <a:t>Рацин</a:t>
            </a:r>
            <a:r>
              <a:rPr lang="uk-UA" dirty="0"/>
              <a:t> А 2 </a:t>
            </a:r>
            <a:r>
              <a:rPr lang="uk-UA" dirty="0" err="1"/>
              <a:t>кл</a:t>
            </a:r>
            <a:r>
              <a:rPr lang="uk-UA" dirty="0"/>
              <a:t>. керівник Тупиця К. В., </a:t>
            </a:r>
            <a:r>
              <a:rPr lang="uk-UA" dirty="0" err="1"/>
              <a:t>Друзь</a:t>
            </a:r>
            <a:r>
              <a:rPr lang="uk-UA" dirty="0"/>
              <a:t> С.  5 </a:t>
            </a:r>
            <a:r>
              <a:rPr lang="uk-UA" dirty="0" err="1"/>
              <a:t>кл</a:t>
            </a:r>
            <a:r>
              <a:rPr lang="uk-UA" dirty="0"/>
              <a:t>. керівник Глущенко Г. А., Ворона В. 8 </a:t>
            </a:r>
            <a:r>
              <a:rPr lang="uk-UA" dirty="0" err="1"/>
              <a:t>кл</a:t>
            </a:r>
            <a:r>
              <a:rPr lang="uk-UA" dirty="0"/>
              <a:t>. керівник Глушкова В. М..</a:t>
            </a:r>
            <a:endParaRPr lang="ru-RU" dirty="0"/>
          </a:p>
          <a:p>
            <a:r>
              <a:rPr lang="uk-UA" b="1" dirty="0"/>
              <a:t>“Бережіть природу” конкурс малюнків  </a:t>
            </a:r>
            <a:r>
              <a:rPr lang="uk-UA" dirty="0" err="1"/>
              <a:t>Рацин</a:t>
            </a:r>
            <a:r>
              <a:rPr lang="uk-UA" dirty="0"/>
              <a:t> А. 2 </a:t>
            </a:r>
            <a:r>
              <a:rPr lang="uk-UA" dirty="0" err="1"/>
              <a:t>кл</a:t>
            </a:r>
            <a:r>
              <a:rPr lang="uk-UA" dirty="0"/>
              <a:t>. керівник Тупиця К. В. .</a:t>
            </a:r>
            <a:endParaRPr lang="ru-RU" dirty="0"/>
          </a:p>
          <a:p>
            <a:r>
              <a:rPr lang="uk-UA" b="1" dirty="0"/>
              <a:t>“Будьмо гідними” </a:t>
            </a:r>
            <a:r>
              <a:rPr lang="uk-UA" dirty="0"/>
              <a:t>Мороз А. 2 </a:t>
            </a:r>
            <a:r>
              <a:rPr lang="uk-UA" dirty="0" err="1"/>
              <a:t>кл</a:t>
            </a:r>
            <a:r>
              <a:rPr lang="uk-UA" dirty="0"/>
              <a:t>. керівник Тупиця К. В.</a:t>
            </a:r>
            <a:endParaRPr lang="ru-RU" dirty="0"/>
          </a:p>
          <a:p>
            <a:r>
              <a:rPr lang="uk-UA" b="1" dirty="0"/>
              <a:t>“Чемпіонські перегони” читання казок   </a:t>
            </a:r>
            <a:r>
              <a:rPr lang="uk-UA" dirty="0"/>
              <a:t>Глущенко Д</a:t>
            </a:r>
            <a:r>
              <a:rPr lang="uk-UA" b="1" dirty="0"/>
              <a:t>., </a:t>
            </a:r>
            <a:r>
              <a:rPr lang="uk-UA" dirty="0"/>
              <a:t>Кравченко Д. 1 </a:t>
            </a:r>
            <a:r>
              <a:rPr lang="uk-UA" dirty="0" err="1"/>
              <a:t>кл</a:t>
            </a:r>
            <a:r>
              <a:rPr lang="uk-UA" dirty="0"/>
              <a:t>. </a:t>
            </a:r>
            <a:r>
              <a:rPr lang="uk-UA" dirty="0" err="1"/>
              <a:t>керівнки</a:t>
            </a:r>
            <a:r>
              <a:rPr lang="uk-UA" dirty="0"/>
              <a:t> Рябуха І.М., </a:t>
            </a:r>
            <a:r>
              <a:rPr lang="uk-UA" dirty="0" err="1"/>
              <a:t>Рацин</a:t>
            </a:r>
            <a:r>
              <a:rPr lang="uk-UA" dirty="0"/>
              <a:t> А. 2 </a:t>
            </a:r>
            <a:r>
              <a:rPr lang="uk-UA" dirty="0" err="1"/>
              <a:t>кл</a:t>
            </a:r>
            <a:r>
              <a:rPr lang="uk-UA" dirty="0"/>
              <a:t>. керівник Тупиця К. В..</a:t>
            </a:r>
            <a:endParaRPr lang="ru-RU" dirty="0"/>
          </a:p>
          <a:p>
            <a:r>
              <a:rPr lang="uk-UA" b="1" dirty="0"/>
              <a:t>Військово — патріотична гри “Сокіл “, “Джура” </a:t>
            </a:r>
            <a:r>
              <a:rPr lang="uk-UA" dirty="0"/>
              <a:t>команда 8 чоловік, керівники </a:t>
            </a:r>
            <a:r>
              <a:rPr lang="uk-UA" dirty="0" err="1"/>
              <a:t>Санін</a:t>
            </a:r>
            <a:r>
              <a:rPr lang="uk-UA" dirty="0"/>
              <a:t> О. М., </a:t>
            </a:r>
            <a:r>
              <a:rPr lang="uk-UA" dirty="0" err="1"/>
              <a:t>Войтаніше</a:t>
            </a:r>
            <a:r>
              <a:rPr lang="uk-UA" dirty="0"/>
              <a:t> О. В., Глущенко Г. А.</a:t>
            </a:r>
            <a:endParaRPr lang="ru-RU" dirty="0"/>
          </a:p>
          <a:p>
            <a:r>
              <a:rPr lang="uk-UA" b="1" dirty="0"/>
              <a:t>Обласний конкурс творчої молоді “</a:t>
            </a:r>
            <a:r>
              <a:rPr lang="en-US" b="1" dirty="0"/>
              <a:t>Z</a:t>
            </a:r>
            <a:r>
              <a:rPr lang="uk-UA" b="1" dirty="0"/>
              <a:t>ефір” хореографія </a:t>
            </a:r>
            <a:r>
              <a:rPr lang="uk-UA" dirty="0"/>
              <a:t>керівник Глущенко Г. А.</a:t>
            </a:r>
            <a:endParaRPr lang="ru-RU" dirty="0"/>
          </a:p>
          <a:p>
            <a:r>
              <a:rPr lang="uk-UA" b="1" dirty="0"/>
              <a:t>Переможці</a:t>
            </a:r>
            <a:endParaRPr lang="ru-RU" dirty="0"/>
          </a:p>
          <a:p>
            <a:r>
              <a:rPr lang="uk-UA" b="1" dirty="0"/>
              <a:t> районний етап “Собори наших душ” номінація юні літератори</a:t>
            </a:r>
            <a:endParaRPr lang="ru-RU" dirty="0"/>
          </a:p>
          <a:p>
            <a:r>
              <a:rPr lang="uk-UA" dirty="0"/>
              <a:t>І місце — </a:t>
            </a:r>
            <a:r>
              <a:rPr lang="uk-UA" dirty="0" err="1"/>
              <a:t>Войтанішек</a:t>
            </a:r>
            <a:r>
              <a:rPr lang="uk-UA" dirty="0"/>
              <a:t> А. керівник </a:t>
            </a:r>
            <a:r>
              <a:rPr lang="uk-UA" dirty="0" err="1"/>
              <a:t>Войтанішек</a:t>
            </a:r>
            <a:r>
              <a:rPr lang="uk-UA" dirty="0"/>
              <a:t> О. В,</a:t>
            </a:r>
            <a:endParaRPr lang="ru-RU" dirty="0"/>
          </a:p>
          <a:p>
            <a:r>
              <a:rPr lang="uk-UA" dirty="0"/>
              <a:t>ІІ місце — Тупиця Н. керівник </a:t>
            </a:r>
            <a:r>
              <a:rPr lang="uk-UA" dirty="0" err="1"/>
              <a:t>Кісельова</a:t>
            </a:r>
            <a:r>
              <a:rPr lang="uk-UA" dirty="0"/>
              <a:t> С. П.</a:t>
            </a:r>
            <a:endParaRPr lang="ru-RU" dirty="0"/>
          </a:p>
          <a:p>
            <a:r>
              <a:rPr lang="uk-UA" dirty="0"/>
              <a:t>ІІ місце — Кириленко П. керівник </a:t>
            </a:r>
            <a:r>
              <a:rPr lang="uk-UA" dirty="0" err="1"/>
              <a:t>Войтанішек</a:t>
            </a:r>
            <a:r>
              <a:rPr lang="uk-UA" dirty="0"/>
              <a:t> О. В</a:t>
            </a:r>
            <a:endParaRPr lang="ru-RU" dirty="0"/>
          </a:p>
          <a:p>
            <a:r>
              <a:rPr lang="uk-UA" b="1" dirty="0"/>
              <a:t> районний етап “Собори наших душ” номінація юні художники</a:t>
            </a:r>
            <a:endParaRPr lang="ru-RU" dirty="0"/>
          </a:p>
          <a:p>
            <a:r>
              <a:rPr lang="uk-UA" dirty="0"/>
              <a:t>Бучацька С, </a:t>
            </a:r>
            <a:r>
              <a:rPr lang="uk-UA" dirty="0" err="1"/>
              <a:t>Клімчук</a:t>
            </a:r>
            <a:r>
              <a:rPr lang="uk-UA" dirty="0"/>
              <a:t> Т. керівник Кирик А. В., Кіт Г. керівник </a:t>
            </a:r>
            <a:r>
              <a:rPr lang="uk-UA" dirty="0" err="1"/>
              <a:t>Фетісова</a:t>
            </a:r>
            <a:r>
              <a:rPr lang="uk-UA" dirty="0"/>
              <a:t> М. В.</a:t>
            </a:r>
            <a:endParaRPr lang="ru-RU" dirty="0"/>
          </a:p>
          <a:p>
            <a:r>
              <a:rPr lang="uk-UA" b="1" dirty="0"/>
              <a:t>обласний етап </a:t>
            </a:r>
            <a:r>
              <a:rPr lang="uk-UA" dirty="0"/>
              <a:t> Кириленко П. Диплом активна учасниця конкурсу керівник </a:t>
            </a:r>
            <a:r>
              <a:rPr lang="uk-UA" dirty="0" err="1"/>
              <a:t>Войтанішек</a:t>
            </a:r>
            <a:r>
              <a:rPr lang="uk-UA" dirty="0"/>
              <a:t> О. В.</a:t>
            </a:r>
            <a:endParaRPr lang="ru-RU" dirty="0"/>
          </a:p>
          <a:p>
            <a:r>
              <a:rPr lang="uk-UA" b="1" dirty="0"/>
              <a:t>районний етап Мій </a:t>
            </a:r>
            <a:r>
              <a:rPr lang="uk-UA" b="1" dirty="0" err="1"/>
              <a:t>Шевчеко</a:t>
            </a:r>
            <a:r>
              <a:rPr lang="uk-UA" b="1" dirty="0"/>
              <a:t>”</a:t>
            </a:r>
            <a:endParaRPr lang="ru-RU" dirty="0"/>
          </a:p>
          <a:p>
            <a:r>
              <a:rPr lang="uk-UA" dirty="0"/>
              <a:t>ІІ місце  Мороз М . керівник Прудникова Н. В.</a:t>
            </a:r>
            <a:endParaRPr lang="ru-RU" dirty="0"/>
          </a:p>
          <a:p>
            <a:r>
              <a:rPr lang="uk-UA" b="1" dirty="0"/>
              <a:t>районний етап “Сокіл”, “Джура”</a:t>
            </a:r>
            <a:endParaRPr lang="ru-RU" dirty="0"/>
          </a:p>
          <a:p>
            <a:r>
              <a:rPr lang="uk-UA" dirty="0"/>
              <a:t>ІІІ місце “Відун” керівник </a:t>
            </a:r>
            <a:r>
              <a:rPr lang="uk-UA" dirty="0" err="1"/>
              <a:t>Войтанішек</a:t>
            </a:r>
            <a:r>
              <a:rPr lang="uk-UA" dirty="0"/>
              <a:t> О. В.</a:t>
            </a:r>
            <a:endParaRPr lang="ru-RU" dirty="0"/>
          </a:p>
          <a:p>
            <a:r>
              <a:rPr lang="uk-UA" dirty="0"/>
              <a:t>ІІІ місце встановлення  палатки керівник </a:t>
            </a:r>
            <a:r>
              <a:rPr lang="uk-UA" dirty="0" err="1"/>
              <a:t>Санін</a:t>
            </a:r>
            <a:r>
              <a:rPr lang="uk-UA" dirty="0"/>
              <a:t> О. М.</a:t>
            </a:r>
            <a:endParaRPr lang="ru-RU" dirty="0"/>
          </a:p>
          <a:p>
            <a:r>
              <a:rPr lang="uk-UA" dirty="0"/>
              <a:t>ІІІ місце метання гранати керівник </a:t>
            </a:r>
            <a:r>
              <a:rPr lang="uk-UA" dirty="0" err="1"/>
              <a:t>Санін</a:t>
            </a:r>
            <a:r>
              <a:rPr lang="uk-UA" dirty="0"/>
              <a:t> О. М.</a:t>
            </a:r>
            <a:endParaRPr lang="ru-RU" dirty="0"/>
          </a:p>
          <a:p>
            <a:r>
              <a:rPr lang="uk-UA" b="1" dirty="0"/>
              <a:t>Районний етап “Пожежна безпека”</a:t>
            </a:r>
            <a:endParaRPr lang="ru-RU" dirty="0"/>
          </a:p>
          <a:p>
            <a:r>
              <a:rPr lang="uk-UA" dirty="0"/>
              <a:t>І місце </a:t>
            </a:r>
            <a:r>
              <a:rPr lang="uk-UA" dirty="0" err="1"/>
              <a:t>Друзь</a:t>
            </a:r>
            <a:r>
              <a:rPr lang="uk-UA" dirty="0"/>
              <a:t> С. керівник Глушкова В. 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103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8688" y="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Участь учнів школи у виховних конкурсах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128656"/>
              </p:ext>
            </p:extLst>
          </p:nvPr>
        </p:nvGraphicFramePr>
        <p:xfrm>
          <a:off x="817687" y="1397977"/>
          <a:ext cx="9231920" cy="37191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4852">
                  <a:extLst>
                    <a:ext uri="{9D8B030D-6E8A-4147-A177-3AD203B41FA5}">
                      <a16:colId xmlns:a16="http://schemas.microsoft.com/office/drawing/2014/main" xmlns="" val="1223375747"/>
                    </a:ext>
                  </a:extLst>
                </a:gridCol>
                <a:gridCol w="1845810">
                  <a:extLst>
                    <a:ext uri="{9D8B030D-6E8A-4147-A177-3AD203B41FA5}">
                      <a16:colId xmlns:a16="http://schemas.microsoft.com/office/drawing/2014/main" xmlns="" val="2116384491"/>
                    </a:ext>
                  </a:extLst>
                </a:gridCol>
                <a:gridCol w="1845810">
                  <a:extLst>
                    <a:ext uri="{9D8B030D-6E8A-4147-A177-3AD203B41FA5}">
                      <a16:colId xmlns:a16="http://schemas.microsoft.com/office/drawing/2014/main" xmlns="" val="103089888"/>
                    </a:ext>
                  </a:extLst>
                </a:gridCol>
                <a:gridCol w="1847724">
                  <a:extLst>
                    <a:ext uri="{9D8B030D-6E8A-4147-A177-3AD203B41FA5}">
                      <a16:colId xmlns:a16="http://schemas.microsoft.com/office/drawing/2014/main" xmlns="" val="696453700"/>
                    </a:ext>
                  </a:extLst>
                </a:gridCol>
                <a:gridCol w="1847724">
                  <a:extLst>
                    <a:ext uri="{9D8B030D-6E8A-4147-A177-3AD203B41FA5}">
                      <a16:colId xmlns:a16="http://schemas.microsoft.com/office/drawing/2014/main" xmlns="" val="1898884001"/>
                    </a:ext>
                  </a:extLst>
                </a:gridCol>
              </a:tblGrid>
              <a:tr h="20007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kern="100">
                          <a:effectLst/>
                        </a:rPr>
                        <a:t>Всього </a:t>
                      </a:r>
                      <a:r>
                        <a:rPr lang="uk-UA" sz="1400" kern="100">
                          <a:effectLst/>
                        </a:rPr>
                        <a:t>учнів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>
                          <a:effectLst/>
                        </a:rPr>
                        <a:t>Прийняло участь у виховних конкурсах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>
                          <a:effectLst/>
                        </a:rPr>
                        <a:t>Переможці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7809484"/>
                  </a:ext>
                </a:extLst>
              </a:tr>
              <a:tr h="105657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>
                          <a:effectLst/>
                        </a:rPr>
                        <a:t>79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>
                          <a:effectLst/>
                        </a:rPr>
                        <a:t>30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>
                          <a:effectLst/>
                        </a:rPr>
                        <a:t>Районний етап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>
                          <a:effectLst/>
                        </a:rPr>
                        <a:t>Обласний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>
                          <a:effectLst/>
                        </a:rPr>
                        <a:t>Всеукраїнський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xmlns="" val="3856850432"/>
                  </a:ext>
                </a:extLst>
              </a:tr>
              <a:tr h="661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>
                          <a:effectLst/>
                        </a:rPr>
                        <a:t>15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>
                          <a:effectLst/>
                        </a:rPr>
                        <a:t>1</a:t>
                      </a:r>
                      <a:endParaRPr lang="ru-RU" sz="1200" kern="10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</a:rPr>
                        <a:t>-</a:t>
                      </a:r>
                      <a:endParaRPr lang="ru-RU" sz="1200" kern="10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xmlns="" val="2383621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65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08438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Соціально захищені категорії здобувачів освіти </a:t>
            </a:r>
            <a:r>
              <a:rPr lang="ru-RU" dirty="0"/>
              <a:t/>
            </a:r>
            <a:br>
              <a:rPr lang="ru-RU" dirty="0"/>
            </a:br>
            <a:r>
              <a:rPr lang="uk-UA" b="1" dirty="0"/>
              <a:t>станом на 01.06.2021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994241"/>
              </p:ext>
            </p:extLst>
          </p:nvPr>
        </p:nvGraphicFramePr>
        <p:xfrm>
          <a:off x="1257299" y="2022230"/>
          <a:ext cx="8502163" cy="3974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43486">
                  <a:extLst>
                    <a:ext uri="{9D8B030D-6E8A-4147-A177-3AD203B41FA5}">
                      <a16:colId xmlns:a16="http://schemas.microsoft.com/office/drawing/2014/main" xmlns="" val="1090047162"/>
                    </a:ext>
                  </a:extLst>
                </a:gridCol>
                <a:gridCol w="1033105">
                  <a:extLst>
                    <a:ext uri="{9D8B030D-6E8A-4147-A177-3AD203B41FA5}">
                      <a16:colId xmlns:a16="http://schemas.microsoft.com/office/drawing/2014/main" xmlns="" val="2141908150"/>
                    </a:ext>
                  </a:extLst>
                </a:gridCol>
                <a:gridCol w="1033105">
                  <a:extLst>
                    <a:ext uri="{9D8B030D-6E8A-4147-A177-3AD203B41FA5}">
                      <a16:colId xmlns:a16="http://schemas.microsoft.com/office/drawing/2014/main" xmlns="" val="191450554"/>
                    </a:ext>
                  </a:extLst>
                </a:gridCol>
                <a:gridCol w="1082893">
                  <a:extLst>
                    <a:ext uri="{9D8B030D-6E8A-4147-A177-3AD203B41FA5}">
                      <a16:colId xmlns:a16="http://schemas.microsoft.com/office/drawing/2014/main" xmlns="" val="537002703"/>
                    </a:ext>
                  </a:extLst>
                </a:gridCol>
                <a:gridCol w="1120234">
                  <a:extLst>
                    <a:ext uri="{9D8B030D-6E8A-4147-A177-3AD203B41FA5}">
                      <a16:colId xmlns:a16="http://schemas.microsoft.com/office/drawing/2014/main" xmlns="" val="1536480909"/>
                    </a:ext>
                  </a:extLst>
                </a:gridCol>
                <a:gridCol w="1120234">
                  <a:extLst>
                    <a:ext uri="{9D8B030D-6E8A-4147-A177-3AD203B41FA5}">
                      <a16:colId xmlns:a16="http://schemas.microsoft.com/office/drawing/2014/main" xmlns="" val="2685221957"/>
                    </a:ext>
                  </a:extLst>
                </a:gridCol>
                <a:gridCol w="1084553">
                  <a:extLst>
                    <a:ext uri="{9D8B030D-6E8A-4147-A177-3AD203B41FA5}">
                      <a16:colId xmlns:a16="http://schemas.microsoft.com/office/drawing/2014/main" xmlns="" val="564474657"/>
                    </a:ext>
                  </a:extLst>
                </a:gridCol>
                <a:gridCol w="1084553">
                  <a:extLst>
                    <a:ext uri="{9D8B030D-6E8A-4147-A177-3AD203B41FA5}">
                      <a16:colId xmlns:a16="http://schemas.microsoft.com/office/drawing/2014/main" xmlns="" val="1232760205"/>
                    </a:ext>
                  </a:extLst>
                </a:gridCol>
              </a:tblGrid>
              <a:tr h="56664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Всього учнів в  школі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Категорії , що потребують, соціальної підтримки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44749767"/>
                  </a:ext>
                </a:extLst>
              </a:tr>
              <a:tr h="2274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Діти - сироти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Діти під опікою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Багатодітні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Малозабезпечені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Діти - інваліди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Чорнобильці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Тимчасово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переміщені особи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xmlns="" val="3569029659"/>
                  </a:ext>
                </a:extLst>
              </a:tr>
              <a:tr h="56664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</a:rPr>
                        <a:t> </a:t>
                      </a:r>
                      <a:endParaRPr lang="ru-RU" sz="1200" kern="5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kern="50">
                          <a:effectLst/>
                        </a:rPr>
                        <a:t>81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4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9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15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0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1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4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>
                          <a:effectLst/>
                        </a:rPr>
                        <a:t>0</a:t>
                      </a:r>
                      <a:endParaRPr lang="ru-RU" sz="1200" kern="5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xmlns="" val="3407770348"/>
                  </a:ext>
                </a:extLst>
              </a:tr>
              <a:tr h="566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kern="50" dirty="0">
                          <a:effectLst/>
                        </a:rPr>
                        <a:t>4</a:t>
                      </a:r>
                      <a:r>
                        <a:rPr lang="en-US" sz="1400" kern="50" dirty="0">
                          <a:effectLst/>
                        </a:rPr>
                        <a:t>2%</a:t>
                      </a:r>
                      <a:endParaRPr lang="ru-RU" sz="1200" kern="50" dirty="0">
                        <a:effectLst/>
                        <a:latin typeface="Times New Roman" panose="02020603050405020304" pitchFamily="18" charset="0"/>
                        <a:ea typeface="Andale Sans UI"/>
                      </a:endParaRPr>
                    </a:p>
                  </a:txBody>
                  <a:tcPr marL="34925" marR="34925" marT="34925" marB="3492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80220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018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Організація підвозу учнів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2200062"/>
              </p:ext>
            </p:extLst>
          </p:nvPr>
        </p:nvGraphicFramePr>
        <p:xfrm>
          <a:off x="1204546" y="2145317"/>
          <a:ext cx="8449408" cy="35345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4812">
                  <a:extLst>
                    <a:ext uri="{9D8B030D-6E8A-4147-A177-3AD203B41FA5}">
                      <a16:colId xmlns:a16="http://schemas.microsoft.com/office/drawing/2014/main" xmlns="" val="2372731134"/>
                    </a:ext>
                  </a:extLst>
                </a:gridCol>
                <a:gridCol w="1270523">
                  <a:extLst>
                    <a:ext uri="{9D8B030D-6E8A-4147-A177-3AD203B41FA5}">
                      <a16:colId xmlns:a16="http://schemas.microsoft.com/office/drawing/2014/main" xmlns="" val="1742113801"/>
                    </a:ext>
                  </a:extLst>
                </a:gridCol>
                <a:gridCol w="1421775">
                  <a:extLst>
                    <a:ext uri="{9D8B030D-6E8A-4147-A177-3AD203B41FA5}">
                      <a16:colId xmlns:a16="http://schemas.microsoft.com/office/drawing/2014/main" xmlns="" val="1420272053"/>
                    </a:ext>
                  </a:extLst>
                </a:gridCol>
                <a:gridCol w="1212614">
                  <a:extLst>
                    <a:ext uri="{9D8B030D-6E8A-4147-A177-3AD203B41FA5}">
                      <a16:colId xmlns:a16="http://schemas.microsoft.com/office/drawing/2014/main" xmlns="" val="1739444663"/>
                    </a:ext>
                  </a:extLst>
                </a:gridCol>
                <a:gridCol w="1479684">
                  <a:extLst>
                    <a:ext uri="{9D8B030D-6E8A-4147-A177-3AD203B41FA5}">
                      <a16:colId xmlns:a16="http://schemas.microsoft.com/office/drawing/2014/main" xmlns="" val="1103206407"/>
                    </a:ext>
                  </a:extLst>
                </a:gridCol>
              </a:tblGrid>
              <a:tr h="5991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2019 – 2020 н.р.       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2020 – 2021 н.р.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361521"/>
                  </a:ext>
                </a:extLst>
              </a:tr>
              <a:tr h="419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Федорівське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91320980"/>
                  </a:ext>
                </a:extLst>
              </a:tr>
              <a:tr h="419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Сокільське 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14406481"/>
                  </a:ext>
                </a:extLst>
              </a:tr>
              <a:tr h="419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Новочорноглазівське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88728707"/>
                  </a:ext>
                </a:extLst>
              </a:tr>
              <a:tr h="419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Ульянівське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90618141"/>
                  </a:ext>
                </a:extLst>
              </a:tr>
              <a:tr h="419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Олексіївка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77674112"/>
                  </a:ext>
                </a:extLst>
              </a:tr>
              <a:tr h="419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П'ятихатки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02328184"/>
                  </a:ext>
                </a:extLst>
              </a:tr>
              <a:tr h="419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Всього         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0473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288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Організація харчування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264522"/>
              </p:ext>
            </p:extLst>
          </p:nvPr>
        </p:nvGraphicFramePr>
        <p:xfrm>
          <a:off x="747344" y="1494693"/>
          <a:ext cx="9170378" cy="48797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82016">
                  <a:extLst>
                    <a:ext uri="{9D8B030D-6E8A-4147-A177-3AD203B41FA5}">
                      <a16:colId xmlns:a16="http://schemas.microsoft.com/office/drawing/2014/main" xmlns="" val="3021401463"/>
                    </a:ext>
                  </a:extLst>
                </a:gridCol>
                <a:gridCol w="422723">
                  <a:extLst>
                    <a:ext uri="{9D8B030D-6E8A-4147-A177-3AD203B41FA5}">
                      <a16:colId xmlns:a16="http://schemas.microsoft.com/office/drawing/2014/main" xmlns="" val="1971856899"/>
                    </a:ext>
                  </a:extLst>
                </a:gridCol>
                <a:gridCol w="336313">
                  <a:extLst>
                    <a:ext uri="{9D8B030D-6E8A-4147-A177-3AD203B41FA5}">
                      <a16:colId xmlns:a16="http://schemas.microsoft.com/office/drawing/2014/main" xmlns="" val="1329443561"/>
                    </a:ext>
                  </a:extLst>
                </a:gridCol>
                <a:gridCol w="513483">
                  <a:extLst>
                    <a:ext uri="{9D8B030D-6E8A-4147-A177-3AD203B41FA5}">
                      <a16:colId xmlns:a16="http://schemas.microsoft.com/office/drawing/2014/main" xmlns="" val="1817356926"/>
                    </a:ext>
                  </a:extLst>
                </a:gridCol>
                <a:gridCol w="513483">
                  <a:extLst>
                    <a:ext uri="{9D8B030D-6E8A-4147-A177-3AD203B41FA5}">
                      <a16:colId xmlns:a16="http://schemas.microsoft.com/office/drawing/2014/main" xmlns="" val="1708183187"/>
                    </a:ext>
                  </a:extLst>
                </a:gridCol>
                <a:gridCol w="509754">
                  <a:extLst>
                    <a:ext uri="{9D8B030D-6E8A-4147-A177-3AD203B41FA5}">
                      <a16:colId xmlns:a16="http://schemas.microsoft.com/office/drawing/2014/main" xmlns="" val="585036549"/>
                    </a:ext>
                  </a:extLst>
                </a:gridCol>
                <a:gridCol w="444481">
                  <a:extLst>
                    <a:ext uri="{9D8B030D-6E8A-4147-A177-3AD203B41FA5}">
                      <a16:colId xmlns:a16="http://schemas.microsoft.com/office/drawing/2014/main" xmlns="" val="931546618"/>
                    </a:ext>
                  </a:extLst>
                </a:gridCol>
                <a:gridCol w="606110">
                  <a:extLst>
                    <a:ext uri="{9D8B030D-6E8A-4147-A177-3AD203B41FA5}">
                      <a16:colId xmlns:a16="http://schemas.microsoft.com/office/drawing/2014/main" xmlns="" val="3089612423"/>
                    </a:ext>
                  </a:extLst>
                </a:gridCol>
                <a:gridCol w="606110">
                  <a:extLst>
                    <a:ext uri="{9D8B030D-6E8A-4147-A177-3AD203B41FA5}">
                      <a16:colId xmlns:a16="http://schemas.microsoft.com/office/drawing/2014/main" xmlns="" val="300889460"/>
                    </a:ext>
                  </a:extLst>
                </a:gridCol>
                <a:gridCol w="228769">
                  <a:extLst>
                    <a:ext uri="{9D8B030D-6E8A-4147-A177-3AD203B41FA5}">
                      <a16:colId xmlns:a16="http://schemas.microsoft.com/office/drawing/2014/main" xmlns="" val="747635244"/>
                    </a:ext>
                  </a:extLst>
                </a:gridCol>
                <a:gridCol w="141938">
                  <a:extLst>
                    <a:ext uri="{9D8B030D-6E8A-4147-A177-3AD203B41FA5}">
                      <a16:colId xmlns:a16="http://schemas.microsoft.com/office/drawing/2014/main" xmlns="" val="2261115289"/>
                    </a:ext>
                  </a:extLst>
                </a:gridCol>
                <a:gridCol w="259228">
                  <a:extLst>
                    <a:ext uri="{9D8B030D-6E8A-4147-A177-3AD203B41FA5}">
                      <a16:colId xmlns:a16="http://schemas.microsoft.com/office/drawing/2014/main" xmlns="" val="2991592482"/>
                    </a:ext>
                  </a:extLst>
                </a:gridCol>
                <a:gridCol w="1482016">
                  <a:extLst>
                    <a:ext uri="{9D8B030D-6E8A-4147-A177-3AD203B41FA5}">
                      <a16:colId xmlns:a16="http://schemas.microsoft.com/office/drawing/2014/main" xmlns="" val="2502621091"/>
                    </a:ext>
                  </a:extLst>
                </a:gridCol>
                <a:gridCol w="1482016">
                  <a:extLst>
                    <a:ext uri="{9D8B030D-6E8A-4147-A177-3AD203B41FA5}">
                      <a16:colId xmlns:a16="http://schemas.microsoft.com/office/drawing/2014/main" xmlns="" val="3398163266"/>
                    </a:ext>
                  </a:extLst>
                </a:gridCol>
                <a:gridCol w="141938">
                  <a:extLst>
                    <a:ext uri="{9D8B030D-6E8A-4147-A177-3AD203B41FA5}">
                      <a16:colId xmlns:a16="http://schemas.microsoft.com/office/drawing/2014/main" xmlns="" val="2548635931"/>
                    </a:ext>
                  </a:extLst>
                </a:gridCol>
              </a:tblGrid>
              <a:tr h="588442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Контингент учнів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 –ть 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учнів в кла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сах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К-ть учнів, які отримали гарячі обіди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Послуги підприємств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83120456"/>
                  </a:ext>
                </a:extLst>
              </a:tr>
              <a:tr h="196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 - ть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%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ціна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За чий рахунок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Діти- сироти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Діти під опікою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Діти з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малозаб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езпечених 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сімей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АТО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ВПО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Інваліди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99724902"/>
                  </a:ext>
                </a:extLst>
              </a:tr>
              <a:tr h="2329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( назви фірм ,які </a:t>
                      </a:r>
                      <a:r>
                        <a:rPr lang="ru-RU" sz="1000" spc="-10">
                          <a:effectLst/>
                        </a:rPr>
                        <a:t>підвозять хлібо-булочні </a:t>
                      </a:r>
                      <a:r>
                        <a:rPr lang="ru-RU" sz="1000">
                          <a:effectLst/>
                        </a:rPr>
                        <a:t>вироби, питну </a:t>
                      </a:r>
                      <a:r>
                        <a:rPr lang="ru-RU" sz="1000" spc="30">
                          <a:effectLst/>
                        </a:rPr>
                        <a:t>воду)</a:t>
                      </a:r>
                      <a:r>
                        <a:rPr lang="ru-RU" sz="1000">
                          <a:effectLst/>
                        </a:rPr>
                        <a:t>продукти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513420401"/>
                  </a:ext>
                </a:extLst>
              </a:tr>
              <a:tr h="588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 – 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31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94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9.00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Батьк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000000"/>
                          </a:highlight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Павлоград хліб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Кришталь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ТОВ «ГАРАНТ – 2010»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09310826"/>
                  </a:ext>
                </a:extLst>
              </a:tr>
              <a:tr h="5884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 – 11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50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29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58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15</a:t>
                      </a:r>
                      <a:r>
                        <a:rPr lang="ru-RU" sz="1000">
                          <a:effectLst/>
                        </a:rPr>
                        <a:t>.0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Батьк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22550963"/>
                  </a:ext>
                </a:extLst>
              </a:tr>
              <a:tr h="3922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Всього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81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58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>
                          <a:effectLst/>
                        </a:rPr>
                        <a:t>72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30560029"/>
                  </a:ext>
                </a:extLst>
              </a:tr>
              <a:tr h="1961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70" marR="499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71902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9587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8688" y="0"/>
            <a:ext cx="8596668" cy="1320800"/>
          </a:xfrm>
        </p:spPr>
        <p:txBody>
          <a:bodyPr/>
          <a:lstStyle/>
          <a:p>
            <a:pPr algn="ctr"/>
            <a:r>
              <a:rPr lang="ru-RU" b="1" dirty="0"/>
              <a:t>Про </a:t>
            </a:r>
            <a:r>
              <a:rPr lang="ru-RU" b="1" dirty="0" err="1"/>
              <a:t>харчування</a:t>
            </a:r>
            <a:r>
              <a:rPr lang="ru-RU" b="1" dirty="0"/>
              <a:t> </a:t>
            </a:r>
            <a:r>
              <a:rPr lang="ru-RU" b="1" dirty="0" err="1"/>
              <a:t>учнів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7538" y="1160585"/>
            <a:ext cx="10735408" cy="5363307"/>
          </a:xfrm>
        </p:spPr>
        <p:txBody>
          <a:bodyPr numCol="2">
            <a:normAutofit fontScale="85000" lnSpcReduction="20000"/>
          </a:bodyPr>
          <a:lstStyle/>
          <a:p>
            <a:r>
              <a:rPr lang="uk-UA" dirty="0"/>
              <a:t>У квітні 2021 року проведено анкетування серед учнів школи щодо організації харчування в шкільній їдальні.</a:t>
            </a:r>
            <a:endParaRPr lang="ru-RU" dirty="0"/>
          </a:p>
          <a:p>
            <a:r>
              <a:rPr lang="uk-UA" dirty="0"/>
              <a:t>      В анкетуванні взяло участь 61 учень 1 – 11 класів, які харчуються в шкільній їдальні, що становить 76%.</a:t>
            </a:r>
            <a:endParaRPr lang="ru-RU" dirty="0"/>
          </a:p>
          <a:p>
            <a:r>
              <a:rPr lang="uk-UA" dirty="0"/>
              <a:t>      На запитання, чи подобається харчування в шкільній їдальні , </a:t>
            </a:r>
            <a:endParaRPr lang="ru-RU" dirty="0"/>
          </a:p>
          <a:p>
            <a:pPr lvl="0"/>
            <a:r>
              <a:rPr lang="uk-UA" dirty="0"/>
              <a:t>так відповіли 48 учнів, що становить 78%,</a:t>
            </a:r>
            <a:endParaRPr lang="ru-RU" dirty="0"/>
          </a:p>
          <a:p>
            <a:pPr lvl="0"/>
            <a:r>
              <a:rPr lang="uk-UA" dirty="0"/>
              <a:t>ні – 9 учнів –15 %,</a:t>
            </a:r>
            <a:endParaRPr lang="ru-RU" dirty="0"/>
          </a:p>
          <a:p>
            <a:pPr lvl="0"/>
            <a:r>
              <a:rPr lang="uk-UA" dirty="0"/>
              <a:t>не завжди – 4 учні – 7 %.</a:t>
            </a:r>
            <a:endParaRPr lang="ru-RU" dirty="0"/>
          </a:p>
          <a:p>
            <a:r>
              <a:rPr lang="uk-UA" dirty="0"/>
              <a:t>      Чому не подобається:</a:t>
            </a:r>
            <a:endParaRPr lang="ru-RU" dirty="0"/>
          </a:p>
          <a:p>
            <a:pPr lvl="0"/>
            <a:r>
              <a:rPr lang="uk-UA" dirty="0"/>
              <a:t>недосолено,</a:t>
            </a:r>
            <a:endParaRPr lang="ru-RU" dirty="0"/>
          </a:p>
          <a:p>
            <a:pPr lvl="0"/>
            <a:r>
              <a:rPr lang="uk-UA" dirty="0"/>
              <a:t>цибуля,</a:t>
            </a:r>
            <a:endParaRPr lang="ru-RU" dirty="0"/>
          </a:p>
          <a:p>
            <a:pPr lvl="0"/>
            <a:r>
              <a:rPr lang="uk-UA" dirty="0"/>
              <a:t>риба,</a:t>
            </a:r>
            <a:endParaRPr lang="ru-RU" dirty="0"/>
          </a:p>
          <a:p>
            <a:pPr lvl="0"/>
            <a:r>
              <a:rPr lang="uk-UA" dirty="0"/>
              <a:t>солоні огірки,</a:t>
            </a:r>
            <a:endParaRPr lang="ru-RU" dirty="0"/>
          </a:p>
          <a:p>
            <a:pPr lvl="0"/>
            <a:r>
              <a:rPr lang="uk-UA" dirty="0"/>
              <a:t>люблю мамину їжу.</a:t>
            </a:r>
            <a:endParaRPr lang="ru-RU" dirty="0"/>
          </a:p>
          <a:p>
            <a:r>
              <a:rPr lang="uk-UA" dirty="0"/>
              <a:t>     Серед найулюбленіших блюд названі:</a:t>
            </a:r>
            <a:endParaRPr lang="ru-RU" dirty="0"/>
          </a:p>
          <a:p>
            <a:pPr lvl="0"/>
            <a:r>
              <a:rPr lang="uk-UA" dirty="0"/>
              <a:t>борщ – 30 учнів – 50 %,</a:t>
            </a:r>
            <a:endParaRPr lang="ru-RU" dirty="0"/>
          </a:p>
          <a:p>
            <a:pPr lvl="0"/>
            <a:r>
              <a:rPr lang="uk-UA" dirty="0"/>
              <a:t>сік – 15 учнів – 25%,</a:t>
            </a:r>
            <a:endParaRPr lang="ru-RU" dirty="0"/>
          </a:p>
          <a:p>
            <a:pPr lvl="0"/>
            <a:r>
              <a:rPr lang="uk-UA" dirty="0"/>
              <a:t>м'ясо – 13 учнів – 22% ,</a:t>
            </a:r>
            <a:endParaRPr lang="ru-RU" dirty="0"/>
          </a:p>
          <a:p>
            <a:pPr lvl="0"/>
            <a:r>
              <a:rPr lang="uk-UA" dirty="0"/>
              <a:t>пюре – 25 учнів – 41% ,</a:t>
            </a:r>
            <a:endParaRPr lang="ru-RU" dirty="0"/>
          </a:p>
          <a:p>
            <a:pPr lvl="0"/>
            <a:r>
              <a:rPr lang="uk-UA" dirty="0"/>
              <a:t>котлета – 24 учні – 40% .</a:t>
            </a:r>
            <a:endParaRPr lang="ru-RU" dirty="0"/>
          </a:p>
          <a:p>
            <a:r>
              <a:rPr lang="uk-UA" dirty="0"/>
              <a:t>       Також були названі макарони, гречка, суп, каша.</a:t>
            </a:r>
            <a:endParaRPr lang="ru-RU" dirty="0"/>
          </a:p>
          <a:p>
            <a:r>
              <a:rPr lang="uk-UA" dirty="0"/>
              <a:t>     Які  блюда хотіли побачити в меню шкільної їдальні:</a:t>
            </a:r>
            <a:endParaRPr lang="ru-RU" dirty="0"/>
          </a:p>
          <a:p>
            <a:pPr lvl="0"/>
            <a:r>
              <a:rPr lang="uk-UA" dirty="0"/>
              <a:t>фрукти – 8 учнів – 14% , </a:t>
            </a:r>
            <a:endParaRPr lang="ru-RU" dirty="0"/>
          </a:p>
          <a:p>
            <a:pPr lvl="0"/>
            <a:r>
              <a:rPr lang="uk-UA" dirty="0"/>
              <a:t>піцу – 8 учнів- 14 %,</a:t>
            </a:r>
            <a:endParaRPr lang="ru-RU" dirty="0"/>
          </a:p>
          <a:p>
            <a:pPr lvl="0"/>
            <a:r>
              <a:rPr lang="uk-UA" dirty="0"/>
              <a:t>пельмені – 8 учнів – 14%,</a:t>
            </a:r>
            <a:endParaRPr lang="ru-RU" dirty="0"/>
          </a:p>
          <a:p>
            <a:pPr lvl="0"/>
            <a:r>
              <a:rPr lang="uk-UA" dirty="0"/>
              <a:t>вареники – 7 учнів – 13%,</a:t>
            </a:r>
            <a:endParaRPr lang="ru-RU" dirty="0"/>
          </a:p>
          <a:p>
            <a:pPr lvl="0"/>
            <a:r>
              <a:rPr lang="uk-UA" dirty="0"/>
              <a:t>сосиски – 5 учнів – 9% .</a:t>
            </a:r>
            <a:endParaRPr lang="ru-RU" dirty="0"/>
          </a:p>
          <a:p>
            <a:r>
              <a:rPr lang="uk-UA" dirty="0"/>
              <a:t>      Серед екзотичних блюд – банановий коктейль, </a:t>
            </a:r>
            <a:r>
              <a:rPr lang="uk-UA" dirty="0" err="1"/>
              <a:t>різотто</a:t>
            </a:r>
            <a:r>
              <a:rPr lang="uk-UA" dirty="0"/>
              <a:t>, суші, мідії, креветки, морозиво, кукурудзяну кашу.</a:t>
            </a:r>
            <a:endParaRPr lang="ru-RU" dirty="0"/>
          </a:p>
          <a:p>
            <a:r>
              <a:rPr lang="uk-UA" dirty="0"/>
              <a:t>       Анкетування показало, що в цілому учні задоволені харчуванням в шкільній їдальні.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619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Зміцнення матеріально – технічної бази школи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655579"/>
              </p:ext>
            </p:extLst>
          </p:nvPr>
        </p:nvGraphicFramePr>
        <p:xfrm>
          <a:off x="1441937" y="1679332"/>
          <a:ext cx="7904285" cy="451045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32464">
                  <a:extLst>
                    <a:ext uri="{9D8B030D-6E8A-4147-A177-3AD203B41FA5}">
                      <a16:colId xmlns:a16="http://schemas.microsoft.com/office/drawing/2014/main" xmlns="" val="1692880404"/>
                    </a:ext>
                  </a:extLst>
                </a:gridCol>
                <a:gridCol w="4436509">
                  <a:extLst>
                    <a:ext uri="{9D8B030D-6E8A-4147-A177-3AD203B41FA5}">
                      <a16:colId xmlns:a16="http://schemas.microsoft.com/office/drawing/2014/main" xmlns="" val="4239403740"/>
                    </a:ext>
                  </a:extLst>
                </a:gridCol>
                <a:gridCol w="2635312">
                  <a:extLst>
                    <a:ext uri="{9D8B030D-6E8A-4147-A177-3AD203B41FA5}">
                      <a16:colId xmlns:a16="http://schemas.microsoft.com/office/drawing/2014/main" xmlns="" val="2647587324"/>
                    </a:ext>
                  </a:extLst>
                </a:gridCol>
              </a:tblGrid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№ з/п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Назва заходу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Сума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1654046430"/>
                  </a:ext>
                </a:extLst>
              </a:tr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Придбано парти для учнів 1 класу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8 680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3041993681"/>
                  </a:ext>
                </a:extLst>
              </a:tr>
              <a:tr h="571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Придбано комп'ютерно - демонстраційне обладнання для 1 класу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39 851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1592164288"/>
                  </a:ext>
                </a:extLst>
              </a:tr>
              <a:tr h="39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Придбано демонстраційні матеріали для учнів 1 класу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16 373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274768609"/>
                  </a:ext>
                </a:extLst>
              </a:tr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Замінено лінолеум в кабінет 1 класу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15 000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1062658168"/>
                  </a:ext>
                </a:extLst>
              </a:tr>
              <a:tr h="39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Придбано меблі в бібліотеку та читальний зал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3 216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3108818581"/>
                  </a:ext>
                </a:extLst>
              </a:tr>
              <a:tr h="39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Замінено освітлення у  кабінеті 1 та 4 класів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6 000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4276782048"/>
                  </a:ext>
                </a:extLst>
              </a:tr>
              <a:tr h="39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Здійснено капітальний ремонт бібліотеки та переходу в спортзал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107 889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3055005876"/>
                  </a:ext>
                </a:extLst>
              </a:tr>
              <a:tr h="39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Замінено покрівлю над спортзалом та бібліотекою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200 000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2530483980"/>
                  </a:ext>
                </a:extLst>
              </a:tr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Встановлено коректор обліку газу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200 000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3763880562"/>
                  </a:ext>
                </a:extLst>
              </a:tr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Придбано музичну апаратуру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30 000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1821532537"/>
                  </a:ext>
                </a:extLst>
              </a:tr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Замінено 87 вікон по школі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249 956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3095572575"/>
                  </a:ext>
                </a:extLst>
              </a:tr>
              <a:tr h="3939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12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Придбано труби для заміни теплопостачання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49 191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2688724264"/>
                  </a:ext>
                </a:extLst>
              </a:tr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Придбано дезинфікуючі засоби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10 045 грн.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3988611147"/>
                  </a:ext>
                </a:extLst>
              </a:tr>
              <a:tr h="1969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>
                          <a:effectLst/>
                        </a:rPr>
                        <a:t>Всього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913630" algn="ctr"/>
                        </a:tabLst>
                      </a:pPr>
                      <a:r>
                        <a:rPr lang="uk-UA" sz="1000" dirty="0">
                          <a:effectLst/>
                        </a:rPr>
                        <a:t>936 201 грн.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49312" marR="49312" marT="0" marB="0"/>
                </a:tc>
                <a:extLst>
                  <a:ext uri="{0D108BD9-81ED-4DB2-BD59-A6C34878D82A}">
                    <a16:rowId xmlns:a16="http://schemas.microsoft.com/office/drawing/2014/main" xmlns="" val="3202735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5407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842" y="90854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Інформація про спонсорську допомогу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966780"/>
              </p:ext>
            </p:extLst>
          </p:nvPr>
        </p:nvGraphicFramePr>
        <p:xfrm>
          <a:off x="430825" y="751254"/>
          <a:ext cx="11087098" cy="60234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3982">
                  <a:extLst>
                    <a:ext uri="{9D8B030D-6E8A-4147-A177-3AD203B41FA5}">
                      <a16:colId xmlns:a16="http://schemas.microsoft.com/office/drawing/2014/main" xmlns="" val="3028932629"/>
                    </a:ext>
                  </a:extLst>
                </a:gridCol>
                <a:gridCol w="2547331">
                  <a:extLst>
                    <a:ext uri="{9D8B030D-6E8A-4147-A177-3AD203B41FA5}">
                      <a16:colId xmlns:a16="http://schemas.microsoft.com/office/drawing/2014/main" xmlns="" val="3400344412"/>
                    </a:ext>
                  </a:extLst>
                </a:gridCol>
                <a:gridCol w="2710670">
                  <a:extLst>
                    <a:ext uri="{9D8B030D-6E8A-4147-A177-3AD203B41FA5}">
                      <a16:colId xmlns:a16="http://schemas.microsoft.com/office/drawing/2014/main" xmlns="" val="3260843852"/>
                    </a:ext>
                  </a:extLst>
                </a:gridCol>
                <a:gridCol w="2838092">
                  <a:extLst>
                    <a:ext uri="{9D8B030D-6E8A-4147-A177-3AD203B41FA5}">
                      <a16:colId xmlns:a16="http://schemas.microsoft.com/office/drawing/2014/main" xmlns="" val="1911109889"/>
                    </a:ext>
                  </a:extLst>
                </a:gridCol>
                <a:gridCol w="2077023">
                  <a:extLst>
                    <a:ext uri="{9D8B030D-6E8A-4147-A177-3AD203B41FA5}">
                      <a16:colId xmlns:a16="http://schemas.microsoft.com/office/drawing/2014/main" xmlns="" val="3374049324"/>
                    </a:ext>
                  </a:extLst>
                </a:gridCol>
              </a:tblGrid>
              <a:tr h="9727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 з/п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Назва господарства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 І П керівника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Спонсорська допомога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Сума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xmlns="" val="2985545018"/>
                  </a:ext>
                </a:extLst>
              </a:tr>
              <a:tr h="213445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ФГ «</a:t>
                      </a:r>
                      <a:r>
                        <a:rPr lang="uk-UA" sz="800" dirty="0" err="1">
                          <a:effectLst/>
                        </a:rPr>
                        <a:t>Красноармєєц</a:t>
                      </a:r>
                      <a:r>
                        <a:rPr lang="uk-UA" sz="800" dirty="0">
                          <a:effectLst/>
                        </a:rPr>
                        <a:t>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Гудожник Леонід Васильович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Замінено покрівлю в спортзалі та бібліотеці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Придбано музичну апаратуру 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Здійснено капітальний ремонт бібліотеки та читального залу 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Придбано художню літературу в бібліотеку</a:t>
                      </a:r>
                      <a:endParaRPr lang="ru-RU" sz="800">
                        <a:effectLst/>
                      </a:endParaRPr>
                    </a:p>
                    <a:p>
                      <a:pPr marL="45720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 algn="ctr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Всього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200 000 грн.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30 000 грн.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             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 smtClean="0">
                          <a:effectLst/>
                        </a:rPr>
                        <a:t>                       </a:t>
                      </a:r>
                      <a:r>
                        <a:rPr lang="uk-UA" sz="800" dirty="0">
                          <a:effectLst/>
                        </a:rPr>
                        <a:t>107 889 грн.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 </a:t>
                      </a:r>
                      <a:r>
                        <a:rPr lang="uk-UA" sz="800" dirty="0" smtClean="0">
                          <a:effectLst/>
                        </a:rPr>
                        <a:t>                       </a:t>
                      </a:r>
                      <a:r>
                        <a:rPr lang="uk-UA" sz="800" dirty="0">
                          <a:effectLst/>
                        </a:rPr>
                        <a:t>2 000 грн.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 </a:t>
                      </a:r>
                      <a:r>
                        <a:rPr lang="uk-UA" sz="800" dirty="0" smtClean="0">
                          <a:effectLst/>
                        </a:rPr>
                        <a:t>                       339 </a:t>
                      </a:r>
                      <a:r>
                        <a:rPr lang="uk-UA" sz="800" dirty="0">
                          <a:effectLst/>
                        </a:rPr>
                        <a:t>889 грн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xmlns="" val="3997931350"/>
                  </a:ext>
                </a:extLst>
              </a:tr>
              <a:tr h="579764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ФГ «Серж і К»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Старлат Сергій Андрійович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Освітлення кабінету 1 класу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Преміювання учнів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Всього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2 000 грн.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200 грн.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2 200 грн.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xmlns="" val="4238661853"/>
                  </a:ext>
                </a:extLst>
              </a:tr>
              <a:tr h="62834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3.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ФГ «Перлина»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Сарнов Віталій Анатолійович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Преміювання учнів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Придбано пуфи для учнів 2 класу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Всього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500 грн.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10 000 грн.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10 500 грн.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xmlns="" val="4047652636"/>
                  </a:ext>
                </a:extLst>
              </a:tr>
              <a:tr h="1259942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4.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ВАК «Агро»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Грицишин Дмитро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Русланович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Придбано пуфи для учнів 1 класу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Преміювання учнів</a:t>
                      </a:r>
                      <a:endParaRPr lang="ru-RU" sz="8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Придбано стіл в кабінет 1 класу</a:t>
                      </a:r>
                      <a:endParaRPr lang="ru-RU" sz="800">
                        <a:effectLst/>
                      </a:endParaRPr>
                    </a:p>
                    <a:p>
                      <a:pPr marL="45720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Всього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6 000 грн.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500 грн.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   </a:t>
                      </a:r>
                      <a:r>
                        <a:rPr lang="uk-UA" sz="800" dirty="0" smtClean="0">
                          <a:effectLst/>
                        </a:rPr>
                        <a:t>                      3 </a:t>
                      </a:r>
                      <a:r>
                        <a:rPr lang="uk-UA" sz="800" dirty="0">
                          <a:effectLst/>
                        </a:rPr>
                        <a:t>000 грн.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9 500 грн.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xmlns="" val="2219758026"/>
                  </a:ext>
                </a:extLst>
              </a:tr>
              <a:tr h="628348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5.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ФГ «Тетяна»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Криворучко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Андрій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Іванович 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6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uk-UA" sz="800">
                          <a:effectLst/>
                        </a:rPr>
                        <a:t>Освітлення кабінету 4 класу</a:t>
                      </a:r>
                      <a:endParaRPr lang="ru-RU" sz="800">
                        <a:effectLst/>
                      </a:endParaRPr>
                    </a:p>
                    <a:p>
                      <a:pPr marL="457200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Всього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3 000 грн.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3 000 грн.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4518" marR="24518" marT="0" marB="0"/>
                </a:tc>
                <a:extLst>
                  <a:ext uri="{0D108BD9-81ED-4DB2-BD59-A6C34878D82A}">
                    <a16:rowId xmlns:a16="http://schemas.microsoft.com/office/drawing/2014/main" xmlns="" val="1930517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85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5788" y="0"/>
            <a:ext cx="8596668" cy="1320800"/>
          </a:xfrm>
        </p:spPr>
        <p:txBody>
          <a:bodyPr/>
          <a:lstStyle/>
          <a:p>
            <a:pPr algn="ctr"/>
            <a:r>
              <a:rPr lang="uk-UA" b="1" dirty="0"/>
              <a:t>Характеристика педагогічного колективу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5788" y="2031023"/>
            <a:ext cx="8959035" cy="5328138"/>
          </a:xfrm>
        </p:spPr>
        <p:txBody>
          <a:bodyPr numCol="2">
            <a:normAutofit fontScale="92500"/>
          </a:bodyPr>
          <a:lstStyle/>
          <a:p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В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сього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педагогічних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працівників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 –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15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, з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них:</a:t>
            </a:r>
          </a:p>
          <a:p>
            <a:pPr marL="0" indent="0">
              <a:buNone/>
            </a:pP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вчителів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15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0" lvl="0" indent="0">
              <a:buNone/>
            </a:pP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вихователів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1( з числа вчителів)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0" lvl="0" indent="0">
              <a:buNone/>
            </a:pP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психологів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– 1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( з числа вчителів)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з вищою освітою – 15,  </a:t>
            </a:r>
            <a:endParaRPr lang="uk-UA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Якісний склад педагогів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– 15 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у тому числі – вищої категорії – 11;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- І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категорії – 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2;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ІІ категорії - 2;</a:t>
            </a:r>
          </a:p>
          <a:p>
            <a:pPr>
              <a:buFontTx/>
              <a:buChar char="-"/>
            </a:pPr>
            <a:endParaRPr lang="uk-UA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Кількість педагогів, що мають звання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старший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учитель – 4</a:t>
            </a: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 smtClean="0">
                <a:solidFill>
                  <a:schemeClr val="accent2">
                    <a:lumMod val="50000"/>
                  </a:schemeClr>
                </a:solidFill>
              </a:rPr>
              <a:t>учитель-методист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– 3.    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Кількість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педагогів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які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мають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нагороди</a:t>
            </a:r>
            <a:r>
              <a:rPr lang="uk-UA" sz="2000" b="1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 Н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агрудний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знак «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Відмінник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2">
                    <a:lumMod val="50000"/>
                  </a:schemeClr>
                </a:solidFill>
              </a:rPr>
              <a:t>освіти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</a:t>
            </a:r>
            <a:r>
              <a:rPr lang="ru-RU" sz="2000" dirty="0" err="1" smtClean="0">
                <a:solidFill>
                  <a:schemeClr val="accent2">
                    <a:lumMod val="50000"/>
                  </a:schemeClr>
                </a:solidFill>
              </a:rPr>
              <a:t>України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» – 1</a:t>
            </a:r>
          </a:p>
          <a:p>
            <a:pPr marL="0" indent="0">
              <a:buNone/>
            </a:pP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Середній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вік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працівників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 – 4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роки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endParaRPr lang="ru-R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946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8203" y="0"/>
            <a:ext cx="8596668" cy="74734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Атестація педагогічних працівників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85800"/>
            <a:ext cx="9600874" cy="5934807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Запорукою ефективності навчально-виховного процесу було і залишається підвищення професійного рівня педагогів.</a:t>
            </a:r>
            <a:endParaRPr lang="ru-RU" dirty="0"/>
          </a:p>
          <a:p>
            <a:r>
              <a:rPr lang="uk-UA" dirty="0"/>
              <a:t>У 2020/2021 навчальному році у школі  працювало 15 </a:t>
            </a:r>
            <a:r>
              <a:rPr lang="uk-UA" dirty="0" err="1"/>
              <a:t>педагогічнх</a:t>
            </a:r>
            <a:r>
              <a:rPr lang="uk-UA" dirty="0"/>
              <a:t> працівника.  3 вчителя мають  звання «Вчитель–методист», 4 - «Старший вчитель», 1 - нагрудний знак «Відмінник освіти України», 11 учителів мають вищу кваліфікаційну категорію, 2 - першу кваліфікаційну категорію, 2 - другу кваліфікаційну категорію.</a:t>
            </a:r>
            <a:endParaRPr lang="ru-RU" dirty="0"/>
          </a:p>
          <a:p>
            <a:r>
              <a:rPr lang="uk-UA" dirty="0"/>
              <a:t>Атестація педагогічних працівників  проводилась згідно  «Типового положення про атестацію педагогічних працівників України», затвердженого наказом МОН України № 930 від 06.10. 2010 року, та наказу Міністерства освіти і науки молоді та спорту України від 20.12.2011 р. за № 1473 «Про затвердження змін до Типового положення про атестацію педагогічних працівників», плану роботи атестаційної комісії закладу.</a:t>
            </a:r>
            <a:endParaRPr lang="ru-RU" dirty="0"/>
          </a:p>
          <a:p>
            <a:r>
              <a:rPr lang="uk-UA" dirty="0"/>
              <a:t>Адміністрацією школи та атестаційною комісією своєчасно було виконано такі заходи: у вересні проведено корегування плану атестації на наступний навчальний рік, створено атестаційну комісію, узгоджено її склад з профспілковим комітетом, видано відповідні накази. Педагогічний колектив був ознайомлений із списком педагогічних працівників, що атестуються. Було перевірено строки проходження курсів підвищення кваліфікації, у жовтні закріплено за вчителями відповідальних від адміністрації для вивчення системи і узагальнення досвіду роботи. Складено графік проведення відкритих уроків та позакласних заходів. Методичні матеріали вчителів, що атестувалися, узагальнено на педагогічній раді (протокол </a:t>
            </a:r>
            <a:r>
              <a:rPr lang="uk-UA" b="1" dirty="0"/>
              <a:t>№2 від 26.02.2021 </a:t>
            </a:r>
            <a:r>
              <a:rPr lang="uk-UA" b="1" dirty="0" err="1"/>
              <a:t>н.р</a:t>
            </a:r>
            <a:r>
              <a:rPr lang="uk-UA" b="1" dirty="0"/>
              <a:t>.).</a:t>
            </a:r>
            <a:r>
              <a:rPr lang="uk-UA" dirty="0"/>
              <a:t> Адміністрацією закладу надано допомогу по складанню особистих планів роботи учителів на період атестації та </a:t>
            </a:r>
            <a:r>
              <a:rPr lang="uk-UA" dirty="0" err="1"/>
              <a:t>міжатестаційний</a:t>
            </a:r>
            <a:r>
              <a:rPr lang="uk-UA" dirty="0"/>
              <a:t> період.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75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934" y="0"/>
            <a:ext cx="8596668" cy="2233246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Підвищення кваліфікації</a:t>
            </a:r>
            <a:r>
              <a:rPr lang="ru-RU" dirty="0"/>
              <a:t> </a:t>
            </a:r>
            <a:r>
              <a:rPr lang="uk-UA" b="1" dirty="0" smtClean="0"/>
              <a:t>вчителів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872762"/>
            <a:ext cx="10849381" cy="4712675"/>
          </a:xfrm>
        </p:spPr>
        <p:txBody>
          <a:bodyPr/>
          <a:lstStyle/>
          <a:p>
            <a:pPr algn="ctr"/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sz="2800" b="1" dirty="0">
                <a:solidFill>
                  <a:schemeClr val="accent2">
                    <a:lumMod val="50000"/>
                  </a:schemeClr>
                </a:solidFill>
              </a:rPr>
              <a:t>Протягом 2020/2021 навчального року на базі КЗВО «ДНІПРОВСЬКА АКАДЕМІЯ НЕПЕРВНОЇ ОСВІТИ» пройшли навчання 9 педагогічних працівників комунального закладу «Новоіванівська загальноосвітня школа І-ІІІ 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</a:rPr>
              <a:t>ступенів</a:t>
            </a:r>
            <a:r>
              <a:rPr lang="uk-UA" sz="2800" b="1" dirty="0">
                <a:solidFill>
                  <a:schemeClr val="accent2">
                    <a:lumMod val="50000"/>
                  </a:schemeClr>
                </a:solidFill>
              </a:rPr>
              <a:t>» Юр`ївської селищної </a:t>
            </a:r>
            <a:r>
              <a:rPr lang="uk-UA" sz="2800" b="1" dirty="0" smtClean="0">
                <a:solidFill>
                  <a:schemeClr val="accent2">
                    <a:lumMod val="50000"/>
                  </a:schemeClr>
                </a:solidFill>
              </a:rPr>
              <a:t>ради 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44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8157" y="0"/>
            <a:ext cx="8596668" cy="58615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/>
              <a:t>Із</a:t>
            </a:r>
            <a:r>
              <a:rPr lang="ru-RU" dirty="0"/>
              <a:t> них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148139"/>
              </p:ext>
            </p:extLst>
          </p:nvPr>
        </p:nvGraphicFramePr>
        <p:xfrm>
          <a:off x="184637" y="501161"/>
          <a:ext cx="11746525" cy="6335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4090">
                  <a:extLst>
                    <a:ext uri="{9D8B030D-6E8A-4147-A177-3AD203B41FA5}">
                      <a16:colId xmlns:a16="http://schemas.microsoft.com/office/drawing/2014/main" xmlns="" val="1096203928"/>
                    </a:ext>
                  </a:extLst>
                </a:gridCol>
                <a:gridCol w="2003389">
                  <a:extLst>
                    <a:ext uri="{9D8B030D-6E8A-4147-A177-3AD203B41FA5}">
                      <a16:colId xmlns:a16="http://schemas.microsoft.com/office/drawing/2014/main" xmlns="" val="2546753361"/>
                    </a:ext>
                  </a:extLst>
                </a:gridCol>
                <a:gridCol w="3072934">
                  <a:extLst>
                    <a:ext uri="{9D8B030D-6E8A-4147-A177-3AD203B41FA5}">
                      <a16:colId xmlns:a16="http://schemas.microsoft.com/office/drawing/2014/main" xmlns="" val="4287808925"/>
                    </a:ext>
                  </a:extLst>
                </a:gridCol>
                <a:gridCol w="3072934">
                  <a:extLst>
                    <a:ext uri="{9D8B030D-6E8A-4147-A177-3AD203B41FA5}">
                      <a16:colId xmlns:a16="http://schemas.microsoft.com/office/drawing/2014/main" xmlns="" val="2572907929"/>
                    </a:ext>
                  </a:extLst>
                </a:gridCol>
                <a:gridCol w="2163178">
                  <a:extLst>
                    <a:ext uri="{9D8B030D-6E8A-4147-A177-3AD203B41FA5}">
                      <a16:colId xmlns:a16="http://schemas.microsoft.com/office/drawing/2014/main" xmlns="" val="3743217721"/>
                    </a:ext>
                  </a:extLst>
                </a:gridCol>
              </a:tblGrid>
              <a:tr h="239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 з/п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ПІБ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пед. працівника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Заклад освіти, в якому пройдено курси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Напрямок підвищення кваліфікації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Дата,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 свідоцтва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2168654221"/>
                  </a:ext>
                </a:extLst>
              </a:tr>
              <a:tr h="239084"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</a:rPr>
                        <a:t>Аксініна</a:t>
                      </a:r>
                      <a:r>
                        <a:rPr lang="uk-UA" sz="800" dirty="0">
                          <a:effectLst/>
                        </a:rPr>
                        <a:t> І.В.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Вчителі української мови та літератури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01.06.2020-12.06.2020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№5072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1406334160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Директори установ та закладів освіти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01.06.2020-05.06.2020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№4942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3803686582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ДАНО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Річне планування закладу освіти:яким йому бути?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28.10.2020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№18186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1787954165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ДАНО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Особливості плануваннястратегій розвитку сучасної школи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02.02.2021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945754609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ДАНО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Сучасні технології діагностування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17.02.2021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№5321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2382646979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ДАНО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Інклюзивна освіта:сутність,завдання та приципи»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01.032021-02.03.2021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№7147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1367543628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ДАНО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Тайм –менеджмент в діяльності вчителя НУШ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29.03.2021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№11172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1006727127"/>
                  </a:ext>
                </a:extLst>
              </a:tr>
              <a:tr h="239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Мазоха О.Л.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ДАНО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Інклюзивна освіта:сутність,завдання та приципи»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01.032021-02.03.2021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№7148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31399663"/>
                  </a:ext>
                </a:extLst>
              </a:tr>
              <a:tr h="239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3.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</a:rPr>
                        <a:t>Войтанішек</a:t>
                      </a:r>
                      <a:r>
                        <a:rPr lang="uk-UA" sz="800" dirty="0">
                          <a:effectLst/>
                        </a:rPr>
                        <a:t> О.В.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ДАНО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Конфліктологічна компетентність педагога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28.10.2020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№12035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2351334286"/>
                  </a:ext>
                </a:extLst>
              </a:tr>
              <a:tr h="239084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4.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Фетісова М.В.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ДАНО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Вчителі математики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05.04.2021-16.04.2021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№13083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150787264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ДАНО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«Кейс-</a:t>
                      </a:r>
                      <a:r>
                        <a:rPr lang="uk-UA" sz="800" dirty="0" err="1">
                          <a:effectLst/>
                        </a:rPr>
                        <a:t>уроки</a:t>
                      </a:r>
                      <a:r>
                        <a:rPr lang="uk-UA" sz="800" dirty="0">
                          <a:effectLst/>
                        </a:rPr>
                        <a:t>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16.11.2020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№14782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335136456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Організація дистанційного навчання з математики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25.01.2021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№2558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2644661688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 err="1">
                          <a:effectLst/>
                        </a:rPr>
                        <a:t>Компетентісно</a:t>
                      </a:r>
                      <a:r>
                        <a:rPr lang="uk-UA" sz="800" dirty="0">
                          <a:effectLst/>
                        </a:rPr>
                        <a:t> орієнтовані задачі з математики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01.03.2021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№11460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2809533679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Інклюзивна </a:t>
                      </a:r>
                      <a:r>
                        <a:rPr lang="uk-UA" sz="800" dirty="0" err="1">
                          <a:effectLst/>
                        </a:rPr>
                        <a:t>освіта:сутність,завдання</a:t>
                      </a:r>
                      <a:r>
                        <a:rPr lang="uk-UA" sz="800" dirty="0">
                          <a:effectLst/>
                        </a:rPr>
                        <a:t> та </a:t>
                      </a:r>
                      <a:r>
                        <a:rPr lang="uk-UA" sz="800" dirty="0" err="1">
                          <a:effectLst/>
                        </a:rPr>
                        <a:t>приципи</a:t>
                      </a:r>
                      <a:r>
                        <a:rPr lang="uk-UA" sz="800" dirty="0">
                          <a:effectLst/>
                        </a:rPr>
                        <a:t>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01.032021-02.03.2021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№7156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2507926827"/>
                  </a:ext>
                </a:extLst>
              </a:tr>
              <a:tr h="2390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5.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Кирик А.В.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Вчителі англійської мови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15.06.2020-26.06.2020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№5834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1129330641"/>
                  </a:ext>
                </a:extLst>
              </a:tr>
              <a:tr h="23908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6.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Саніна О.Ю.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Дослідницький метод навчання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28.10.2020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№12161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1309898921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Технології розвитку критичного мислення на </a:t>
                      </a:r>
                      <a:r>
                        <a:rPr lang="uk-UA" sz="800" dirty="0" err="1">
                          <a:effectLst/>
                        </a:rPr>
                        <a:t>уроках</a:t>
                      </a:r>
                      <a:r>
                        <a:rPr lang="uk-UA" sz="800" dirty="0">
                          <a:effectLst/>
                        </a:rPr>
                        <a:t> </a:t>
                      </a:r>
                      <a:r>
                        <a:rPr lang="uk-UA" sz="800" dirty="0" err="1">
                          <a:effectLst/>
                        </a:rPr>
                        <a:t>біологнії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20.01.2021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№1340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2185439408"/>
                  </a:ext>
                </a:extLst>
              </a:tr>
              <a:tr h="23908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7.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Санін О.М.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Вчителі фізичної культури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21.09.2020-02.10.2020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№9050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2593894484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Вчителі географії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056.04.2021-09.04.2021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№11958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3417638891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Особливості навчання учнів варіативного модулю «Баскетбол»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16.03.2021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№9230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3138760374"/>
                  </a:ext>
                </a:extLst>
              </a:tr>
              <a:tr h="23908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8.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Тупиця К.В.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Практичний психолог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21.09.2020-02.10.2020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№9322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2106388823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Профілактика самопокоджуючої поведінки підлітків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24.09.2020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№7323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2626754219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Розвиток самоефективності учнів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09.11.2020-14.11.2020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№14072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782287653"/>
                  </a:ext>
                </a:extLst>
              </a:tr>
              <a:tr h="23908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9.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Хмара І.В.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Виховалі ГПД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07.09.2020-18.09.2020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№8418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1626223155"/>
                  </a:ext>
                </a:extLst>
              </a:tr>
              <a:tr h="2390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ДАНО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Вчителі основ здоров</a:t>
                      </a:r>
                      <a:r>
                        <a:rPr lang="en-US" sz="800">
                          <a:effectLst/>
                        </a:rPr>
                        <a:t>`</a:t>
                      </a:r>
                      <a:r>
                        <a:rPr lang="uk-UA" sz="800">
                          <a:effectLst/>
                        </a:rPr>
                        <a:t>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07.09.2020-18.09.2020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№8418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0895" marR="20895" marT="0" marB="0"/>
                </a:tc>
                <a:extLst>
                  <a:ext uri="{0D108BD9-81ED-4DB2-BD59-A6C34878D82A}">
                    <a16:rowId xmlns:a16="http://schemas.microsoft.com/office/drawing/2014/main" xmlns="" val="3020075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64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Для формування методологічної та теоретичної </a:t>
            </a:r>
            <a:r>
              <a:rPr lang="uk-UA" dirty="0" err="1"/>
              <a:t>компетентності,поглиблення</a:t>
            </a:r>
            <a:r>
              <a:rPr lang="uk-UA" dirty="0"/>
              <a:t> соціально-гуманітарних  і психолого-педагогічних знань протягом 2020-2021 навчального року   педагогічні працівники закладу успішно пройшли онлайн-курси  на платформах онлайн-освіти </a:t>
            </a:r>
            <a:r>
              <a:rPr lang="uk-UA" dirty="0" err="1"/>
              <a:t>EdEra</a:t>
            </a:r>
            <a:r>
              <a:rPr lang="uk-UA" dirty="0"/>
              <a:t> та </a:t>
            </a:r>
            <a:r>
              <a:rPr lang="uk-UA" dirty="0" err="1"/>
              <a:t>Prometheus</a:t>
            </a:r>
            <a:r>
              <a:rPr lang="uk-UA" dirty="0"/>
              <a:t> ,інтернет-портал рейтингу освітніх закладів України.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395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640737"/>
              </p:ext>
            </p:extLst>
          </p:nvPr>
        </p:nvGraphicFramePr>
        <p:xfrm>
          <a:off x="677334" y="282687"/>
          <a:ext cx="10691119" cy="644899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48548">
                  <a:extLst>
                    <a:ext uri="{9D8B030D-6E8A-4147-A177-3AD203B41FA5}">
                      <a16:colId xmlns:a16="http://schemas.microsoft.com/office/drawing/2014/main" xmlns="" val="502707381"/>
                    </a:ext>
                  </a:extLst>
                </a:gridCol>
                <a:gridCol w="1149108">
                  <a:extLst>
                    <a:ext uri="{9D8B030D-6E8A-4147-A177-3AD203B41FA5}">
                      <a16:colId xmlns:a16="http://schemas.microsoft.com/office/drawing/2014/main" xmlns="" val="1995683010"/>
                    </a:ext>
                  </a:extLst>
                </a:gridCol>
                <a:gridCol w="2400605">
                  <a:extLst>
                    <a:ext uri="{9D8B030D-6E8A-4147-A177-3AD203B41FA5}">
                      <a16:colId xmlns:a16="http://schemas.microsoft.com/office/drawing/2014/main" xmlns="" val="3977406810"/>
                    </a:ext>
                  </a:extLst>
                </a:gridCol>
                <a:gridCol w="2946429">
                  <a:extLst>
                    <a:ext uri="{9D8B030D-6E8A-4147-A177-3AD203B41FA5}">
                      <a16:colId xmlns:a16="http://schemas.microsoft.com/office/drawing/2014/main" xmlns="" val="815883484"/>
                    </a:ext>
                  </a:extLst>
                </a:gridCol>
                <a:gridCol w="2946429">
                  <a:extLst>
                    <a:ext uri="{9D8B030D-6E8A-4147-A177-3AD203B41FA5}">
                      <a16:colId xmlns:a16="http://schemas.microsoft.com/office/drawing/2014/main" xmlns="" val="2027916445"/>
                    </a:ext>
                  </a:extLst>
                </a:gridCol>
              </a:tblGrid>
              <a:tr h="5294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№ з/п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ПІБ учителя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On-line курси, навчання підвищення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кваліфікації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Назва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Термін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4065141241"/>
                  </a:ext>
                </a:extLst>
              </a:tr>
              <a:tr h="8134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Свіріда Т.Л.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Prometeus: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</a:rPr>
                        <a:t>EdEra: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Впровадження інновацій в школах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Робота вчителів початкових класів з дітьми з особливими освітніми потребами.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07.03.2021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23.03.2021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46003592"/>
                  </a:ext>
                </a:extLst>
              </a:tr>
              <a:tr h="274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Аксініна І.В.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725137123"/>
                  </a:ext>
                </a:extLst>
              </a:tr>
              <a:tr h="27422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Мазоха О.Л.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2657789762"/>
                  </a:ext>
                </a:extLst>
              </a:tr>
              <a:tr h="2742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Prometeus: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Безпечність харчових продуктів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09.07.2020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1386782890"/>
                  </a:ext>
                </a:extLst>
              </a:tr>
              <a:tr h="3422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Войтанішек О.В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846729599"/>
                  </a:ext>
                </a:extLst>
              </a:tr>
              <a:tr h="473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Глущенко Г.А.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2719910395"/>
                  </a:ext>
                </a:extLst>
              </a:tr>
              <a:tr h="401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Саніна О.Ю.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1927638799"/>
                  </a:ext>
                </a:extLst>
              </a:tr>
              <a:tr h="274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Санін О.М.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81" marR="42481" marT="42481" marB="424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1516105066"/>
                  </a:ext>
                </a:extLst>
              </a:tr>
              <a:tr h="2906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Прудникова Н.В.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81" marR="42481" marT="42481" marB="424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935491188"/>
                  </a:ext>
                </a:extLst>
              </a:tr>
              <a:tr h="274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Кирик А.В.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81" marR="42481" marT="42481" marB="424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2291943392"/>
                  </a:ext>
                </a:extLst>
              </a:tr>
              <a:tr h="274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Свіріда Т.Л.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81" marR="42481" marT="42481" marB="424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2275299309"/>
                  </a:ext>
                </a:extLst>
              </a:tr>
              <a:tr h="274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Глушкова В.М.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81" marR="42481" marT="42481" marB="424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616612072"/>
                  </a:ext>
                </a:extLst>
              </a:tr>
              <a:tr h="2742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Рябуха І.М.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81" marR="42481" marT="42481" marB="424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2525542262"/>
                  </a:ext>
                </a:extLst>
              </a:tr>
              <a:tr h="451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Фетісова М.В.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81" marR="42481" marT="42481" marB="424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1102151185"/>
                  </a:ext>
                </a:extLst>
              </a:tr>
              <a:tr h="451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Хмара І.В.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81" marR="42481" marT="42481" marB="424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19.04.2021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2954059900"/>
                  </a:ext>
                </a:extLst>
              </a:tr>
              <a:tr h="4515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Тупиця К.В.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Інтернет-портал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481" marR="42481" marT="42481" marB="4248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Педагогічний профтест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</a:rPr>
                        <a:t>1 рейтингове місце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</a:rPr>
                        <a:t>19.04.2021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5879" marR="45879" marT="0" marB="0"/>
                </a:tc>
                <a:extLst>
                  <a:ext uri="{0D108BD9-81ED-4DB2-BD59-A6C34878D82A}">
                    <a16:rowId xmlns:a16="http://schemas.microsoft.com/office/drawing/2014/main" xmlns="" val="768496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351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26023"/>
            <a:ext cx="8596668" cy="1320800"/>
          </a:xfrm>
        </p:spPr>
        <p:txBody>
          <a:bodyPr/>
          <a:lstStyle/>
          <a:p>
            <a:pPr algn="ctr"/>
            <a:r>
              <a:rPr lang="uk-UA" b="1" dirty="0"/>
              <a:t>Аналіз успішності учнів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902011"/>
              </p:ext>
            </p:extLst>
          </p:nvPr>
        </p:nvGraphicFramePr>
        <p:xfrm>
          <a:off x="1283677" y="1705710"/>
          <a:ext cx="7666891" cy="4369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2983">
                  <a:extLst>
                    <a:ext uri="{9D8B030D-6E8A-4147-A177-3AD203B41FA5}">
                      <a16:colId xmlns:a16="http://schemas.microsoft.com/office/drawing/2014/main" xmlns="" val="1405624802"/>
                    </a:ext>
                  </a:extLst>
                </a:gridCol>
                <a:gridCol w="1215839">
                  <a:extLst>
                    <a:ext uri="{9D8B030D-6E8A-4147-A177-3AD203B41FA5}">
                      <a16:colId xmlns:a16="http://schemas.microsoft.com/office/drawing/2014/main" xmlns="" val="2780235607"/>
                    </a:ext>
                  </a:extLst>
                </a:gridCol>
                <a:gridCol w="1316115">
                  <a:extLst>
                    <a:ext uri="{9D8B030D-6E8A-4147-A177-3AD203B41FA5}">
                      <a16:colId xmlns:a16="http://schemas.microsoft.com/office/drawing/2014/main" xmlns="" val="132087720"/>
                    </a:ext>
                  </a:extLst>
                </a:gridCol>
                <a:gridCol w="1172387">
                  <a:extLst>
                    <a:ext uri="{9D8B030D-6E8A-4147-A177-3AD203B41FA5}">
                      <a16:colId xmlns:a16="http://schemas.microsoft.com/office/drawing/2014/main" xmlns="" val="1747754224"/>
                    </a:ext>
                  </a:extLst>
                </a:gridCol>
                <a:gridCol w="1359567">
                  <a:extLst>
                    <a:ext uri="{9D8B030D-6E8A-4147-A177-3AD203B41FA5}">
                      <a16:colId xmlns:a16="http://schemas.microsoft.com/office/drawing/2014/main" xmlns="" val="4129665843"/>
                    </a:ext>
                  </a:extLst>
                </a:gridCol>
              </a:tblGrid>
              <a:tr h="1128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Рівень навчальних досягнень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2019 – 2020 н.р.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2020/2021 н.р.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1382761"/>
                  </a:ext>
                </a:extLst>
              </a:tr>
              <a:tr h="10579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Кількість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Кількість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8328676"/>
                  </a:ext>
                </a:extLst>
              </a:tr>
              <a:tr h="545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Високий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39229819"/>
                  </a:ext>
                </a:extLst>
              </a:tr>
              <a:tr h="545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Достатній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58459994"/>
                  </a:ext>
                </a:extLst>
              </a:tr>
              <a:tr h="545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Середній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41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4737954"/>
                  </a:ext>
                </a:extLst>
              </a:tr>
              <a:tr h="5457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Початковий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17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0339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2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257" y="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/>
              <a:t>Участь в конкурсах з навчальної роботи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200751"/>
              </p:ext>
            </p:extLst>
          </p:nvPr>
        </p:nvGraphicFramePr>
        <p:xfrm>
          <a:off x="633046" y="536331"/>
          <a:ext cx="10638691" cy="59260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3614">
                  <a:extLst>
                    <a:ext uri="{9D8B030D-6E8A-4147-A177-3AD203B41FA5}">
                      <a16:colId xmlns:a16="http://schemas.microsoft.com/office/drawing/2014/main" xmlns="" val="3656636314"/>
                    </a:ext>
                  </a:extLst>
                </a:gridCol>
                <a:gridCol w="2746651">
                  <a:extLst>
                    <a:ext uri="{9D8B030D-6E8A-4147-A177-3AD203B41FA5}">
                      <a16:colId xmlns:a16="http://schemas.microsoft.com/office/drawing/2014/main" xmlns="" val="1582107764"/>
                    </a:ext>
                  </a:extLst>
                </a:gridCol>
                <a:gridCol w="1931883">
                  <a:extLst>
                    <a:ext uri="{9D8B030D-6E8A-4147-A177-3AD203B41FA5}">
                      <a16:colId xmlns:a16="http://schemas.microsoft.com/office/drawing/2014/main" xmlns="" val="3893396005"/>
                    </a:ext>
                  </a:extLst>
                </a:gridCol>
                <a:gridCol w="2073049">
                  <a:extLst>
                    <a:ext uri="{9D8B030D-6E8A-4147-A177-3AD203B41FA5}">
                      <a16:colId xmlns:a16="http://schemas.microsoft.com/office/drawing/2014/main" xmlns="" val="4230143788"/>
                    </a:ext>
                  </a:extLst>
                </a:gridCol>
                <a:gridCol w="1015961">
                  <a:extLst>
                    <a:ext uri="{9D8B030D-6E8A-4147-A177-3AD203B41FA5}">
                      <a16:colId xmlns:a16="http://schemas.microsoft.com/office/drawing/2014/main" xmlns="" val="2697310060"/>
                    </a:ext>
                  </a:extLst>
                </a:gridCol>
                <a:gridCol w="2167533">
                  <a:extLst>
                    <a:ext uri="{9D8B030D-6E8A-4147-A177-3AD203B41FA5}">
                      <a16:colId xmlns:a16="http://schemas.microsoft.com/office/drawing/2014/main" xmlns="" val="1621543189"/>
                    </a:ext>
                  </a:extLst>
                </a:gridCol>
              </a:tblGrid>
              <a:tr h="3666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№ з/п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Назва конкурсу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Кількість учасників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Переможці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%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Керівник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extLst>
                  <a:ext uri="{0D108BD9-81ED-4DB2-BD59-A6C34878D82A}">
                    <a16:rowId xmlns:a16="http://schemas.microsoft.com/office/drawing/2014/main" xmlns="" val="1129397810"/>
                  </a:ext>
                </a:extLst>
              </a:tr>
              <a:tr h="7413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1.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Всеукраїнський конкурс знавців англійської мови «Грінвіч»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12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48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Кирик А.В.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extLst>
                  <a:ext uri="{0D108BD9-81ED-4DB2-BD59-A6C34878D82A}">
                    <a16:rowId xmlns:a16="http://schemas.microsoft.com/office/drawing/2014/main" xmlns="" val="3865880360"/>
                  </a:ext>
                </a:extLst>
              </a:tr>
              <a:tr h="616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2.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Всеукраїнська олімпіада з української мови в 10-11 класах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10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10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Аксініна І.В.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extLst>
                  <a:ext uri="{0D108BD9-81ED-4DB2-BD59-A6C34878D82A}">
                    <a16:rowId xmlns:a16="http://schemas.microsoft.com/office/drawing/2014/main" xmlns="" val="1423524302"/>
                  </a:ext>
                </a:extLst>
              </a:tr>
              <a:tr h="7170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3.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Всеукраїнський</a:t>
                      </a:r>
                      <a:endParaRPr lang="ru-RU" sz="6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конкурс «Акробатика з математики»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 dirty="0">
                          <a:effectLst/>
                        </a:rPr>
                        <a:t>4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25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 </a:t>
                      </a:r>
                      <a:endParaRPr lang="ru-RU" sz="6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Свіріда Т.Л.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extLst>
                  <a:ext uri="{0D108BD9-81ED-4DB2-BD59-A6C34878D82A}">
                    <a16:rowId xmlns:a16="http://schemas.microsoft.com/office/drawing/2014/main" xmlns="" val="2473538956"/>
                  </a:ext>
                </a:extLst>
              </a:tr>
              <a:tr h="7170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4.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Всеукраїнський</a:t>
                      </a:r>
                      <a:endParaRPr lang="ru-RU" sz="6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проект «Ми друкуємо книжки»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Тупиця К.В.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extLst>
                  <a:ext uri="{0D108BD9-81ED-4DB2-BD59-A6C34878D82A}">
                    <a16:rowId xmlns:a16="http://schemas.microsoft.com/office/drawing/2014/main" xmlns="" val="1148196721"/>
                  </a:ext>
                </a:extLst>
              </a:tr>
              <a:tr h="7170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5.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Всеукраїнський</a:t>
                      </a:r>
                      <a:endParaRPr lang="ru-RU" sz="6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проект «Майстерня казок»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100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Тупиця К.В.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extLst>
                  <a:ext uri="{0D108BD9-81ED-4DB2-BD59-A6C34878D82A}">
                    <a16:rowId xmlns:a16="http://schemas.microsoft.com/office/drawing/2014/main" xmlns="" val="3787465714"/>
                  </a:ext>
                </a:extLst>
              </a:tr>
              <a:tr h="6164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6.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Всеукраїнський конкурс знавців фізики «Бобер»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32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12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38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Глущенко Г.А.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extLst>
                  <a:ext uri="{0D108BD9-81ED-4DB2-BD59-A6C34878D82A}">
                    <a16:rowId xmlns:a16="http://schemas.microsoft.com/office/drawing/2014/main" xmlns="" val="2266485087"/>
                  </a:ext>
                </a:extLst>
              </a:tr>
              <a:tr h="7170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7.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Міжнародний </a:t>
                      </a:r>
                      <a:endParaRPr lang="ru-RU" sz="6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конкурс з української мови ім.Петра Яцика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-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Прудникова Н.В.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extLst>
                  <a:ext uri="{0D108BD9-81ED-4DB2-BD59-A6C34878D82A}">
                    <a16:rowId xmlns:a16="http://schemas.microsoft.com/office/drawing/2014/main" xmlns="" val="2419161534"/>
                  </a:ext>
                </a:extLst>
              </a:tr>
              <a:tr h="71701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8.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Міжнародний </a:t>
                      </a:r>
                      <a:endParaRPr lang="ru-RU" sz="6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конкурс з української мови ім Т.Г.Шевченка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5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1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>
                          <a:effectLst/>
                        </a:rPr>
                        <a:t>20</a:t>
                      </a:r>
                      <a:endParaRPr lang="ru-RU" sz="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900" dirty="0">
                          <a:effectLst/>
                        </a:rPr>
                        <a:t>Прудникова Н.В.</a:t>
                      </a:r>
                      <a:endParaRPr lang="ru-RU" sz="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933" marR="36933" marT="0" marB="0"/>
                </a:tc>
                <a:extLst>
                  <a:ext uri="{0D108BD9-81ED-4DB2-BD59-A6C34878D82A}">
                    <a16:rowId xmlns:a16="http://schemas.microsoft.com/office/drawing/2014/main" xmlns="" val="383435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86482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</TotalTime>
  <Words>2439</Words>
  <Application>Microsoft Office PowerPoint</Application>
  <PresentationFormat>Произвольный</PresentationFormat>
  <Paragraphs>728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Аналіз руху учнів </vt:lpstr>
      <vt:lpstr>Характеристика педагогічного колективу</vt:lpstr>
      <vt:lpstr>Атестація педагогічних працівників </vt:lpstr>
      <vt:lpstr> Підвищення кваліфікації вчителів </vt:lpstr>
      <vt:lpstr>Із них:</vt:lpstr>
      <vt:lpstr>Для формування методологічної та теоретичної компетентності,поглиблення соціально-гуманітарних  і психолого-педагогічних знань протягом 2020-2021 навчального року   педагогічні працівники закладу успішно пройшли онлайн-курси  на платформах онлайн-освіти EdEra та Prometheus ,інтернет-портал рейтингу освітніх закладів України. </vt:lpstr>
      <vt:lpstr>Презентация PowerPoint</vt:lpstr>
      <vt:lpstr>Аналіз успішності учнів </vt:lpstr>
      <vt:lpstr>Участь в конкурсах з навчальної роботи </vt:lpstr>
      <vt:lpstr>Участь в конкурсах з виховної роботи </vt:lpstr>
      <vt:lpstr>Участь учнів школи у виховних конкурсах </vt:lpstr>
      <vt:lpstr>Соціально захищені категорії здобувачів освіти  станом на 01.06.2021 </vt:lpstr>
      <vt:lpstr>Організація підвозу учнів </vt:lpstr>
      <vt:lpstr>Організація харчування </vt:lpstr>
      <vt:lpstr>Про харчування учнів </vt:lpstr>
      <vt:lpstr>Зміцнення матеріально – технічної бази школи </vt:lpstr>
      <vt:lpstr>Інформація про спонсорську допомогу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Аналіз руху учнів </dc:title>
  <dc:creator>User</dc:creator>
  <cp:lastModifiedBy>ANNA</cp:lastModifiedBy>
  <cp:revision>6</cp:revision>
  <dcterms:created xsi:type="dcterms:W3CDTF">2021-06-18T07:07:39Z</dcterms:created>
  <dcterms:modified xsi:type="dcterms:W3CDTF">2021-07-05T08:39:34Z</dcterms:modified>
</cp:coreProperties>
</file>