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305" r:id="rId3"/>
    <p:sldId id="309" r:id="rId4"/>
    <p:sldId id="308" r:id="rId5"/>
    <p:sldId id="264" r:id="rId6"/>
    <p:sldId id="288" r:id="rId7"/>
    <p:sldId id="307" r:id="rId8"/>
    <p:sldId id="310" r:id="rId9"/>
    <p:sldId id="311" r:id="rId10"/>
    <p:sldId id="289" r:id="rId11"/>
    <p:sldId id="312" r:id="rId12"/>
    <p:sldId id="313" r:id="rId13"/>
    <p:sldId id="266" r:id="rId14"/>
    <p:sldId id="314" r:id="rId15"/>
    <p:sldId id="315" r:id="rId16"/>
    <p:sldId id="316" r:id="rId17"/>
    <p:sldId id="257" r:id="rId18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5050"/>
    <a:srgbClr val="242EFC"/>
    <a:srgbClr val="474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44128" autoAdjust="0"/>
  </p:normalViewPr>
  <p:slideViewPr>
    <p:cSldViewPr snapToGrid="0">
      <p:cViewPr>
        <p:scale>
          <a:sx n="81" d="100"/>
          <a:sy n="81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3EC-386D-41A0-AD5D-B5DDDBA57F8C}" type="datetimeFigureOut">
              <a:rPr lang="ru-RU" smtClean="0"/>
              <a:t>чт 30.09.21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D659-84E7-452A-BFB9-8821D1C5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5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1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7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0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6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0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DE-8108-481D-ACB6-CDB55EE06DFE}" type="datetimeFigureOut">
              <a:rPr lang="uk-UA" smtClean="0"/>
              <a:t>30.09.2021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186" y="355587"/>
            <a:ext cx="105377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5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algn="ctr"/>
            <a:endParaRPr lang="uk-UA" sz="5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Зовнішнє незалежне </a:t>
            </a: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оцінювання</a:t>
            </a:r>
          </a:p>
          <a:p>
            <a:pPr algn="ctr"/>
            <a:endParaRPr lang="uk-UA" sz="5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7060" y="3820799"/>
            <a:ext cx="9694416" cy="17889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Люда\Desktop\1602168585_zno-2021_novacij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797" y="3294184"/>
            <a:ext cx="5665788" cy="37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01" y="2080673"/>
            <a:ext cx="4394519" cy="12532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93600"/>
            <a:ext cx="12192000" cy="536685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Українська мова і література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/ Українська мова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100" y="885786"/>
            <a:ext cx="501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планує</a:t>
            </a:r>
            <a:r>
              <a:rPr lang="uk-UA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вступати</a:t>
            </a:r>
            <a:r>
              <a:rPr lang="uk-UA" dirty="0" smtClean="0"/>
              <a:t> до ЗВО, </a:t>
            </a:r>
            <a:r>
              <a:rPr lang="uk-UA" b="1" dirty="0">
                <a:solidFill>
                  <a:srgbClr val="FF0000"/>
                </a:solidFill>
              </a:rPr>
              <a:t>для якого потрібно </a:t>
            </a:r>
            <a:r>
              <a:rPr lang="uk-UA" dirty="0"/>
              <a:t>складати </a:t>
            </a:r>
            <a:r>
              <a:rPr lang="uk-UA" b="1" dirty="0">
                <a:solidFill>
                  <a:srgbClr val="FF0000"/>
                </a:solidFill>
              </a:rPr>
              <a:t>українську мову і літературу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2995" y="887274"/>
            <a:ext cx="584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планує</a:t>
            </a: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вступати</a:t>
            </a:r>
            <a:r>
              <a:rPr lang="uk-UA" dirty="0"/>
              <a:t> до </a:t>
            </a:r>
            <a:r>
              <a:rPr lang="uk-UA" dirty="0" smtClean="0"/>
              <a:t>ЗВО, для якого </a:t>
            </a:r>
            <a:r>
              <a:rPr lang="uk-UA" b="1" dirty="0" smtClean="0">
                <a:solidFill>
                  <a:srgbClr val="FF0000"/>
                </a:solidFill>
              </a:rPr>
              <a:t>потрібно </a:t>
            </a:r>
            <a:r>
              <a:rPr lang="uk-UA" dirty="0" smtClean="0"/>
              <a:t>складати </a:t>
            </a:r>
            <a:r>
              <a:rPr lang="uk-UA" b="1" dirty="0">
                <a:solidFill>
                  <a:srgbClr val="FF0000"/>
                </a:solidFill>
              </a:rPr>
              <a:t>українську мову</a:t>
            </a:r>
            <a:r>
              <a:rPr lang="uk-UA" dirty="0" smtClean="0"/>
              <a:t>, або </a:t>
            </a:r>
            <a:r>
              <a:rPr lang="uk-UA" b="1" dirty="0">
                <a:solidFill>
                  <a:srgbClr val="FF0000"/>
                </a:solidFill>
              </a:rPr>
              <a:t>не планує вступати взагалі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387" y="3920465"/>
            <a:ext cx="4593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отримає оцінки за: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ДПА </a:t>
            </a:r>
            <a:r>
              <a:rPr lang="uk-UA" dirty="0" smtClean="0"/>
              <a:t>з української мови (1-12 балів)</a:t>
            </a:r>
            <a:endParaRPr lang="uk-UA" dirty="0"/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FF0000"/>
                </a:solidFill>
              </a:rPr>
              <a:t>ЗНО </a:t>
            </a:r>
            <a:r>
              <a:rPr lang="uk-UA" dirty="0">
                <a:solidFill>
                  <a:srgbClr val="FF0000"/>
                </a:solidFill>
              </a:rPr>
              <a:t>з української мови </a:t>
            </a:r>
            <a:r>
              <a:rPr lang="uk-UA" dirty="0" smtClean="0">
                <a:solidFill>
                  <a:srgbClr val="FF0000"/>
                </a:solidFill>
              </a:rPr>
              <a:t> (100-200 балів)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rgbClr val="FF0000"/>
                </a:solidFill>
              </a:rPr>
              <a:t>ЗНО з української мови  </a:t>
            </a:r>
            <a:r>
              <a:rPr lang="uk-UA" dirty="0" smtClean="0">
                <a:solidFill>
                  <a:srgbClr val="FF0000"/>
                </a:solidFill>
              </a:rPr>
              <a:t>і літератури (100-200 </a:t>
            </a:r>
            <a:r>
              <a:rPr lang="uk-UA" dirty="0">
                <a:solidFill>
                  <a:srgbClr val="FF0000"/>
                </a:solidFill>
              </a:rPr>
              <a:t>балів)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5743" y="1624618"/>
            <a:ext cx="317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обирає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008952" y="3168082"/>
            <a:ext cx="826139" cy="7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88" y="2072491"/>
            <a:ext cx="4390448" cy="1261435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049386" y="3175462"/>
            <a:ext cx="826139" cy="7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28243" y="3920466"/>
            <a:ext cx="4523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отримає оцінки за: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ДПА </a:t>
            </a:r>
            <a:r>
              <a:rPr lang="uk-UA" dirty="0" smtClean="0"/>
              <a:t>з української мови (1-12 балів)</a:t>
            </a:r>
            <a:endParaRPr lang="uk-UA" dirty="0"/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FF0000"/>
                </a:solidFill>
              </a:rPr>
              <a:t>ЗНО </a:t>
            </a:r>
            <a:r>
              <a:rPr lang="uk-UA" dirty="0">
                <a:solidFill>
                  <a:srgbClr val="FF0000"/>
                </a:solidFill>
              </a:rPr>
              <a:t>з української мови </a:t>
            </a:r>
            <a:r>
              <a:rPr lang="uk-UA" dirty="0" smtClean="0">
                <a:solidFill>
                  <a:srgbClr val="FF0000"/>
                </a:solidFill>
              </a:rPr>
              <a:t> (100-200 балів)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1727" y="1672677"/>
            <a:ext cx="317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обирає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8910" r="33596" b="4809"/>
          <a:stretch/>
        </p:blipFill>
        <p:spPr bwMode="auto">
          <a:xfrm>
            <a:off x="820615" y="820614"/>
            <a:ext cx="10234247" cy="59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4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17700" r="34856" b="4968"/>
          <a:stretch/>
        </p:blipFill>
        <p:spPr bwMode="auto">
          <a:xfrm>
            <a:off x="1019908" y="668214"/>
            <a:ext cx="9905999" cy="60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3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Математика 2021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289" y="744380"/>
            <a:ext cx="364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планує</a:t>
            </a:r>
            <a:r>
              <a:rPr lang="uk-UA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вступати</a:t>
            </a:r>
            <a:r>
              <a:rPr lang="uk-UA" dirty="0" smtClean="0"/>
              <a:t> до ЗВО, </a:t>
            </a:r>
            <a:r>
              <a:rPr lang="uk-UA" b="1" dirty="0">
                <a:solidFill>
                  <a:srgbClr val="FF0000"/>
                </a:solidFill>
              </a:rPr>
              <a:t>для якого потрібно </a:t>
            </a:r>
            <a:r>
              <a:rPr lang="uk-UA" dirty="0"/>
              <a:t>складати </a:t>
            </a:r>
            <a:r>
              <a:rPr lang="uk-UA" b="1" dirty="0">
                <a:solidFill>
                  <a:srgbClr val="FF0000"/>
                </a:solidFill>
              </a:rPr>
              <a:t>математику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6186" y="725602"/>
            <a:ext cx="584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планує</a:t>
            </a: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вступати</a:t>
            </a:r>
            <a:r>
              <a:rPr lang="uk-UA" dirty="0"/>
              <a:t> до </a:t>
            </a:r>
            <a:r>
              <a:rPr lang="uk-UA" dirty="0" smtClean="0"/>
              <a:t>ЗВО, для якого </a:t>
            </a:r>
            <a:r>
              <a:rPr lang="uk-UA" b="1" dirty="0">
                <a:solidFill>
                  <a:srgbClr val="FF0000"/>
                </a:solidFill>
              </a:rPr>
              <a:t>не потрібно </a:t>
            </a:r>
            <a:r>
              <a:rPr lang="uk-UA" dirty="0" smtClean="0"/>
              <a:t>складати </a:t>
            </a:r>
            <a:r>
              <a:rPr lang="uk-UA" b="1" dirty="0">
                <a:solidFill>
                  <a:srgbClr val="FF0000"/>
                </a:solidFill>
              </a:rPr>
              <a:t>математику</a:t>
            </a:r>
            <a:r>
              <a:rPr lang="uk-UA" dirty="0" smtClean="0"/>
              <a:t>, або </a:t>
            </a:r>
            <a:r>
              <a:rPr lang="uk-UA" b="1" dirty="0">
                <a:solidFill>
                  <a:srgbClr val="FF0000"/>
                </a:solidFill>
              </a:rPr>
              <a:t>не планує вступати взагалі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82" y="4764608"/>
            <a:ext cx="3599035" cy="107721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отримає оцінки за: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ДПА рівня стандарту або профільного </a:t>
            </a:r>
            <a:r>
              <a:rPr lang="uk-UA" sz="1600" dirty="0" smtClean="0"/>
              <a:t>рівня (1-12 балів)</a:t>
            </a:r>
            <a:endParaRPr lang="uk-UA" sz="1600" dirty="0"/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solidFill>
                  <a:srgbClr val="FF0000"/>
                </a:solidFill>
              </a:rPr>
              <a:t>ЗНО (100-200 балів)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22" y="2028467"/>
            <a:ext cx="3617129" cy="20052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126" y="2016564"/>
            <a:ext cx="3617129" cy="15460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2438" y="1367006"/>
            <a:ext cx="317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ОБИРАЄ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88245" y="2963318"/>
            <a:ext cx="3707454" cy="1222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24583" y="2948474"/>
            <a:ext cx="3651250" cy="1222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90" y="2060109"/>
            <a:ext cx="3617129" cy="200522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53363" y="2963318"/>
            <a:ext cx="3707454" cy="1222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544589" y="1326949"/>
            <a:ext cx="491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ОБИРАЄ В ЗАЛЕЖНОСТІ ВІД РІВНЯ НАВЧАННЯ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388243" y="4777000"/>
            <a:ext cx="4049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отримає оцінки за: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ДПА </a:t>
            </a:r>
            <a:r>
              <a:rPr lang="uk-UA" sz="1600" dirty="0" smtClean="0"/>
              <a:t>профільного </a:t>
            </a:r>
            <a:r>
              <a:rPr lang="uk-UA" sz="1600" dirty="0"/>
              <a:t>рівня (1-12 балів)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+     </a:t>
            </a:r>
            <a:r>
              <a:rPr lang="uk-UA" sz="1600" dirty="0" smtClean="0">
                <a:solidFill>
                  <a:srgbClr val="FF0000"/>
                </a:solidFill>
              </a:rPr>
              <a:t>ЗНО </a:t>
            </a:r>
            <a:r>
              <a:rPr lang="uk-UA" sz="1600" dirty="0">
                <a:solidFill>
                  <a:srgbClr val="FF0000"/>
                </a:solidFill>
              </a:rPr>
              <a:t>(100-200 балів)</a:t>
            </a:r>
            <a:endParaRPr lang="ru-RU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1798" y="4786819"/>
            <a:ext cx="3754619" cy="83099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отримає оцінки за: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ДПА рівня стандарту (1-12 балів)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252104" y="2724539"/>
            <a:ext cx="2349513" cy="3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052774" y="2727650"/>
            <a:ext cx="2349513" cy="3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461244" y="2715208"/>
            <a:ext cx="13156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низ 1"/>
          <p:cNvSpPr/>
          <p:nvPr/>
        </p:nvSpPr>
        <p:spPr>
          <a:xfrm>
            <a:off x="2280181" y="1683228"/>
            <a:ext cx="362233" cy="6324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 rot="3050834" flipH="1">
            <a:off x="7250830" y="1568532"/>
            <a:ext cx="406759" cy="85162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низ 20"/>
          <p:cNvSpPr/>
          <p:nvPr/>
        </p:nvSpPr>
        <p:spPr>
          <a:xfrm rot="18828898" flipH="1">
            <a:off x="8577739" y="1568532"/>
            <a:ext cx="406759" cy="85162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9236" r="34317" b="5849"/>
          <a:stretch/>
        </p:blipFill>
        <p:spPr bwMode="auto">
          <a:xfrm>
            <a:off x="832338" y="656492"/>
            <a:ext cx="10363200" cy="596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6827" r="33686" b="5770"/>
          <a:stretch/>
        </p:blipFill>
        <p:spPr bwMode="auto">
          <a:xfrm>
            <a:off x="703385" y="199291"/>
            <a:ext cx="10281138" cy="63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6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16667" r="33775" b="5930"/>
          <a:stretch/>
        </p:blipFill>
        <p:spPr bwMode="auto">
          <a:xfrm>
            <a:off x="961292" y="363415"/>
            <a:ext cx="9859108" cy="606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8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76171"/>
          <a:stretch/>
        </p:blipFill>
        <p:spPr>
          <a:xfrm>
            <a:off x="177802" y="191859"/>
            <a:ext cx="2650068" cy="576037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573867" y="1659467"/>
            <a:ext cx="1070258" cy="3996267"/>
          </a:xfrm>
          <a:prstGeom prst="straightConnector1">
            <a:avLst/>
          </a:prstGeom>
          <a:ln w="76200">
            <a:solidFill>
              <a:srgbClr val="F24E5E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4515"/>
          <a:stretch/>
        </p:blipFill>
        <p:spPr>
          <a:xfrm>
            <a:off x="3644126" y="191859"/>
            <a:ext cx="8394700" cy="5760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3234" y="4833259"/>
            <a:ext cx="8016484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uk-UA" sz="280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800" dirty="0" smtClean="0">
                <a:solidFill>
                  <a:srgbClr val="FF5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атверджено наказом МОНУ від 04.12.2019 №1513 </a:t>
            </a:r>
            <a:endParaRPr lang="uk-UA" sz="2800" dirty="0">
              <a:solidFill>
                <a:srgbClr val="FF5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9444" y="1695405"/>
            <a:ext cx="56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5050"/>
                </a:solidFill>
              </a:rPr>
              <a:t>*</a:t>
            </a:r>
            <a:endParaRPr lang="uk-UA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71" y="28990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ОСНОВНІ</a:t>
            </a:r>
            <a:r>
              <a:rPr lang="uk-UA" sz="2400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НОРМАТИВНІ </a:t>
            </a:r>
            <a:r>
              <a:rPr lang="uk-UA" sz="2400" b="1" u="sng" dirty="0">
                <a:solidFill>
                  <a:schemeClr val="accent6">
                    <a:lumMod val="50000"/>
                  </a:schemeClr>
                </a:solidFill>
              </a:rPr>
              <a:t>ДОКУМЕНТИ</a:t>
            </a:r>
            <a:endParaRPr lang="uk-UA" sz="2400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Порядок проведення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  науки України від 10 січня 2017р. №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25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, зареєстрованому у Міністерстві юстиції України 27 січня 2017р. за №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118/29986.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Наказ Міністерства освіти і науки України від 09.07.2019 № 945 «Деякі питання проведення в 2021 році зовнішнього незалежного оцінювання результатів навчання,здобутих на основі повної загальної середньої освіти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Календарний план підготовки та проведення у 2021 році зовнішнього незалежного оцінювання результатів навчання, здобутих на основі повної загальної середньої освіти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(затверджений наказом Міністерства освіти і науки України від 30.09.2020 № 1210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6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61" y="383687"/>
            <a:ext cx="10707540" cy="546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ТЕРМІНИ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РЕЄСТРАЦІЇ ДЛЯ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УЧАСТІ В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ЗНО 2021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ru-RU" sz="3300" b="1" i="1" u="sng" dirty="0"/>
              <a:t>РЕЄСТРАЦІЯ ДЛЯ УЧАСТІ В </a:t>
            </a:r>
            <a:r>
              <a:rPr lang="ru-RU" sz="3300" b="1" i="1" u="sng" dirty="0" smtClean="0"/>
              <a:t>ЗНО 2021 </a:t>
            </a:r>
            <a:r>
              <a:rPr lang="ru-RU" sz="3300" b="1" i="1" u="sng" dirty="0" err="1" smtClean="0"/>
              <a:t>триватиме</a:t>
            </a:r>
            <a:r>
              <a:rPr lang="ru-RU" sz="3300" b="1" i="1" u="sng" dirty="0" smtClean="0"/>
              <a:t> </a:t>
            </a:r>
            <a:r>
              <a:rPr lang="ru-RU" sz="3300" b="1" i="1" u="sng" dirty="0"/>
              <a:t>з </a:t>
            </a:r>
            <a:r>
              <a:rPr lang="ru-RU" sz="3300" b="1" i="1" u="sng" dirty="0">
                <a:solidFill>
                  <a:srgbClr val="FF5050"/>
                </a:solidFill>
              </a:rPr>
              <a:t>01.02.2021 до 05.03.2021</a:t>
            </a:r>
          </a:p>
          <a:p>
            <a:r>
              <a:rPr lang="ru-RU" dirty="0" err="1" smtClean="0"/>
              <a:t>Звертаємо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/>
              <a:t>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для </a:t>
            </a:r>
            <a:r>
              <a:rPr lang="ru-RU" dirty="0" err="1" smtClean="0"/>
              <a:t>перереєстрації</a:t>
            </a:r>
            <a:r>
              <a:rPr lang="ru-RU" dirty="0" smtClean="0"/>
              <a:t> 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/>
              <a:t>ЗНО 2020 </a:t>
            </a:r>
            <a:r>
              <a:rPr lang="ru-RU" sz="3400" b="1" u="sng" dirty="0"/>
              <a:t>не </a:t>
            </a:r>
            <a:r>
              <a:rPr lang="ru-RU" sz="3400" b="1" u="sng" dirty="0" err="1"/>
              <a:t>передбачено</a:t>
            </a:r>
            <a:endParaRPr lang="ru-RU" sz="3400" b="1" u="sng" dirty="0"/>
          </a:p>
          <a:p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реєстраційні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 smtClean="0"/>
              <a:t>тільки</a:t>
            </a:r>
            <a:r>
              <a:rPr lang="ru-RU" dirty="0" smtClean="0"/>
              <a:t>  до </a:t>
            </a:r>
            <a:r>
              <a:rPr lang="ru-RU" b="1" u="sng" dirty="0" smtClean="0"/>
              <a:t>05. 03. </a:t>
            </a:r>
            <a:r>
              <a:rPr lang="ru-RU" b="1" u="sng" dirty="0"/>
              <a:t>2021</a:t>
            </a:r>
          </a:p>
          <a:p>
            <a:pPr marL="0" indent="0">
              <a:buNone/>
            </a:pPr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подати </a:t>
            </a:r>
            <a:r>
              <a:rPr lang="ru-RU" dirty="0" err="1" smtClean="0"/>
              <a:t>документи</a:t>
            </a:r>
            <a:r>
              <a:rPr lang="ru-RU" dirty="0" smtClean="0"/>
              <a:t> 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проходитимуть</a:t>
            </a:r>
            <a:r>
              <a:rPr lang="ru-RU" dirty="0"/>
              <a:t> </a:t>
            </a:r>
            <a:r>
              <a:rPr lang="ru-RU" dirty="0" smtClean="0"/>
              <a:t> ДПА у </a:t>
            </a:r>
            <a:r>
              <a:rPr lang="ru-RU" dirty="0" err="1"/>
              <a:t>формі</a:t>
            </a:r>
            <a:r>
              <a:rPr lang="ru-RU" dirty="0"/>
              <a:t> ЗНО, </a:t>
            </a:r>
            <a:r>
              <a:rPr lang="ru-RU" b="1" u="sng" dirty="0">
                <a:solidFill>
                  <a:srgbClr val="FF0000"/>
                </a:solidFill>
              </a:rPr>
              <a:t>до </a:t>
            </a:r>
            <a:r>
              <a:rPr lang="ru-RU" b="1" u="sng" dirty="0" smtClean="0">
                <a:solidFill>
                  <a:srgbClr val="FF0000"/>
                </a:solidFill>
              </a:rPr>
              <a:t>01. 03. </a:t>
            </a:r>
            <a:r>
              <a:rPr lang="ru-RU" b="1" u="sng" dirty="0">
                <a:solidFill>
                  <a:srgbClr val="FF0000"/>
                </a:solidFill>
              </a:rPr>
              <a:t>2021</a:t>
            </a:r>
            <a:endParaRPr lang="uk-UA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2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8" y="0"/>
            <a:ext cx="1058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1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33173" y="689438"/>
            <a:ext cx="11944324" cy="5301693"/>
            <a:chOff x="-408124" y="1204133"/>
            <a:chExt cx="11277696" cy="4723130"/>
          </a:xfrm>
        </p:grpSpPr>
        <p:sp>
          <p:nvSpPr>
            <p:cNvPr id="6" name="TextBox 5"/>
            <p:cNvSpPr txBox="1"/>
            <p:nvPr/>
          </p:nvSpPr>
          <p:spPr>
            <a:xfrm>
              <a:off x="-408124" y="3017966"/>
              <a:ext cx="2682334" cy="11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</a:t>
              </a:r>
            </a:p>
            <a:p>
              <a:pPr algn="ctr"/>
              <a:r>
                <a:rPr lang="uk-UA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431" y="1204133"/>
              <a:ext cx="4531242" cy="139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</a:t>
              </a:r>
              <a:r>
                <a:rPr lang="ru-RU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усі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сертифікаційної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роботи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b="1" i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</a:t>
              </a:r>
              <a:r>
                <a:rPr lang="ru-RU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література</a:t>
              </a:r>
              <a:r>
                <a:rPr lang="ru-RU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субтест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Атестаційні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"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усі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сертифікаційної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роботи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української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мови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8901" y="2593464"/>
              <a:ext cx="4195082" cy="52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</a:t>
              </a:r>
            </a:p>
            <a:p>
              <a:r>
                <a:rPr lang="uk-UA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(стандарт / стандарт + профіль) 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8025" y="4688513"/>
              <a:ext cx="4195082" cy="30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6269" y="5488102"/>
              <a:ext cx="4195082" cy="30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46224" y="3199064"/>
              <a:ext cx="2823348" cy="128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</a:t>
              </a:r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0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b="1" i="1" dirty="0" smtClean="0">
                  <a:solidFill>
                    <a:schemeClr val="accent4">
                      <a:lumMod val="75000"/>
                    </a:schemeClr>
                  </a:solidFill>
                  <a:latin typeface="Proxima Nova"/>
                </a:rPr>
                <a:t>(які </a:t>
              </a:r>
              <a:r>
                <a:rPr lang="uk-UA" sz="1400" b="1" i="1" dirty="0">
                  <a:solidFill>
                    <a:schemeClr val="accent4">
                      <a:lumMod val="75000"/>
                    </a:schemeClr>
                  </a:solidFill>
                  <a:latin typeface="Proxima Nova"/>
                </a:rPr>
                <a:t>вказані в </a:t>
              </a:r>
              <a:r>
                <a:rPr lang="uk-UA" sz="1400" b="1" i="1" dirty="0" smtClean="0">
                  <a:solidFill>
                    <a:schemeClr val="accent4">
                      <a:lumMod val="75000"/>
                    </a:schemeClr>
                  </a:solidFill>
                  <a:latin typeface="Proxima Nova"/>
                </a:rPr>
                <a:t>умовах </a:t>
              </a:r>
            </a:p>
            <a:p>
              <a:pPr algn="ctr"/>
              <a:r>
                <a:rPr lang="uk-UA" sz="1400" b="1" i="1" dirty="0" smtClean="0">
                  <a:solidFill>
                    <a:schemeClr val="accent4">
                      <a:lumMod val="75000"/>
                    </a:schemeClr>
                  </a:solidFill>
                  <a:latin typeface="Proxima Nova"/>
                </a:rPr>
                <a:t>прийому </a:t>
              </a:r>
              <a:r>
                <a:rPr lang="uk-UA" sz="1400" b="1" i="1" dirty="0">
                  <a:solidFill>
                    <a:schemeClr val="accent4">
                      <a:lumMod val="75000"/>
                    </a:schemeClr>
                  </a:solidFill>
                  <a:latin typeface="Proxima Nova"/>
                </a:rPr>
                <a:t>до </a:t>
              </a:r>
              <a:r>
                <a:rPr lang="uk-UA" sz="1400" b="1" i="1" dirty="0" smtClean="0">
                  <a:solidFill>
                    <a:schemeClr val="accent4">
                      <a:lumMod val="75000"/>
                    </a:schemeClr>
                  </a:solidFill>
                  <a:latin typeface="Proxima Nova"/>
                </a:rPr>
                <a:t>ЗВО)</a:t>
              </a:r>
              <a:endParaRPr lang="uk-UA" sz="1400" b="1" i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7964090" y="1454111"/>
              <a:ext cx="409200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34803" y="157767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2373" y="250655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6463" y="4458195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4707" y="530187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35763" y="33761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78901" y="3141018"/>
              <a:ext cx="4639510" cy="161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</a:t>
              </a:r>
            </a:p>
            <a:p>
              <a:r>
                <a:rPr lang="ru-RU" sz="1600" dirty="0" err="1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України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субтест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Період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XX -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початок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XXI </a:t>
              </a:r>
              <a:r>
                <a:rPr lang="ru-R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століття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")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endParaRPr lang="ru-RU" sz="16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uk-UA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 / стандарт + профіль) 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6180990"/>
            <a:ext cx="13058933" cy="677010"/>
            <a:chOff x="0" y="6180990"/>
            <a:chExt cx="13058934" cy="67701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7" t="11550" r="25803" b="-11550"/>
            <a:stretch/>
          </p:blipFill>
          <p:spPr>
            <a:xfrm rot="16200000">
              <a:off x="3381820" y="2799170"/>
              <a:ext cx="677010" cy="744065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7" t="11550" r="25803" b="-11550"/>
            <a:stretch/>
          </p:blipFill>
          <p:spPr>
            <a:xfrm rot="16200000">
              <a:off x="9000104" y="2799170"/>
              <a:ext cx="677010" cy="744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2113328" y="2782533"/>
            <a:ext cx="567796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47675"/>
            <a:r>
              <a:rPr lang="uk-UA" sz="40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ЗНО-2021</a:t>
            </a:r>
            <a:endParaRPr lang="uk-UA" sz="40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77311" y="463538"/>
            <a:ext cx="9921611" cy="5258086"/>
            <a:chOff x="2735763" y="1162889"/>
            <a:chExt cx="6062213" cy="6773875"/>
          </a:xfrm>
        </p:grpSpPr>
        <p:sp>
          <p:nvSpPr>
            <p:cNvPr id="8" name="TextBox 7"/>
            <p:cNvSpPr txBox="1"/>
            <p:nvPr/>
          </p:nvSpPr>
          <p:spPr>
            <a:xfrm>
              <a:off x="3514431" y="1310633"/>
              <a:ext cx="4531241" cy="60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01.06.2021- </a:t>
              </a:r>
              <a:r>
                <a:rPr lang="ru-RU" sz="2400" b="1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25.06.2020</a:t>
              </a:r>
              <a:endParaRPr lang="ru-RU" sz="24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4431" y="2816519"/>
              <a:ext cx="4195080" cy="60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 </a:t>
              </a:r>
              <a:r>
                <a:rPr lang="uk-UA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28.05.2021 – </a:t>
              </a:r>
              <a:r>
                <a:rPr lang="uk-UA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22.06.2021</a:t>
              </a:r>
              <a:r>
                <a:rPr lang="uk-UA" sz="2400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4431" y="4403452"/>
              <a:ext cx="4195080" cy="60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біологія </a:t>
              </a:r>
              <a:r>
                <a:rPr lang="uk-UA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10.06.2021 – </a:t>
              </a:r>
              <a:r>
                <a:rPr lang="uk-UA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25.06.2021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35763" y="1162889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4708" y="1935955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5763" y="3441104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35763" y="4216441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35763" y="2689299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14431" y="3567795"/>
              <a:ext cx="4639510" cy="60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України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04.06.2021 – </a:t>
              </a:r>
              <a:r>
                <a:rPr lang="ru-RU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25.06.2021</a:t>
              </a:r>
              <a:r>
                <a:rPr lang="ru-RU" sz="2400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7675" y="2090028"/>
              <a:ext cx="5370301" cy="60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література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01.06.2021 – </a:t>
              </a:r>
              <a:r>
                <a:rPr lang="ru-RU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25.06.2021</a:t>
              </a:r>
              <a:endParaRPr lang="ru-RU" sz="24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14431" y="7340530"/>
              <a:ext cx="4639510" cy="59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іноземні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мови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(англ. </a:t>
              </a:r>
              <a:r>
                <a:rPr lang="ru-RU" sz="24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24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ова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25.05.2021- </a:t>
              </a:r>
              <a:r>
                <a:rPr lang="ru-RU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18.06.2021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14430" y="5073682"/>
              <a:ext cx="4195080" cy="60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uk-UA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еографія </a:t>
              </a:r>
              <a:r>
                <a:rPr lang="uk-UA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15.06.2021- </a:t>
              </a:r>
              <a:r>
                <a:rPr lang="uk-UA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30.06.2021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4430" y="5847074"/>
              <a:ext cx="4195080" cy="59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uk-UA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ізика </a:t>
              </a:r>
              <a:r>
                <a:rPr lang="uk-UA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07.06.2021 – </a:t>
              </a:r>
              <a:r>
                <a:rPr lang="uk-UA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22.06.2021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4431" y="6623735"/>
              <a:ext cx="4195080" cy="59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  <a:r>
                <a:rPr lang="uk-UA" sz="2400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імія </a:t>
              </a:r>
              <a:r>
                <a:rPr lang="uk-UA" sz="2400" u="sng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21.05.2021 – </a:t>
              </a:r>
              <a:r>
                <a:rPr lang="uk-UA" sz="2400" i="1" u="sng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04.06.2021</a:t>
              </a:r>
            </a:p>
          </p:txBody>
        </p:sp>
        <p:sp>
          <p:nvSpPr>
            <p:cNvPr id="49" name="Овал 48"/>
            <p:cNvSpPr/>
            <p:nvPr/>
          </p:nvSpPr>
          <p:spPr>
            <a:xfrm>
              <a:off x="2747381" y="4998205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2735764" y="5790679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2735764" y="6540316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2747381" y="7311372"/>
              <a:ext cx="661453" cy="6253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6180990"/>
            <a:ext cx="13058933" cy="677010"/>
            <a:chOff x="0" y="6180990"/>
            <a:chExt cx="13058934" cy="67701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7" t="11550" r="25803" b="-11550"/>
            <a:stretch/>
          </p:blipFill>
          <p:spPr>
            <a:xfrm rot="16200000">
              <a:off x="3381820" y="2799170"/>
              <a:ext cx="677010" cy="744065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7" t="11550" r="25803" b="-11550"/>
            <a:stretch/>
          </p:blipFill>
          <p:spPr>
            <a:xfrm rot="16200000">
              <a:off x="9000104" y="2799170"/>
              <a:ext cx="677010" cy="7440650"/>
            </a:xfrm>
            <a:prstGeom prst="rect">
              <a:avLst/>
            </a:prstGeom>
          </p:spPr>
        </p:pic>
      </p:grpSp>
      <p:sp>
        <p:nvSpPr>
          <p:cNvPr id="54" name="Прямоугольник 53"/>
          <p:cNvSpPr/>
          <p:nvPr/>
        </p:nvSpPr>
        <p:spPr>
          <a:xfrm>
            <a:off x="6369705" y="82596"/>
            <a:ext cx="5677966" cy="53668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21 травня – 30 червня 2021 р.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387697" y="578221"/>
            <a:ext cx="608628" cy="914400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9119" y="5721624"/>
            <a:ext cx="4502634" cy="366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Претенденти на відзнаку 2021!!!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3033" y="371962"/>
            <a:ext cx="10515600" cy="53254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Де </a:t>
            </a:r>
            <a:r>
              <a:rPr lang="ru-RU" b="1" dirty="0" err="1"/>
              <a:t>взяти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 ЗНО,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скласти</a:t>
            </a:r>
            <a:r>
              <a:rPr lang="ru-RU" b="1" dirty="0"/>
              <a:t> на </a:t>
            </a:r>
            <a:r>
              <a:rPr lang="ru-RU" b="1" dirty="0" err="1" smtClean="0"/>
              <a:t>конкурсний</a:t>
            </a:r>
            <a:r>
              <a:rPr lang="ru-RU" b="1" dirty="0" smtClean="0"/>
              <a:t> </a:t>
            </a:r>
            <a:r>
              <a:rPr lang="ru-RU" b="1" dirty="0" err="1"/>
              <a:t>відбір</a:t>
            </a:r>
            <a:r>
              <a:rPr lang="ru-RU" b="1" dirty="0"/>
              <a:t> для </a:t>
            </a:r>
            <a:r>
              <a:rPr lang="ru-RU" b="1" dirty="0" err="1"/>
              <a:t>вступу</a:t>
            </a:r>
            <a:r>
              <a:rPr lang="ru-RU" b="1" dirty="0"/>
              <a:t> до закладу </a:t>
            </a:r>
            <a:r>
              <a:rPr lang="ru-RU" b="1" dirty="0" err="1"/>
              <a:t>вищої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фахової</a:t>
            </a:r>
            <a:r>
              <a:rPr lang="ru-RU" b="1" dirty="0"/>
              <a:t> </a:t>
            </a:r>
            <a:r>
              <a:rPr lang="uk-UA" b="1" dirty="0" err="1"/>
              <a:t>п</a:t>
            </a:r>
            <a:r>
              <a:rPr lang="uk-UA" b="1" dirty="0" err="1" smtClean="0"/>
              <a:t>ередвищої</a:t>
            </a:r>
            <a:r>
              <a:rPr lang="uk-UA" b="1" dirty="0" smtClean="0"/>
              <a:t> освіти</a:t>
            </a:r>
            <a:r>
              <a:rPr lang="uk-UA" b="1" dirty="0"/>
              <a:t>?</a:t>
            </a:r>
            <a:endParaRPr lang="uk-UA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uk-UA" b="1" dirty="0" smtClean="0"/>
              <a:t>Заклади вищої та фахової </a:t>
            </a:r>
            <a:r>
              <a:rPr lang="uk-UA" b="1" dirty="0" err="1" smtClean="0"/>
              <a:t>передвищої</a:t>
            </a:r>
            <a:r>
              <a:rPr lang="uk-UA" b="1" dirty="0" smtClean="0"/>
              <a:t> освіти розробляють Правила прийому на підставі Умов прийому на навчання до закладів вищої освіти(ЗВО)України в 2021році. Правила прийому оприлюднені на сайті МОН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15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6347" r="33957" b="5608"/>
          <a:stretch/>
        </p:blipFill>
        <p:spPr bwMode="auto">
          <a:xfrm>
            <a:off x="1113692" y="128954"/>
            <a:ext cx="9835662" cy="65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7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16988" r="33892" b="6891"/>
          <a:stretch/>
        </p:blipFill>
        <p:spPr bwMode="auto">
          <a:xfrm>
            <a:off x="996462" y="175846"/>
            <a:ext cx="10117016" cy="621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3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572</Words>
  <Application>Microsoft Office PowerPoint</Application>
  <PresentationFormat>Произвольный</PresentationFormat>
  <Paragraphs>93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Б.А.. Половин</dc:creator>
  <cp:lastModifiedBy>Пользователь</cp:lastModifiedBy>
  <cp:revision>101</cp:revision>
  <cp:lastPrinted>2020-08-13T09:15:10Z</cp:lastPrinted>
  <dcterms:created xsi:type="dcterms:W3CDTF">2020-01-20T07:08:03Z</dcterms:created>
  <dcterms:modified xsi:type="dcterms:W3CDTF">2021-09-30T16:15:39Z</dcterms:modified>
</cp:coreProperties>
</file>