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9" autoAdjust="0"/>
    <p:restoredTop sz="94658" autoAdjust="0"/>
  </p:normalViewPr>
  <p:slideViewPr>
    <p:cSldViewPr>
      <p:cViewPr>
        <p:scale>
          <a:sx n="90" d="100"/>
          <a:sy n="90" d="100"/>
        </p:scale>
        <p:origin x="-1301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>
                <a:alpha val="65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 l="4044" t="41025" r="30016" b="8262"/>
          <a:stretch>
            <a:fillRect/>
          </a:stretch>
        </p:blipFill>
        <p:spPr bwMode="auto">
          <a:xfrm>
            <a:off x="4857752" y="285728"/>
            <a:ext cx="378621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4357686" y="6072206"/>
            <a:ext cx="44291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Данилко Лариса Миколаївна, практичний психолог</a:t>
            </a:r>
            <a:b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Носівського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ліцею №1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285852" y="2928934"/>
            <a:ext cx="642942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4000" b="1" dirty="0" smtClean="0">
                <a:latin typeface="Calibri" pitchFamily="34" charset="0"/>
                <a:cs typeface="Times New Roman" pitchFamily="18" charset="0"/>
              </a:rPr>
              <a:t>Попередження та протидія </a:t>
            </a:r>
            <a:br>
              <a:rPr lang="uk-UA" sz="4000" b="1" dirty="0" smtClean="0">
                <a:latin typeface="Calibri" pitchFamily="34" charset="0"/>
                <a:cs typeface="Times New Roman" pitchFamily="18" charset="0"/>
              </a:rPr>
            </a:br>
            <a:r>
              <a:rPr lang="uk-UA" sz="4000" b="1" dirty="0" smtClean="0">
                <a:latin typeface="Calibri" pitchFamily="34" charset="0"/>
                <a:cs typeface="Times New Roman" pitchFamily="18" charset="0"/>
              </a:rPr>
              <a:t>  домашньому насильству</a:t>
            </a:r>
            <a:endParaRPr kumimoji="0" lang="uk-UA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71810"/>
            <a:ext cx="8229600" cy="3500462"/>
          </a:xfrm>
        </p:spPr>
        <p:txBody>
          <a:bodyPr>
            <a:normAutofit fontScale="70000" lnSpcReduction="20000"/>
          </a:bodyPr>
          <a:lstStyle/>
          <a:p>
            <a:pPr fontAlgn="b">
              <a:buFont typeface="Wingdings" pitchFamily="2" charset="2"/>
              <a:buChar char="ü"/>
            </a:pPr>
            <a:r>
              <a:rPr lang="uk-UA" dirty="0"/>
              <a:t>У жодному разі не з’ясовуйте стосунки з кривдником, який перебуває у стані алкогольного та наркотичного сп’яніння.</a:t>
            </a:r>
            <a:endParaRPr lang="ru-RU" dirty="0"/>
          </a:p>
          <a:p>
            <a:pPr fontAlgn="b">
              <a:buFont typeface="Wingdings" pitchFamily="2" charset="2"/>
              <a:buChar char="ü"/>
            </a:pPr>
            <a:r>
              <a:rPr lang="uk-UA" dirty="0"/>
              <a:t>У жодному випадку не відповідайте агресією на агресію.</a:t>
            </a:r>
            <a:endParaRPr lang="ru-RU" dirty="0"/>
          </a:p>
          <a:p>
            <a:pPr fontAlgn="b">
              <a:buFont typeface="Wingdings" pitchFamily="2" charset="2"/>
              <a:buChar char="ü"/>
            </a:pPr>
            <a:r>
              <a:rPr lang="uk-UA" dirty="0"/>
              <a:t>Не починайте кричати чи плакати. Говоріть із кривдником чітко. Спробуйте заспокоїтися самі та дайте час заспокоїтися кривднику (вийдіть в іншу кімнату, на вулицю).</a:t>
            </a:r>
            <a:endParaRPr lang="ru-RU" dirty="0"/>
          </a:p>
          <a:p>
            <a:pPr fontAlgn="b">
              <a:buFont typeface="Wingdings" pitchFamily="2" charset="2"/>
              <a:buChar char="ü"/>
            </a:pPr>
            <a:r>
              <a:rPr lang="uk-UA" dirty="0"/>
              <a:t>Лише тоді, коли Ваш партнер заспокоївся та готовий адекватно спілкуватися, обговоріть ситуацію. У розмові використовуйте </a:t>
            </a:r>
            <a:r>
              <a:rPr lang="uk-UA" dirty="0" smtClean="0"/>
              <a:t>«Я-висловлювання</a:t>
            </a:r>
            <a:r>
              <a:rPr lang="uk-UA" dirty="0"/>
              <a:t>» (говоріть про свої почуття та відчуття, не звинувачуйте та не докоряйте, пропонуйте вихід із ситуації: «Я почуваюся збентежено, коли ти поводишся таким чином».</a:t>
            </a:r>
            <a:endParaRPr lang="ru-RU" dirty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pic>
        <p:nvPicPr>
          <p:cNvPr id="9218" name="Picture 2" descr="D:\ДОКУМЕНТИ\Психолог та соціальний педагог\16 днів проти насильства\28019731_3bffab3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0"/>
            <a:ext cx="3268682" cy="3031743"/>
          </a:xfrm>
          <a:prstGeom prst="rect">
            <a:avLst/>
          </a:prstGeom>
          <a:noFill/>
        </p:spPr>
      </p:pic>
    </p:spTree>
  </p:cSld>
  <p:clrMapOvr>
    <a:masterClrMapping/>
  </p:clrMapOvr>
  <p:transition advTm="35000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ДОКУМЕНТИ\Психолог та соціальний педагог\16 днів проти насильства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737120"/>
            <a:ext cx="4857752" cy="35784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Жити без насильства.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86304" cy="4525963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uk-UA" dirty="0"/>
              <a:t> Я знаю свої права і вмію ним користуватися;</a:t>
            </a:r>
            <a:endParaRPr lang="ru-RU" dirty="0"/>
          </a:p>
          <a:p>
            <a:pPr lvl="0">
              <a:buFont typeface="Wingdings" pitchFamily="2" charset="2"/>
              <a:buChar char="Ø"/>
            </a:pPr>
            <a:r>
              <a:rPr lang="uk-UA" dirty="0"/>
              <a:t>Я нікому не дозволю принижувати й ображати себе;</a:t>
            </a:r>
            <a:endParaRPr lang="ru-RU" dirty="0"/>
          </a:p>
          <a:p>
            <a:pPr lvl="0">
              <a:buFont typeface="Wingdings" pitchFamily="2" charset="2"/>
              <a:buChar char="Ø"/>
            </a:pPr>
            <a:r>
              <a:rPr lang="uk-UA" dirty="0"/>
              <a:t>Якщо зі мною трапиться щось недобре, розповім людям яким довіряю;</a:t>
            </a:r>
            <a:endParaRPr lang="ru-RU" dirty="0"/>
          </a:p>
          <a:p>
            <a:pPr lvl="0">
              <a:buFont typeface="Wingdings" pitchFamily="2" charset="2"/>
              <a:buChar char="Ø"/>
            </a:pPr>
            <a:r>
              <a:rPr lang="uk-UA" dirty="0"/>
              <a:t>Я знаю куди потрібно звернутися для захисту своїх прав</a:t>
            </a:r>
            <a:r>
              <a:rPr lang="uk-UA" i="1" dirty="0"/>
              <a:t> (психолога, кримінальної поліції у справах неповнолітніх, поліцію, адміністрацію школи, кл. керівника, на гарячу лінію)</a:t>
            </a:r>
            <a:endParaRPr lang="ru-RU" dirty="0"/>
          </a:p>
          <a:p>
            <a:pPr lvl="0">
              <a:buFont typeface="Wingdings" pitchFamily="2" charset="2"/>
              <a:buChar char="Ø"/>
            </a:pPr>
            <a:r>
              <a:rPr lang="uk-UA" dirty="0"/>
              <a:t>Я знаю ,що мені гарантовано захист своїх прав</a:t>
            </a:r>
            <a:endParaRPr lang="ru-RU" dirty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 advTm="20000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D:\ДОКУМЕНТИ\Психолог та соціальний педагог\16 днів проти насильства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7"/>
            <a:ext cx="7786741" cy="62293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Правила поведінки в конфліктних ситуаціях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§"/>
            </a:pPr>
            <a:r>
              <a:rPr lang="uk-UA" dirty="0" smtClean="0"/>
              <a:t>Дати співрозмовнику виговоритися</a:t>
            </a:r>
            <a:r>
              <a:rPr lang="uk-UA" dirty="0"/>
              <a:t>;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dirty="0"/>
              <a:t>Вимагайте обґрунтування його звинувачень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dirty="0"/>
              <a:t>Знайдіть заспокійливі слова;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dirty="0"/>
              <a:t>Розгляньте проблему як задачу з підручника і знайдіть ї вирішення;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dirty="0"/>
              <a:t>Дайте </a:t>
            </a:r>
            <a:r>
              <a:rPr lang="uk-UA" dirty="0" smtClean="0"/>
              <a:t>співрозмовнику зберегти </a:t>
            </a:r>
            <a:r>
              <a:rPr lang="uk-UA" dirty="0"/>
              <a:t>своє обличчя;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dirty="0"/>
              <a:t>Збережіть і своє обличчя, утримуйте позицію на рівних;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dirty="0"/>
              <a:t>Не бійтеся компромісу і вибачень;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dirty="0"/>
              <a:t>Домовляйтеся і не руйнуйте мирні стосунки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dirty="0"/>
              <a:t>Не реагуйте на погрози;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dirty="0"/>
              <a:t>Вмійте прощати собі і іншим;</a:t>
            </a:r>
            <a:endParaRPr lang="ru-RU" dirty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C00000"/>
                </a:solidFill>
              </a:rPr>
              <a:t>Пам’ятайте, що під загрозою знаходиться Ваше здоров’я та життя.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214841"/>
          </a:xfrm>
        </p:spPr>
        <p:txBody>
          <a:bodyPr>
            <a:normAutofit lnSpcReduction="10000"/>
          </a:bodyPr>
          <a:lstStyle/>
          <a:p>
            <a:pPr fontAlgn="b"/>
            <a:r>
              <a:rPr lang="uk-UA" b="1" dirty="0" smtClean="0"/>
              <a:t>Зверніться до практичного психолога та соціального педагога за підтримкою</a:t>
            </a:r>
          </a:p>
          <a:p>
            <a:pPr fontAlgn="b"/>
            <a:r>
              <a:rPr lang="uk-UA" b="1" dirty="0" smtClean="0"/>
              <a:t>Зателефонуйте до служби у справах дітей селищної ради</a:t>
            </a:r>
          </a:p>
          <a:p>
            <a:pPr fontAlgn="b"/>
            <a:r>
              <a:rPr lang="uk-UA" b="1" dirty="0" smtClean="0"/>
              <a:t>Телефонуйте </a:t>
            </a:r>
            <a:r>
              <a:rPr lang="uk-UA" b="1" dirty="0"/>
              <a:t>в поліцію – 102 </a:t>
            </a:r>
          </a:p>
          <a:p>
            <a:pPr fontAlgn="b"/>
            <a:r>
              <a:rPr lang="uk-UA" b="1" dirty="0" smtClean="0"/>
              <a:t>Національна гаряча лінія </a:t>
            </a:r>
            <a:r>
              <a:rPr lang="uk-UA" b="1" dirty="0"/>
              <a:t>з попередження домашнього насильства – 0800500335 або 386 (з мобільного</a:t>
            </a:r>
            <a:r>
              <a:rPr lang="uk-UA" b="1" dirty="0" smtClean="0"/>
              <a:t>).</a:t>
            </a:r>
          </a:p>
          <a:p>
            <a:pPr fontAlgn="b"/>
            <a:endParaRPr lang="ru-RU" dirty="0"/>
          </a:p>
        </p:txBody>
      </p:sp>
    </p:spTree>
  </p:cSld>
  <p:clrMapOvr>
    <a:masterClrMapping/>
  </p:clrMapOvr>
  <p:transition advTm="20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42844" y="571480"/>
            <a:ext cx="8786874" cy="1957400"/>
          </a:xfrm>
        </p:spPr>
        <p:txBody>
          <a:bodyPr>
            <a:noAutofit/>
          </a:bodyPr>
          <a:lstStyle/>
          <a:p>
            <a:pPr algn="l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Домашнє насильство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 – це фізичне, психологічне, сексуальне та економічне приниження, залякування, утиски з метою здійснення постійного контролю однієї людини над іншою.</a:t>
            </a:r>
            <a:br>
              <a:rPr lang="uk-UA" sz="2800" dirty="0" smtClean="0">
                <a:latin typeface="Arial" pitchFamily="34" charset="0"/>
                <a:cs typeface="Arial" pitchFamily="34" charset="0"/>
              </a:rPr>
            </a:b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ДОКУМЕНТИ\Психолог та соціальний педагог\16 днів проти насильства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428868"/>
            <a:ext cx="4213118" cy="3719531"/>
          </a:xfrm>
          <a:prstGeom prst="rect">
            <a:avLst/>
          </a:prstGeom>
          <a:noFill/>
        </p:spPr>
      </p:pic>
    </p:spTree>
  </p:cSld>
  <p:clrMapOvr>
    <a:masterClrMapping/>
  </p:clrMapOvr>
  <p:transition advTm="15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43998" cy="2857520"/>
          </a:xfrm>
        </p:spPr>
        <p:txBody>
          <a:bodyPr>
            <a:noAutofit/>
          </a:bodyPr>
          <a:lstStyle/>
          <a:p>
            <a:pPr algn="l" fontAlgn="b"/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Фізичне насильство: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 ляпаси, потиличники, кусання, удушення, штовхання, побиття….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D:\ДОКУМЕНТИ\Психолог та соціальний педагог\16 днів проти насильства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86058"/>
            <a:ext cx="6019808" cy="3386142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439982"/>
          </a:xfrm>
        </p:spPr>
        <p:txBody>
          <a:bodyPr>
            <a:normAutofit/>
          </a:bodyPr>
          <a:lstStyle/>
          <a:p>
            <a:pPr algn="l"/>
            <a:r>
              <a:rPr lang="uk-UA" sz="3200" b="1" dirty="0"/>
              <a:t>Психологічне насильство:</a:t>
            </a:r>
            <a:r>
              <a:rPr lang="uk-UA" sz="3200" dirty="0"/>
              <a:t> словесні образи, крики, приниження, залякування, шантажування….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4098" name="Picture 2" descr="D:\ДОКУМЕНТИ\Психолог та соціальний педагог\16 днів проти насильства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00438"/>
            <a:ext cx="5072098" cy="2957522"/>
          </a:xfrm>
          <a:prstGeom prst="rect">
            <a:avLst/>
          </a:prstGeom>
          <a:noFill/>
        </p:spPr>
      </p:pic>
      <p:pic>
        <p:nvPicPr>
          <p:cNvPr id="4100" name="Picture 4" descr="D:\ДОКУМЕНТИ\Психолог та соціальний педагог\16 днів проти насильства\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2692" y="1857365"/>
            <a:ext cx="3458899" cy="3714776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15436" cy="2928958"/>
          </a:xfrm>
        </p:spPr>
        <p:txBody>
          <a:bodyPr>
            <a:noAutofit/>
          </a:bodyPr>
          <a:lstStyle/>
          <a:p>
            <a:pPr algn="l" fontAlgn="b"/>
            <a:r>
              <a:rPr lang="uk-UA" sz="3200" b="1" dirty="0"/>
              <a:t>Сексуальне насильство:</a:t>
            </a:r>
            <a:r>
              <a:rPr lang="uk-UA" sz="3200" dirty="0"/>
              <a:t> примус до статевих контактів, зґвалтування, примус до небажаних форм статевих контактів, примус до спостереження за статевим контактом кривдника з іншими, залучення до </a:t>
            </a:r>
            <a:r>
              <a:rPr lang="uk-UA" sz="3200" dirty="0" err="1"/>
              <a:t>порно-індустрії</a:t>
            </a:r>
            <a:r>
              <a:rPr lang="uk-UA" sz="3200" dirty="0"/>
              <a:t>.</a:t>
            </a:r>
            <a:endParaRPr lang="ru-RU" sz="3200" dirty="0"/>
          </a:p>
        </p:txBody>
      </p:sp>
      <p:pic>
        <p:nvPicPr>
          <p:cNvPr id="5122" name="Picture 2" descr="D:\ДОКУМЕНТИ\Психолог та соціальний педагог\16 днів проти насильства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214686"/>
            <a:ext cx="3139789" cy="2924181"/>
          </a:xfrm>
          <a:prstGeom prst="rect">
            <a:avLst/>
          </a:prstGeom>
          <a:noFill/>
        </p:spPr>
      </p:pic>
    </p:spTree>
  </p:cSld>
  <p:clrMapOvr>
    <a:masterClrMapping/>
  </p:clrMapOvr>
  <p:transition advTm="20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pPr algn="l" fontAlgn="b"/>
            <a:r>
              <a:rPr lang="uk-UA" sz="3200" b="1" dirty="0"/>
              <a:t>Економічне насильство:</a:t>
            </a:r>
            <a:r>
              <a:rPr lang="uk-UA" sz="3200" dirty="0"/>
              <a:t> обмеження у доступі до власних коштів, утиски свободи використання коштів, позбавлення житла, їжі, одягу, заборона навчатися або обирати місце роботи.</a:t>
            </a:r>
            <a:endParaRPr lang="ru-RU" sz="3200" dirty="0"/>
          </a:p>
        </p:txBody>
      </p:sp>
      <p:pic>
        <p:nvPicPr>
          <p:cNvPr id="3" name="Рисунок 2" descr="Насилля - це сміття, яке треба виносити з дому!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714620"/>
            <a:ext cx="6145530" cy="314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5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ДОКУМЕНТИ\Психолог та соціальний педагог\16 днів проти насильства\1609333356_11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39829" y="3143248"/>
            <a:ext cx="4604171" cy="307183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8715436" cy="1357314"/>
          </a:xfrm>
        </p:spPr>
        <p:txBody>
          <a:bodyPr>
            <a:noAutofit/>
          </a:bodyPr>
          <a:lstStyle/>
          <a:p>
            <a:pPr algn="l"/>
            <a:r>
              <a:rPr lang="uk-UA" sz="2400" dirty="0">
                <a:latin typeface="Arial" pitchFamily="34" charset="0"/>
                <a:cs typeface="Arial" pitchFamily="34" charset="0"/>
              </a:rPr>
              <a:t>Найбільш ганебне насильство над дітьми. Зростає батьківська жорстокість, кількість тілесних ушкоджень, вбивства. Діти позбавлені турботи батьків нерідко гинуть. Як наслідок – діти втрачають довіру і пошану до батьків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3116"/>
            <a:ext cx="5715040" cy="3786214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Основні причини насилля в сім’ї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000" dirty="0">
                <a:latin typeface="Arial" pitchFamily="34" charset="0"/>
                <a:cs typeface="Arial" pitchFamily="34" charset="0"/>
              </a:rPr>
              <a:t> Матеріальні труднощі;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000" dirty="0">
                <a:latin typeface="Arial" pitchFamily="34" charset="0"/>
                <a:cs typeface="Arial" pitchFamily="34" charset="0"/>
              </a:rPr>
              <a:t>Наявність в сім’ї безробітного;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000" dirty="0">
                <a:latin typeface="Arial" pitchFamily="34" charset="0"/>
                <a:cs typeface="Arial" pitchFamily="34" charset="0"/>
              </a:rPr>
              <a:t>Невирішеність житлової проблеми;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000" dirty="0">
                <a:latin typeface="Arial" pitchFamily="34" charset="0"/>
                <a:cs typeface="Arial" pitchFamily="34" charset="0"/>
              </a:rPr>
              <a:t>Алкоголізм та пияцтво серед членів сім’ї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000" dirty="0">
                <a:latin typeface="Arial" pitchFamily="34" charset="0"/>
                <a:cs typeface="Arial" pitchFamily="34" charset="0"/>
              </a:rPr>
              <a:t>Неповна сім’я;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000" dirty="0">
                <a:latin typeface="Arial" pitchFamily="34" charset="0"/>
                <a:cs typeface="Arial" pitchFamily="34" charset="0"/>
              </a:rPr>
              <a:t>Дитина інвалід;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000" dirty="0">
                <a:latin typeface="Arial" pitchFamily="34" charset="0"/>
                <a:cs typeface="Arial" pitchFamily="34" charset="0"/>
              </a:rPr>
              <a:t>Небажана дитина;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000" dirty="0">
                <a:latin typeface="Arial" pitchFamily="34" charset="0"/>
                <a:cs typeface="Arial" pitchFamily="34" charset="0"/>
              </a:rPr>
              <a:t>Важка дитина;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000" dirty="0">
                <a:latin typeface="Arial" pitchFamily="34" charset="0"/>
                <a:cs typeface="Arial" pitchFamily="34" charset="0"/>
              </a:rPr>
              <a:t>Сімейні конфлікти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0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Прояви домашнього насильства.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1071546"/>
            <a:ext cx="5472122" cy="521497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/>
              <a:t>Фізичне знущання над дитиною</a:t>
            </a:r>
            <a:endParaRPr lang="ru-RU" dirty="0"/>
          </a:p>
          <a:p>
            <a:pPr lvl="0"/>
            <a:r>
              <a:rPr lang="uk-UA" dirty="0"/>
              <a:t>Залякування, навіювання страху за допомогою жестів, поглядів;</a:t>
            </a:r>
            <a:endParaRPr lang="ru-RU" dirty="0"/>
          </a:p>
          <a:p>
            <a:pPr lvl="0"/>
            <a:r>
              <a:rPr lang="uk-UA" dirty="0"/>
              <a:t>Постійний контроль її доступу до спілкування з ровесниками,</a:t>
            </a:r>
            <a:endParaRPr lang="ru-RU" dirty="0"/>
          </a:p>
          <a:p>
            <a:pPr lvl="0"/>
            <a:r>
              <a:rPr lang="uk-UA" dirty="0"/>
              <a:t>Родичами, одним із батьків;</a:t>
            </a:r>
            <a:endParaRPr lang="ru-RU" dirty="0"/>
          </a:p>
          <a:p>
            <a:pPr lvl="0"/>
            <a:r>
              <a:rPr lang="uk-UA" dirty="0"/>
              <a:t>Використання образливих прізвиськ, ігнорування її, незадоволення її основних потреб;</a:t>
            </a:r>
            <a:endParaRPr lang="ru-RU" dirty="0"/>
          </a:p>
          <a:p>
            <a:pPr lvl="0"/>
            <a:r>
              <a:rPr lang="uk-UA" dirty="0"/>
              <a:t>Порушення її статевої недоторканності;</a:t>
            </a:r>
            <a:endParaRPr lang="ru-RU" dirty="0"/>
          </a:p>
          <a:p>
            <a:pPr lvl="0"/>
            <a:r>
              <a:rPr lang="uk-UA" dirty="0"/>
              <a:t>Ухиляння від обов’язків щодо дитини;</a:t>
            </a:r>
            <a:endParaRPr lang="ru-RU" dirty="0"/>
          </a:p>
          <a:p>
            <a:pPr lvl="0"/>
            <a:r>
              <a:rPr lang="uk-UA" dirty="0"/>
              <a:t>Втягування у з’ясування стосунків і використання їх задля шантажу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7170" name="Picture 2" descr="D:\ДОКУМЕНТИ\Психолог та соціальний педагог\16 днів проти насильства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3214711" cy="2003535"/>
          </a:xfrm>
          <a:prstGeom prst="rect">
            <a:avLst/>
          </a:prstGeom>
          <a:noFill/>
        </p:spPr>
      </p:pic>
      <p:pic>
        <p:nvPicPr>
          <p:cNvPr id="7171" name="Picture 3" descr="D:\ДОКУМЕНТИ\Психолог та соціальний педагог\16 днів проти насильства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714752"/>
            <a:ext cx="3209925" cy="2000264"/>
          </a:xfrm>
          <a:prstGeom prst="rect">
            <a:avLst/>
          </a:prstGeom>
          <a:noFill/>
        </p:spPr>
      </p:pic>
    </p:spTree>
  </p:cSld>
  <p:clrMapOvr>
    <a:masterClrMapping/>
  </p:clrMapOvr>
  <p:transition advTm="35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Як уникнути насилля</a:t>
            </a:r>
            <a:r>
              <a:rPr lang="uk-UA" dirty="0"/>
              <a:t>? </a:t>
            </a:r>
            <a:r>
              <a:rPr lang="uk-UA" b="1" dirty="0"/>
              <a:t>Пам’ятка для дітей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uk-UA" dirty="0"/>
              <a:t>Уникай ситуацій, які можуть привести до насильства;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Говори спокійно, впевнено;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Дай агресору можливість зупинитися;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Не прагни помсти ворогам;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Умій просити вибачення;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Попроси допомоги. Це не ознака боягузтва!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Ти маєш право відмовитися робити </a:t>
            </a:r>
            <a:r>
              <a:rPr lang="uk-UA" dirty="0" smtClean="0"/>
              <a:t>те, що тобі не під силу та до </a:t>
            </a:r>
            <a:r>
              <a:rPr lang="uk-UA" dirty="0"/>
              <a:t>чого тебе примушують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Ти маєш право на допомогу;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Обмежте спілкування з кривдником;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Звернися до психолога, органів опіки, кл. керівника…</a:t>
            </a:r>
            <a:endParaRPr lang="ru-RU" dirty="0"/>
          </a:p>
          <a:p>
            <a:pPr lvl="0">
              <a:buFont typeface="Wingdings" pitchFamily="2" charset="2"/>
              <a:buChar char="ü"/>
            </a:pPr>
            <a:r>
              <a:rPr lang="uk-UA" dirty="0"/>
              <a:t>Звернися до лікаря</a:t>
            </a:r>
            <a:endParaRPr lang="ru-RU" dirty="0"/>
          </a:p>
        </p:txBody>
      </p:sp>
      <p:pic>
        <p:nvPicPr>
          <p:cNvPr id="8194" name="Picture 2" descr="D:\ДОКУМЕНТИ\Психолог та соціальний педагог\16 днів проти насильства\agr4-symbol-s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5628" y="1857364"/>
            <a:ext cx="2138372" cy="2138372"/>
          </a:xfrm>
          <a:prstGeom prst="rect">
            <a:avLst/>
          </a:prstGeom>
          <a:noFill/>
        </p:spPr>
      </p:pic>
    </p:spTree>
  </p:cSld>
  <p:clrMapOvr>
    <a:masterClrMapping/>
  </p:clrMapOvr>
  <p:transition advTm="35000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180</TotalTime>
  <Words>427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Домашнє насильство – це фізичне, психологічне, сексуальне та економічне приниження, залякування, утиски з метою здійснення постійного контролю однієї людини над іншою. </vt:lpstr>
      <vt:lpstr>Фізичне насильство: ляпаси, потиличники, кусання, удушення, штовхання, побиття….</vt:lpstr>
      <vt:lpstr>Психологічне насильство: словесні образи, крики, приниження, залякування, шантажування…. </vt:lpstr>
      <vt:lpstr>Сексуальне насильство: примус до статевих контактів, зґвалтування, примус до небажаних форм статевих контактів, примус до спостереження за статевим контактом кривдника з іншими, залучення до порно-індустрії.</vt:lpstr>
      <vt:lpstr>Економічне насильство: обмеження у доступі до власних коштів, утиски свободи використання коштів, позбавлення житла, їжі, одягу, заборона навчатися або обирати місце роботи.</vt:lpstr>
      <vt:lpstr>Найбільш ганебне насильство над дітьми. Зростає батьківська жорстокість, кількість тілесних ушкоджень, вбивства. Діти позбавлені турботи батьків нерідко гинуть. Як наслідок – діти втрачають довіру і пошану до батьків</vt:lpstr>
      <vt:lpstr>Прояви домашнього насильства. </vt:lpstr>
      <vt:lpstr>Як уникнути насилля? Пам’ятка для дітей </vt:lpstr>
      <vt:lpstr>Презентация PowerPoint</vt:lpstr>
      <vt:lpstr>Жити без насильства.</vt:lpstr>
      <vt:lpstr>Правила поведінки в конфліктних ситуаціях </vt:lpstr>
      <vt:lpstr>Пам’ятайте, що під загрозою знаходиться Ваше здоров’я та життя.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SnizhokAM</dc:creator>
  <cp:lastModifiedBy>Користувач Windows</cp:lastModifiedBy>
  <cp:revision>35</cp:revision>
  <dcterms:modified xsi:type="dcterms:W3CDTF">2022-11-28T14:30:36Z</dcterms:modified>
</cp:coreProperties>
</file>