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63" r:id="rId4"/>
    <p:sldId id="265" r:id="rId5"/>
    <p:sldId id="264" r:id="rId6"/>
    <p:sldId id="266" r:id="rId7"/>
    <p:sldId id="267" r:id="rId8"/>
    <p:sldId id="268" r:id="rId9"/>
    <p:sldId id="270" r:id="rId10"/>
    <p:sldId id="269" r:id="rId11"/>
    <p:sldId id="272" r:id="rId12"/>
    <p:sldId id="271" r:id="rId13"/>
    <p:sldId id="273" r:id="rId14"/>
    <p:sldId id="275" r:id="rId15"/>
    <p:sldId id="274" r:id="rId16"/>
    <p:sldId id="277" r:id="rId17"/>
    <p:sldId id="276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0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8548-4A0C-4660-B4AE-46F85E3CBC7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0A79-2705-48D1-98E5-40A521273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8548-4A0C-4660-B4AE-46F85E3CBC7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0A79-2705-48D1-98E5-40A521273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8548-4A0C-4660-B4AE-46F85E3CBC7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0A79-2705-48D1-98E5-40A521273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8548-4A0C-4660-B4AE-46F85E3CBC7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0A79-2705-48D1-98E5-40A521273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8548-4A0C-4660-B4AE-46F85E3CBC7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0A79-2705-48D1-98E5-40A521273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8548-4A0C-4660-B4AE-46F85E3CBC7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0A79-2705-48D1-98E5-40A521273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8548-4A0C-4660-B4AE-46F85E3CBC7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0A79-2705-48D1-98E5-40A5212739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8548-4A0C-4660-B4AE-46F85E3CBC7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0A79-2705-48D1-98E5-40A521273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8548-4A0C-4660-B4AE-46F85E3CBC7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0A79-2705-48D1-98E5-40A521273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8548-4A0C-4660-B4AE-46F85E3CBC7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0A79-2705-48D1-98E5-40A5212739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8548-4A0C-4660-B4AE-46F85E3CBC7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0A79-2705-48D1-98E5-40A521273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CB08548-4A0C-4660-B4AE-46F85E3CBC7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C1F0A79-2705-48D1-98E5-40A521273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krinform.ua/tag-torgivla-ludmi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krinform.ua/tag-invalidnis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548680"/>
            <a:ext cx="7543800" cy="3744416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en-US" dirty="0" smtClean="0"/>
              <a:t>16 </a:t>
            </a:r>
            <a:r>
              <a:rPr lang="uk-UA" dirty="0" smtClean="0"/>
              <a:t>днів проти насильства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14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80780"/>
            <a:ext cx="9599533" cy="7038172"/>
          </a:xfrm>
        </p:spPr>
      </p:pic>
    </p:spTree>
    <p:extLst>
      <p:ext uri="{BB962C8B-B14F-4D97-AF65-F5344CB8AC3E}">
        <p14:creationId xmlns:p14="http://schemas.microsoft.com/office/powerpoint/2010/main" val="26069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74675" y="476250"/>
            <a:ext cx="8245797" cy="6121102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5 </a:t>
            </a:r>
            <a:r>
              <a:rPr lang="ru-RU" sz="2800" b="1" dirty="0" err="1">
                <a:solidFill>
                  <a:schemeClr val="tx1"/>
                </a:solidFill>
              </a:rPr>
              <a:t>грудня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err="1">
                <a:solidFill>
                  <a:schemeClr val="tx1"/>
                </a:solidFill>
              </a:rPr>
              <a:t>світова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громадськість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відзначає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Міжнародний</a:t>
            </a:r>
            <a:r>
              <a:rPr lang="ru-RU" sz="2800" dirty="0">
                <a:solidFill>
                  <a:schemeClr val="tx1"/>
                </a:solidFill>
              </a:rPr>
              <a:t> день волонтера.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Волонтер</a:t>
            </a:r>
            <a:r>
              <a:rPr lang="ru-RU" sz="2800" dirty="0">
                <a:solidFill>
                  <a:schemeClr val="tx1"/>
                </a:solidFill>
              </a:rPr>
              <a:t> – у </a:t>
            </a:r>
            <a:r>
              <a:rPr lang="ru-RU" sz="2800" dirty="0" err="1">
                <a:solidFill>
                  <a:schemeClr val="tx1"/>
                </a:solidFill>
              </a:rPr>
              <a:t>перекладі</a:t>
            </a:r>
            <a:r>
              <a:rPr lang="ru-RU" sz="2800" dirty="0">
                <a:solidFill>
                  <a:schemeClr val="tx1"/>
                </a:solidFill>
              </a:rPr>
              <a:t> з </a:t>
            </a:r>
            <a:r>
              <a:rPr lang="ru-RU" sz="2800" dirty="0" err="1">
                <a:solidFill>
                  <a:schemeClr val="tx1"/>
                </a:solidFill>
              </a:rPr>
              <a:t>англійської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мови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означає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добровільний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помічник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Свій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вільний</a:t>
            </a:r>
            <a:r>
              <a:rPr lang="ru-RU" sz="2800" dirty="0">
                <a:solidFill>
                  <a:schemeClr val="tx1"/>
                </a:solidFill>
              </a:rPr>
              <a:t> час </a:t>
            </a:r>
            <a:r>
              <a:rPr lang="ru-RU" sz="2800" dirty="0" err="1">
                <a:solidFill>
                  <a:schemeClr val="tx1"/>
                </a:solidFill>
              </a:rPr>
              <a:t>волонтери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присвячують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суспільним</a:t>
            </a:r>
            <a:r>
              <a:rPr lang="ru-RU" sz="2800" dirty="0">
                <a:solidFill>
                  <a:schemeClr val="tx1"/>
                </a:solidFill>
              </a:rPr>
              <a:t> справам, </a:t>
            </a:r>
            <a:r>
              <a:rPr lang="ru-RU" sz="2800" dirty="0" err="1">
                <a:solidFill>
                  <a:schemeClr val="tx1"/>
                </a:solidFill>
              </a:rPr>
              <a:t>беручи</a:t>
            </a:r>
            <a:r>
              <a:rPr lang="ru-RU" sz="2800" dirty="0">
                <a:solidFill>
                  <a:schemeClr val="tx1"/>
                </a:solidFill>
              </a:rPr>
              <a:t> участь у </a:t>
            </a:r>
            <a:r>
              <a:rPr lang="ru-RU" sz="2800" dirty="0" err="1">
                <a:solidFill>
                  <a:schemeClr val="tx1"/>
                </a:solidFill>
              </a:rPr>
              <a:t>акціях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програмах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соціальної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взаємодопомоги</a:t>
            </a:r>
            <a:r>
              <a:rPr lang="ru-RU" sz="2800" dirty="0">
                <a:solidFill>
                  <a:schemeClr val="tx1"/>
                </a:solidFill>
              </a:rPr>
              <a:t>, культурного </a:t>
            </a:r>
            <a:r>
              <a:rPr lang="ru-RU" sz="2800" dirty="0" err="1">
                <a:solidFill>
                  <a:schemeClr val="tx1"/>
                </a:solidFill>
              </a:rPr>
              <a:t>просвітництва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тощо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Також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цей</a:t>
            </a:r>
            <a:r>
              <a:rPr lang="ru-RU" sz="2800" dirty="0">
                <a:solidFill>
                  <a:schemeClr val="tx1"/>
                </a:solidFill>
              </a:rPr>
              <a:t> день </a:t>
            </a:r>
            <a:r>
              <a:rPr lang="ru-RU" sz="2800" dirty="0" err="1">
                <a:solidFill>
                  <a:schemeClr val="tx1"/>
                </a:solidFill>
              </a:rPr>
              <a:t>можна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вважати</a:t>
            </a:r>
            <a:r>
              <a:rPr lang="ru-RU" sz="2800" dirty="0">
                <a:solidFill>
                  <a:schemeClr val="tx1"/>
                </a:solidFill>
              </a:rPr>
              <a:t> святом людей, </a:t>
            </a:r>
            <a:r>
              <a:rPr lang="ru-RU" sz="2800" dirty="0" err="1">
                <a:solidFill>
                  <a:schemeClr val="tx1"/>
                </a:solidFill>
              </a:rPr>
              <a:t>які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допомагають</a:t>
            </a:r>
            <a:r>
              <a:rPr lang="ru-RU" sz="2800" dirty="0">
                <a:solidFill>
                  <a:schemeClr val="tx1"/>
                </a:solidFill>
              </a:rPr>
              <a:t> персоналу </a:t>
            </a:r>
            <a:r>
              <a:rPr lang="ru-RU" sz="2800" dirty="0" err="1">
                <a:solidFill>
                  <a:schemeClr val="tx1"/>
                </a:solidFill>
              </a:rPr>
              <a:t>дитячих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будинків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шкіл-інтернатів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будинків</a:t>
            </a:r>
            <a:r>
              <a:rPr lang="ru-RU" sz="2800" dirty="0">
                <a:solidFill>
                  <a:schemeClr val="tx1"/>
                </a:solidFill>
              </a:rPr>
              <a:t> для людей </a:t>
            </a:r>
            <a:r>
              <a:rPr lang="ru-RU" sz="2800" dirty="0" err="1">
                <a:solidFill>
                  <a:schemeClr val="tx1"/>
                </a:solidFill>
              </a:rPr>
              <a:t>похилого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віку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лікарень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швидкої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допомоги</a:t>
            </a:r>
            <a:r>
              <a:rPr lang="ru-RU" sz="2800" dirty="0">
                <a:solidFill>
                  <a:schemeClr val="tx1"/>
                </a:solidFill>
              </a:rPr>
              <a:t> та </a:t>
            </a:r>
            <a:r>
              <a:rPr lang="ru-RU" sz="2800" dirty="0" err="1">
                <a:solidFill>
                  <a:schemeClr val="tx1"/>
                </a:solidFill>
              </a:rPr>
              <a:t>ін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0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853" y="0"/>
            <a:ext cx="10373442" cy="6857999"/>
          </a:xfrm>
        </p:spPr>
      </p:pic>
    </p:spTree>
    <p:extLst>
      <p:ext uri="{BB962C8B-B14F-4D97-AF65-F5344CB8AC3E}">
        <p14:creationId xmlns:p14="http://schemas.microsoft.com/office/powerpoint/2010/main" val="272504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8913"/>
            <a:ext cx="8135938" cy="3095625"/>
          </a:xfrm>
        </p:spPr>
        <p:txBody>
          <a:bodyPr/>
          <a:lstStyle/>
          <a:p>
            <a:pPr marL="1143000" lvl="4" indent="0" algn="just">
              <a:buNone/>
            </a:pPr>
            <a:r>
              <a:rPr lang="ru-RU" sz="2400" b="1" cap="all" dirty="0"/>
              <a:t>6 </a:t>
            </a:r>
            <a:r>
              <a:rPr lang="ru-RU" sz="2400" b="1" cap="all" dirty="0" smtClean="0"/>
              <a:t>ГРУДНЯ</a:t>
            </a:r>
            <a:r>
              <a:rPr lang="en-US" sz="2400" b="1" cap="all" dirty="0" smtClean="0"/>
              <a:t> </a:t>
            </a:r>
            <a:r>
              <a:rPr lang="ru-RU" sz="2400" b="1" cap="all" dirty="0" smtClean="0"/>
              <a:t>- </a:t>
            </a:r>
            <a:r>
              <a:rPr lang="ru-RU" sz="2400" b="1" cap="all" dirty="0"/>
              <a:t>ВШАНУВАННЯ ПАМ’ЯТІ СТУДЕНТОК, РОЗСТРІЛЯНИХ У МОНРЕАЛІ, КОЛИ 14 ЖІНОК-СТУДЕНТОК БУЛИ ВБИТІ ЗЛОЧИНЦЕМ ЛИШЕ ЧЕРЕЗ ТЕ, ЩО «ВОНИ БУЛИ ФЕМІНІСТКАМИ</a:t>
            </a:r>
            <a:r>
              <a:rPr lang="ru-RU" sz="2400" b="1" cap="all" dirty="0" smtClean="0"/>
              <a:t>»</a:t>
            </a:r>
            <a:endParaRPr lang="ru-RU" sz="2400" b="1" cap="all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7920880" cy="365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1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620688"/>
            <a:ext cx="8136904" cy="5544616"/>
          </a:xfrm>
        </p:spPr>
        <p:txBody>
          <a:bodyPr>
            <a:normAutofit/>
          </a:bodyPr>
          <a:lstStyle/>
          <a:p>
            <a:pPr algn="just"/>
            <a:r>
              <a:rPr lang="ru-RU" sz="3200" dirty="0" err="1">
                <a:solidFill>
                  <a:schemeClr val="tx1"/>
                </a:solidFill>
              </a:rPr>
              <a:t>Міжнародний</a:t>
            </a:r>
            <a:r>
              <a:rPr lang="ru-RU" sz="3200" dirty="0">
                <a:solidFill>
                  <a:schemeClr val="tx1"/>
                </a:solidFill>
              </a:rPr>
              <a:t> день </a:t>
            </a:r>
            <a:r>
              <a:rPr lang="ru-RU" sz="3200" dirty="0" err="1">
                <a:solidFill>
                  <a:schemeClr val="tx1"/>
                </a:solidFill>
              </a:rPr>
              <a:t>боротьби</a:t>
            </a:r>
            <a:r>
              <a:rPr lang="ru-RU" sz="3200" dirty="0">
                <a:solidFill>
                  <a:schemeClr val="tx1"/>
                </a:solidFill>
              </a:rPr>
              <a:t> з </a:t>
            </a:r>
            <a:r>
              <a:rPr lang="ru-RU" sz="3200" dirty="0" err="1">
                <a:solidFill>
                  <a:schemeClr val="tx1"/>
                </a:solidFill>
              </a:rPr>
              <a:t>корупцією</a:t>
            </a:r>
            <a:r>
              <a:rPr lang="ru-RU" sz="3200" dirty="0">
                <a:solidFill>
                  <a:schemeClr val="tx1"/>
                </a:solidFill>
              </a:rPr>
              <a:t> (</a:t>
            </a:r>
            <a:r>
              <a:rPr lang="ru-RU" sz="3200" dirty="0" err="1">
                <a:solidFill>
                  <a:schemeClr val="tx1"/>
                </a:solidFill>
              </a:rPr>
              <a:t>International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Anti</a:t>
            </a:r>
            <a:r>
              <a:rPr lang="ru-RU" sz="3200" dirty="0">
                <a:solidFill>
                  <a:schemeClr val="tx1"/>
                </a:solidFill>
              </a:rPr>
              <a:t>–</a:t>
            </a:r>
            <a:r>
              <a:rPr lang="ru-RU" sz="3200" dirty="0" err="1">
                <a:solidFill>
                  <a:schemeClr val="tx1"/>
                </a:solidFill>
              </a:rPr>
              <a:t>Corruption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Day</a:t>
            </a:r>
            <a:r>
              <a:rPr lang="ru-RU" sz="3200" dirty="0">
                <a:solidFill>
                  <a:schemeClr val="tx1"/>
                </a:solidFill>
              </a:rPr>
              <a:t>) </a:t>
            </a:r>
            <a:r>
              <a:rPr lang="ru-RU" sz="3200" dirty="0" err="1">
                <a:solidFill>
                  <a:schemeClr val="tx1"/>
                </a:solidFill>
              </a:rPr>
              <a:t>відзначається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щорічно</a:t>
            </a:r>
            <a:r>
              <a:rPr lang="ru-RU" sz="3200" dirty="0">
                <a:solidFill>
                  <a:schemeClr val="tx1"/>
                </a:solidFill>
              </a:rPr>
              <a:t> 9 </a:t>
            </a:r>
            <a:r>
              <a:rPr lang="ru-RU" sz="3200" dirty="0" err="1">
                <a:solidFill>
                  <a:schemeClr val="tx1"/>
                </a:solidFill>
              </a:rPr>
              <a:t>грудня</a:t>
            </a:r>
            <a:r>
              <a:rPr lang="ru-RU" sz="3200" dirty="0">
                <a:solidFill>
                  <a:schemeClr val="tx1"/>
                </a:solidFill>
              </a:rPr>
              <a:t> з </a:t>
            </a:r>
            <a:r>
              <a:rPr lang="ru-RU" sz="3200" dirty="0" err="1">
                <a:solidFill>
                  <a:schemeClr val="tx1"/>
                </a:solidFill>
              </a:rPr>
              <a:t>ініціативи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Організації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Об’єднаних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Націй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3200" dirty="0" err="1">
                <a:solidFill>
                  <a:schemeClr val="tx1"/>
                </a:solidFill>
              </a:rPr>
              <a:t>Цього</a:t>
            </a:r>
            <a:r>
              <a:rPr lang="ru-RU" sz="3200" dirty="0">
                <a:solidFill>
                  <a:schemeClr val="tx1"/>
                </a:solidFill>
              </a:rPr>
              <a:t> дня 9 </a:t>
            </a:r>
            <a:r>
              <a:rPr lang="ru-RU" sz="3200" dirty="0" err="1">
                <a:solidFill>
                  <a:schemeClr val="tx1"/>
                </a:solidFill>
              </a:rPr>
              <a:t>грудня</a:t>
            </a:r>
            <a:r>
              <a:rPr lang="ru-RU" sz="3200" dirty="0">
                <a:solidFill>
                  <a:schemeClr val="tx1"/>
                </a:solidFill>
              </a:rPr>
              <a:t> 2003 року на </a:t>
            </a:r>
            <a:r>
              <a:rPr lang="ru-RU" sz="3200" dirty="0" err="1">
                <a:solidFill>
                  <a:schemeClr val="tx1"/>
                </a:solidFill>
              </a:rPr>
              <a:t>політичній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конференції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високого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рівня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була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відкрита</a:t>
            </a:r>
            <a:r>
              <a:rPr lang="ru-RU" sz="3200" dirty="0">
                <a:solidFill>
                  <a:schemeClr val="tx1"/>
                </a:solidFill>
              </a:rPr>
              <a:t> для </a:t>
            </a:r>
            <a:r>
              <a:rPr lang="ru-RU" sz="3200" dirty="0" err="1">
                <a:solidFill>
                  <a:schemeClr val="tx1"/>
                </a:solidFill>
              </a:rPr>
              <a:t>підписання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Конвенція</a:t>
            </a:r>
            <a:r>
              <a:rPr lang="ru-RU" sz="3200" dirty="0">
                <a:solidFill>
                  <a:schemeClr val="tx1"/>
                </a:solidFill>
              </a:rPr>
              <a:t> ООН </a:t>
            </a:r>
            <a:r>
              <a:rPr lang="ru-RU" sz="3200" dirty="0" err="1">
                <a:solidFill>
                  <a:schemeClr val="tx1"/>
                </a:solidFill>
              </a:rPr>
              <a:t>проти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корупції</a:t>
            </a:r>
            <a:r>
              <a:rPr lang="ru-RU" sz="3200" dirty="0">
                <a:solidFill>
                  <a:schemeClr val="tx1"/>
                </a:solidFill>
              </a:rPr>
              <a:t> (</a:t>
            </a:r>
            <a:r>
              <a:rPr lang="ru-RU" sz="3200" dirty="0" err="1">
                <a:solidFill>
                  <a:schemeClr val="tx1"/>
                </a:solidFill>
              </a:rPr>
              <a:t>ухвалена</a:t>
            </a:r>
            <a:r>
              <a:rPr lang="ru-RU" sz="3200" dirty="0">
                <a:solidFill>
                  <a:schemeClr val="tx1"/>
                </a:solidFill>
              </a:rPr>
              <a:t> Генеральною </a:t>
            </a:r>
            <a:r>
              <a:rPr lang="ru-RU" sz="3200" dirty="0" err="1">
                <a:solidFill>
                  <a:schemeClr val="tx1"/>
                </a:solidFill>
              </a:rPr>
              <a:t>асамблеєю</a:t>
            </a:r>
            <a:r>
              <a:rPr lang="ru-RU" sz="3200" dirty="0">
                <a:solidFill>
                  <a:schemeClr val="tx1"/>
                </a:solidFill>
              </a:rPr>
              <a:t> ООН 31 </a:t>
            </a:r>
            <a:r>
              <a:rPr lang="ru-RU" sz="3200" dirty="0" err="1">
                <a:solidFill>
                  <a:schemeClr val="tx1"/>
                </a:solidFill>
              </a:rPr>
              <a:t>жовтня</a:t>
            </a:r>
            <a:r>
              <a:rPr lang="ru-RU" sz="3200" dirty="0">
                <a:solidFill>
                  <a:schemeClr val="tx1"/>
                </a:solidFill>
              </a:rPr>
              <a:t> 2003 року).</a:t>
            </a:r>
          </a:p>
          <a:p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2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42" y="404665"/>
            <a:ext cx="9239286" cy="5976664"/>
          </a:xfrm>
        </p:spPr>
      </p:pic>
    </p:spTree>
    <p:extLst>
      <p:ext uri="{BB962C8B-B14F-4D97-AF65-F5344CB8AC3E}">
        <p14:creationId xmlns:p14="http://schemas.microsoft.com/office/powerpoint/2010/main" val="346653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692696"/>
            <a:ext cx="8208912" cy="5328592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solidFill>
                  <a:schemeClr val="tx1"/>
                </a:solidFill>
              </a:rPr>
              <a:t>10 </a:t>
            </a:r>
            <a:r>
              <a:rPr lang="ru-RU" sz="3200" b="1" dirty="0" err="1">
                <a:solidFill>
                  <a:schemeClr val="tx1"/>
                </a:solidFill>
              </a:rPr>
              <a:t>грудня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міжнародна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спільнота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відзначає</a:t>
            </a:r>
            <a:r>
              <a:rPr lang="ru-RU" sz="3200" b="1" dirty="0">
                <a:solidFill>
                  <a:schemeClr val="tx1"/>
                </a:solidFill>
              </a:rPr>
              <a:t> День прав </a:t>
            </a:r>
            <a:r>
              <a:rPr lang="ru-RU" sz="3200" b="1" dirty="0" err="1">
                <a:solidFill>
                  <a:schemeClr val="tx1"/>
                </a:solidFill>
              </a:rPr>
              <a:t>людини</a:t>
            </a:r>
            <a:r>
              <a:rPr lang="ru-RU" sz="3200" b="1" dirty="0">
                <a:solidFill>
                  <a:schemeClr val="tx1"/>
                </a:solidFill>
              </a:rPr>
              <a:t> (</a:t>
            </a:r>
            <a:r>
              <a:rPr lang="ru-RU" sz="3200" b="1" dirty="0" err="1">
                <a:solidFill>
                  <a:schemeClr val="tx1"/>
                </a:solidFill>
              </a:rPr>
              <a:t>Human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Rights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Day</a:t>
            </a:r>
            <a:r>
              <a:rPr lang="ru-RU" sz="3200" b="1" dirty="0">
                <a:solidFill>
                  <a:schemeClr val="tx1"/>
                </a:solidFill>
              </a:rPr>
              <a:t>). </a:t>
            </a:r>
            <a:r>
              <a:rPr lang="ru-RU" sz="3200" b="1" dirty="0" err="1">
                <a:solidFill>
                  <a:schemeClr val="tx1"/>
                </a:solidFill>
              </a:rPr>
              <a:t>Саме</a:t>
            </a:r>
            <a:r>
              <a:rPr lang="ru-RU" sz="3200" b="1" dirty="0">
                <a:solidFill>
                  <a:schemeClr val="tx1"/>
                </a:solidFill>
              </a:rPr>
              <a:t> у </a:t>
            </a:r>
            <a:r>
              <a:rPr lang="ru-RU" sz="3200" b="1" dirty="0" err="1">
                <a:solidFill>
                  <a:schemeClr val="tx1"/>
                </a:solidFill>
              </a:rPr>
              <a:t>цей</a:t>
            </a:r>
            <a:r>
              <a:rPr lang="ru-RU" sz="3200" b="1" dirty="0">
                <a:solidFill>
                  <a:schemeClr val="tx1"/>
                </a:solidFill>
              </a:rPr>
              <a:t> день в 1948 </a:t>
            </a:r>
            <a:r>
              <a:rPr lang="ru-RU" sz="3200" b="1" dirty="0" err="1">
                <a:solidFill>
                  <a:schemeClr val="tx1"/>
                </a:solidFill>
              </a:rPr>
              <a:t>році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Генеральна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Асамблея</a:t>
            </a:r>
            <a:r>
              <a:rPr lang="ru-RU" sz="3200" b="1" dirty="0">
                <a:solidFill>
                  <a:schemeClr val="tx1"/>
                </a:solidFill>
              </a:rPr>
              <a:t> ООН </a:t>
            </a:r>
            <a:r>
              <a:rPr lang="ru-RU" sz="3200" b="1" dirty="0" err="1">
                <a:solidFill>
                  <a:schemeClr val="tx1"/>
                </a:solidFill>
              </a:rPr>
              <a:t>прийняла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Загальну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декларацію</a:t>
            </a:r>
            <a:r>
              <a:rPr lang="ru-RU" sz="3200" b="1" dirty="0">
                <a:solidFill>
                  <a:schemeClr val="tx1"/>
                </a:solidFill>
              </a:rPr>
              <a:t> прав </a:t>
            </a:r>
            <a:r>
              <a:rPr lang="ru-RU" sz="3200" b="1" dirty="0" err="1">
                <a:solidFill>
                  <a:schemeClr val="tx1"/>
                </a:solidFill>
              </a:rPr>
              <a:t>людини</a:t>
            </a:r>
            <a:r>
              <a:rPr lang="ru-RU" sz="3200" b="1" dirty="0">
                <a:solidFill>
                  <a:schemeClr val="tx1"/>
                </a:solidFill>
              </a:rPr>
              <a:t> – перший </a:t>
            </a:r>
            <a:r>
              <a:rPr lang="ru-RU" sz="3200" b="1" dirty="0" err="1">
                <a:solidFill>
                  <a:schemeClr val="tx1"/>
                </a:solidFill>
              </a:rPr>
              <a:t>універсальний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міжнародний</a:t>
            </a:r>
            <a:r>
              <a:rPr lang="ru-RU" sz="3200" b="1" dirty="0">
                <a:solidFill>
                  <a:schemeClr val="tx1"/>
                </a:solidFill>
              </a:rPr>
              <a:t> акт з прав </a:t>
            </a:r>
            <a:r>
              <a:rPr lang="ru-RU" sz="3200" b="1" dirty="0" err="1">
                <a:solidFill>
                  <a:schemeClr val="tx1"/>
                </a:solidFill>
              </a:rPr>
              <a:t>людини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7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10261140" cy="6840760"/>
          </a:xfrm>
        </p:spPr>
      </p:pic>
    </p:spTree>
    <p:extLst>
      <p:ext uri="{BB962C8B-B14F-4D97-AF65-F5344CB8AC3E}">
        <p14:creationId xmlns:p14="http://schemas.microsoft.com/office/powerpoint/2010/main" val="187528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3249"/>
            <a:ext cx="9723049" cy="6854751"/>
          </a:xfrm>
        </p:spPr>
      </p:pic>
    </p:spTree>
    <p:extLst>
      <p:ext uri="{BB962C8B-B14F-4D97-AF65-F5344CB8AC3E}">
        <p14:creationId xmlns:p14="http://schemas.microsoft.com/office/powerpoint/2010/main" val="343575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71480"/>
            <a:ext cx="4400552" cy="42862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ВИДИ НАСИЛЛЯ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5232" t="25926" r="27686" b="15100"/>
          <a:stretch>
            <a:fillRect/>
          </a:stretch>
        </p:blipFill>
        <p:spPr bwMode="auto">
          <a:xfrm>
            <a:off x="0" y="1071546"/>
            <a:ext cx="900115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685800"/>
            <a:ext cx="8208912" cy="4039344"/>
          </a:xfrm>
        </p:spPr>
        <p:txBody>
          <a:bodyPr>
            <a:normAutofit fontScale="25000" lnSpcReduction="20000"/>
          </a:bodyPr>
          <a:lstStyle/>
          <a:p>
            <a:pPr fontAlgn="base"/>
            <a:endParaRPr lang="ru-RU" sz="4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endParaRPr lang="ru-RU" sz="4600" b="1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endParaRPr lang="ru-RU" sz="4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endParaRPr lang="ru-RU" sz="4600" b="1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endParaRPr lang="ru-RU" sz="4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endParaRPr lang="ru-RU" sz="4600" b="1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endParaRPr lang="ru-RU" sz="4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endParaRPr lang="ru-RU" sz="4600" b="1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endParaRPr lang="ru-RU" sz="4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 fontAlgn="base"/>
            <a:r>
              <a:rPr lang="ru-RU" sz="9600" b="1" dirty="0" err="1" smtClean="0">
                <a:solidFill>
                  <a:schemeClr val="accent1">
                    <a:lumMod val="75000"/>
                  </a:schemeClr>
                </a:solidFill>
              </a:rPr>
              <a:t>Основними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завданнями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акції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є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just" fontAlgn="base"/>
            <a:r>
              <a:rPr lang="ru-RU" sz="9600" dirty="0" err="1" smtClean="0">
                <a:solidFill>
                  <a:schemeClr val="tx1"/>
                </a:solidFill>
              </a:rPr>
              <a:t>привернення</a:t>
            </a:r>
            <a:r>
              <a:rPr lang="ru-RU" sz="9600" dirty="0" smtClean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уваги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громадськості</a:t>
            </a:r>
            <a:r>
              <a:rPr lang="ru-RU" sz="9600" dirty="0">
                <a:solidFill>
                  <a:schemeClr val="tx1"/>
                </a:solidFill>
              </a:rPr>
              <a:t> до </a:t>
            </a:r>
            <a:r>
              <a:rPr lang="ru-RU" sz="9600" dirty="0" err="1">
                <a:solidFill>
                  <a:schemeClr val="tx1"/>
                </a:solidFill>
              </a:rPr>
              <a:t>актуальних</a:t>
            </a:r>
            <a:r>
              <a:rPr lang="ru-RU" sz="9600" dirty="0">
                <a:solidFill>
                  <a:schemeClr val="tx1"/>
                </a:solidFill>
              </a:rPr>
              <a:t> для </a:t>
            </a:r>
            <a:r>
              <a:rPr lang="ru-RU" sz="9600" dirty="0" err="1">
                <a:solidFill>
                  <a:schemeClr val="tx1"/>
                </a:solidFill>
              </a:rPr>
              <a:t>українського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суспільства</a:t>
            </a:r>
            <a:r>
              <a:rPr lang="ru-RU" sz="9600" dirty="0">
                <a:solidFill>
                  <a:schemeClr val="tx1"/>
                </a:solidFill>
              </a:rPr>
              <a:t> проблем </a:t>
            </a:r>
            <a:r>
              <a:rPr lang="ru-RU" sz="9600" dirty="0" err="1">
                <a:solidFill>
                  <a:schemeClr val="tx1"/>
                </a:solidFill>
              </a:rPr>
              <a:t>подолання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насильства</a:t>
            </a:r>
            <a:r>
              <a:rPr lang="ru-RU" sz="9600" dirty="0">
                <a:solidFill>
                  <a:schemeClr val="tx1"/>
                </a:solidFill>
              </a:rPr>
              <a:t> в </a:t>
            </a:r>
            <a:r>
              <a:rPr lang="ru-RU" sz="9600" dirty="0" err="1">
                <a:solidFill>
                  <a:schemeClr val="tx1"/>
                </a:solidFill>
              </a:rPr>
              <a:t>сім’ї</a:t>
            </a:r>
            <a:r>
              <a:rPr lang="ru-RU" sz="9600" dirty="0">
                <a:solidFill>
                  <a:schemeClr val="tx1"/>
                </a:solidFill>
              </a:rPr>
              <a:t>, </a:t>
            </a:r>
            <a:r>
              <a:rPr lang="ru-RU" sz="9600" dirty="0" err="1">
                <a:solidFill>
                  <a:schemeClr val="tx1"/>
                </a:solidFill>
              </a:rPr>
              <a:t>протидії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торгівлі</a:t>
            </a:r>
            <a:r>
              <a:rPr lang="ru-RU" sz="9600" dirty="0">
                <a:solidFill>
                  <a:schemeClr val="tx1"/>
                </a:solidFill>
              </a:rPr>
              <a:t> людьми та </a:t>
            </a:r>
            <a:r>
              <a:rPr lang="ru-RU" sz="9600" dirty="0" err="1">
                <a:solidFill>
                  <a:schemeClr val="tx1"/>
                </a:solidFill>
              </a:rPr>
              <a:t>жорстокого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поводження</a:t>
            </a:r>
            <a:r>
              <a:rPr lang="ru-RU" sz="9600" dirty="0">
                <a:solidFill>
                  <a:schemeClr val="tx1"/>
                </a:solidFill>
              </a:rPr>
              <a:t> з </a:t>
            </a:r>
            <a:r>
              <a:rPr lang="ru-RU" sz="9600" dirty="0" err="1">
                <a:solidFill>
                  <a:schemeClr val="tx1"/>
                </a:solidFill>
              </a:rPr>
              <a:t>дітьми</a:t>
            </a:r>
            <a:r>
              <a:rPr lang="ru-RU" sz="9600" dirty="0">
                <a:solidFill>
                  <a:schemeClr val="tx1"/>
                </a:solidFill>
              </a:rPr>
              <a:t>, гендерного </a:t>
            </a:r>
            <a:r>
              <a:rPr lang="ru-RU" sz="9600" dirty="0" err="1">
                <a:solidFill>
                  <a:schemeClr val="tx1"/>
                </a:solidFill>
              </a:rPr>
              <a:t>насильства</a:t>
            </a:r>
            <a:r>
              <a:rPr lang="ru-RU" sz="9600" dirty="0">
                <a:solidFill>
                  <a:schemeClr val="tx1"/>
                </a:solidFill>
              </a:rPr>
              <a:t> та </a:t>
            </a:r>
            <a:r>
              <a:rPr lang="ru-RU" sz="9600" dirty="0" err="1">
                <a:solidFill>
                  <a:schemeClr val="tx1"/>
                </a:solidFill>
              </a:rPr>
              <a:t>забезпечення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рівних</a:t>
            </a:r>
            <a:r>
              <a:rPr lang="ru-RU" sz="9600" dirty="0">
                <a:solidFill>
                  <a:schemeClr val="tx1"/>
                </a:solidFill>
              </a:rPr>
              <a:t> прав </a:t>
            </a:r>
            <a:r>
              <a:rPr lang="ru-RU" sz="9600" dirty="0" err="1">
                <a:solidFill>
                  <a:schemeClr val="tx1"/>
                </a:solidFill>
              </a:rPr>
              <a:t>жінок</a:t>
            </a:r>
            <a:r>
              <a:rPr lang="ru-RU" sz="9600" dirty="0">
                <a:solidFill>
                  <a:schemeClr val="tx1"/>
                </a:solidFill>
              </a:rPr>
              <a:t> і </a:t>
            </a:r>
            <a:r>
              <a:rPr lang="ru-RU" sz="9600" dirty="0" err="1">
                <a:solidFill>
                  <a:schemeClr val="tx1"/>
                </a:solidFill>
              </a:rPr>
              <a:t>чоловіків</a:t>
            </a:r>
            <a:r>
              <a:rPr lang="ru-RU" sz="9600" dirty="0">
                <a:solidFill>
                  <a:schemeClr val="tx1"/>
                </a:solidFill>
              </a:rPr>
              <a:t>;</a:t>
            </a:r>
          </a:p>
          <a:p>
            <a:pPr algn="just" fontAlgn="base"/>
            <a:r>
              <a:rPr lang="ru-RU" sz="9600" dirty="0" err="1">
                <a:solidFill>
                  <a:schemeClr val="tx1"/>
                </a:solidFill>
              </a:rPr>
              <a:t>активізація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партнерського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руху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органів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державної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влади</a:t>
            </a:r>
            <a:r>
              <a:rPr lang="ru-RU" sz="9600" dirty="0">
                <a:solidFill>
                  <a:schemeClr val="tx1"/>
                </a:solidFill>
              </a:rPr>
              <a:t>, </a:t>
            </a:r>
            <a:r>
              <a:rPr lang="ru-RU" sz="9600" dirty="0" err="1">
                <a:solidFill>
                  <a:schemeClr val="tx1"/>
                </a:solidFill>
              </a:rPr>
              <a:t>державних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закладів</a:t>
            </a:r>
            <a:r>
              <a:rPr lang="ru-RU" sz="9600" dirty="0">
                <a:solidFill>
                  <a:schemeClr val="tx1"/>
                </a:solidFill>
              </a:rPr>
              <a:t>, </a:t>
            </a:r>
            <a:r>
              <a:rPr lang="ru-RU" sz="9600" dirty="0" err="1">
                <a:solidFill>
                  <a:schemeClr val="tx1"/>
                </a:solidFill>
              </a:rPr>
              <a:t>громадських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організацій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щодо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викорінення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домашнього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насильства</a:t>
            </a:r>
            <a:r>
              <a:rPr lang="ru-RU" sz="9600" dirty="0">
                <a:solidFill>
                  <a:schemeClr val="tx1"/>
                </a:solidFill>
              </a:rPr>
              <a:t>;</a:t>
            </a:r>
          </a:p>
          <a:p>
            <a:pPr algn="just" fontAlgn="base"/>
            <a:r>
              <a:rPr lang="ru-RU" sz="9600" dirty="0" err="1">
                <a:solidFill>
                  <a:schemeClr val="tx1"/>
                </a:solidFill>
              </a:rPr>
              <a:t>проведення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інформаційних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кампаній</a:t>
            </a:r>
            <a:r>
              <a:rPr lang="ru-RU" sz="9600" dirty="0">
                <a:solidFill>
                  <a:schemeClr val="tx1"/>
                </a:solidFill>
              </a:rPr>
              <a:t> з метою </a:t>
            </a:r>
            <a:r>
              <a:rPr lang="ru-RU" sz="9600" dirty="0" err="1">
                <a:solidFill>
                  <a:schemeClr val="tx1"/>
                </a:solidFill>
              </a:rPr>
              <a:t>підвищення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обізнаності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населення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України</a:t>
            </a:r>
            <a:r>
              <a:rPr lang="ru-RU" sz="9600" dirty="0">
                <a:solidFill>
                  <a:schemeClr val="tx1"/>
                </a:solidFill>
              </a:rPr>
              <a:t> з </a:t>
            </a:r>
            <a:r>
              <a:rPr lang="ru-RU" sz="9600" dirty="0" err="1">
                <a:solidFill>
                  <a:schemeClr val="tx1"/>
                </a:solidFill>
              </a:rPr>
              <a:t>питань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попередження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насильства</a:t>
            </a:r>
            <a:r>
              <a:rPr lang="ru-RU" sz="9600" dirty="0">
                <a:solidFill>
                  <a:schemeClr val="tx1"/>
                </a:solidFill>
              </a:rPr>
              <a:t> в </a:t>
            </a:r>
            <a:r>
              <a:rPr lang="ru-RU" sz="9600" dirty="0" err="1">
                <a:solidFill>
                  <a:schemeClr val="tx1"/>
                </a:solidFill>
              </a:rPr>
              <a:t>сім'ї</a:t>
            </a:r>
            <a:r>
              <a:rPr lang="ru-RU" sz="9600" dirty="0">
                <a:solidFill>
                  <a:schemeClr val="tx1"/>
                </a:solidFill>
              </a:rPr>
              <a:t>, </a:t>
            </a:r>
            <a:r>
              <a:rPr lang="ru-RU" sz="9600" dirty="0" err="1">
                <a:solidFill>
                  <a:schemeClr val="tx1"/>
                </a:solidFill>
              </a:rPr>
              <a:t>жорсткого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поводження</a:t>
            </a:r>
            <a:r>
              <a:rPr lang="ru-RU" sz="9600" dirty="0">
                <a:solidFill>
                  <a:schemeClr val="tx1"/>
                </a:solidFill>
              </a:rPr>
              <a:t> з </a:t>
            </a:r>
            <a:r>
              <a:rPr lang="ru-RU" sz="9600" dirty="0" err="1">
                <a:solidFill>
                  <a:schemeClr val="tx1"/>
                </a:solidFill>
              </a:rPr>
              <a:t>дітьми</a:t>
            </a:r>
            <a:r>
              <a:rPr lang="ru-RU" sz="9600" dirty="0">
                <a:solidFill>
                  <a:schemeClr val="tx1"/>
                </a:solidFill>
              </a:rPr>
              <a:t>, </a:t>
            </a:r>
            <a:r>
              <a:rPr lang="ru-RU" sz="9600" dirty="0" err="1">
                <a:solidFill>
                  <a:schemeClr val="tx1"/>
                </a:solidFill>
              </a:rPr>
              <a:t>формування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свідомості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всіх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верств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населення</a:t>
            </a:r>
            <a:r>
              <a:rPr lang="ru-RU" sz="9600" dirty="0">
                <a:solidFill>
                  <a:schemeClr val="tx1"/>
                </a:solidFill>
              </a:rPr>
              <a:t>  </a:t>
            </a:r>
            <a:r>
              <a:rPr lang="ru-RU" sz="9600" dirty="0" err="1">
                <a:solidFill>
                  <a:schemeClr val="tx1"/>
                </a:solidFill>
              </a:rPr>
              <a:t>щодо</a:t>
            </a:r>
            <a:r>
              <a:rPr lang="ru-RU" sz="9600" dirty="0">
                <a:solidFill>
                  <a:schemeClr val="tx1"/>
                </a:solidFill>
              </a:rPr>
              <a:t> нетерпимого </a:t>
            </a:r>
            <a:r>
              <a:rPr lang="ru-RU" sz="9600" dirty="0" err="1">
                <a:solidFill>
                  <a:schemeClr val="tx1"/>
                </a:solidFill>
              </a:rPr>
              <a:t>ставлення</a:t>
            </a:r>
            <a:r>
              <a:rPr lang="ru-RU" sz="9600" dirty="0">
                <a:solidFill>
                  <a:schemeClr val="tx1"/>
                </a:solidFill>
              </a:rPr>
              <a:t> до </a:t>
            </a:r>
            <a:r>
              <a:rPr lang="ru-RU" sz="9600" dirty="0" err="1">
                <a:solidFill>
                  <a:schemeClr val="tx1"/>
                </a:solidFill>
              </a:rPr>
              <a:t>насильства</a:t>
            </a:r>
            <a:r>
              <a:rPr lang="ru-RU" sz="9600" dirty="0">
                <a:solidFill>
                  <a:schemeClr val="tx1"/>
                </a:solidFill>
              </a:rPr>
              <a:t>;</a:t>
            </a:r>
          </a:p>
          <a:p>
            <a:pPr algn="just" fontAlgn="base"/>
            <a:r>
              <a:rPr lang="ru-RU" sz="9600" dirty="0" err="1">
                <a:solidFill>
                  <a:schemeClr val="tx1"/>
                </a:solidFill>
              </a:rPr>
              <a:t>формування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свідомості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усіх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верств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населення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err="1">
                <a:solidFill>
                  <a:schemeClr val="tx1"/>
                </a:solidFill>
              </a:rPr>
              <a:t>щодо</a:t>
            </a:r>
            <a:r>
              <a:rPr lang="ru-RU" sz="9600" dirty="0">
                <a:solidFill>
                  <a:schemeClr val="tx1"/>
                </a:solidFill>
              </a:rPr>
              <a:t> нетерпимого </a:t>
            </a:r>
            <a:r>
              <a:rPr lang="ru-RU" sz="9600" dirty="0" err="1">
                <a:solidFill>
                  <a:schemeClr val="tx1"/>
                </a:solidFill>
              </a:rPr>
              <a:t>ставлення</a:t>
            </a:r>
            <a:r>
              <a:rPr lang="ru-RU" sz="9600" dirty="0">
                <a:solidFill>
                  <a:schemeClr val="tx1"/>
                </a:solidFill>
              </a:rPr>
              <a:t> до </a:t>
            </a:r>
            <a:r>
              <a:rPr lang="ru-RU" sz="9600" dirty="0" err="1">
                <a:solidFill>
                  <a:schemeClr val="tx1"/>
                </a:solidFill>
              </a:rPr>
              <a:t>насильства</a:t>
            </a:r>
            <a:r>
              <a:rPr lang="ru-RU" sz="96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9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714380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500306"/>
            <a:ext cx="79296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Кібербулінг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мобінг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цькування</a:t>
            </a:r>
            <a:r>
              <a:rPr lang="ru-RU" dirty="0" smtClean="0"/>
              <a:t> </a:t>
            </a:r>
            <a:r>
              <a:rPr lang="ru-RU" dirty="0" err="1" smtClean="0"/>
              <a:t>групою</a:t>
            </a:r>
            <a:r>
              <a:rPr lang="ru-RU" dirty="0" smtClean="0"/>
              <a:t> людей .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Тролінг</a:t>
            </a:r>
            <a:r>
              <a:rPr lang="ru-RU" dirty="0" smtClean="0"/>
              <a:t>— </a:t>
            </a:r>
            <a:r>
              <a:rPr lang="ru-RU" dirty="0" err="1" smtClean="0"/>
              <a:t>глузування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людини</a:t>
            </a:r>
            <a:r>
              <a:rPr lang="ru-RU" dirty="0" smtClean="0"/>
              <a:t> та </a:t>
            </a:r>
            <a:r>
              <a:rPr lang="ru-RU" dirty="0" err="1" smtClean="0"/>
              <a:t>провокацій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.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Фішинг</a:t>
            </a:r>
            <a:r>
              <a:rPr lang="ru-RU" dirty="0" smtClean="0"/>
              <a:t> — </a:t>
            </a:r>
            <a:r>
              <a:rPr lang="ru-RU" dirty="0" err="1" smtClean="0"/>
              <a:t>інтернет-шахрайство</a:t>
            </a:r>
            <a:r>
              <a:rPr lang="ru-RU" dirty="0" smtClean="0"/>
              <a:t>, метою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доступ до </a:t>
            </a:r>
            <a:r>
              <a:rPr lang="ru-RU" dirty="0" err="1" smtClean="0"/>
              <a:t>логінів</a:t>
            </a:r>
            <a:r>
              <a:rPr lang="ru-RU" dirty="0" smtClean="0"/>
              <a:t> та </a:t>
            </a:r>
            <a:r>
              <a:rPr lang="ru-RU" dirty="0" err="1" smtClean="0"/>
              <a:t>паролів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Картинг</a:t>
            </a:r>
            <a:r>
              <a:rPr lang="ru-RU" dirty="0" smtClean="0"/>
              <a:t> — </a:t>
            </a:r>
            <a:r>
              <a:rPr lang="ru-RU" dirty="0" err="1" smtClean="0"/>
              <a:t>шахрайство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банківськими</a:t>
            </a:r>
            <a:r>
              <a:rPr lang="ru-RU" dirty="0" smtClean="0"/>
              <a:t> </a:t>
            </a:r>
            <a:r>
              <a:rPr lang="ru-RU" dirty="0" err="1" smtClean="0"/>
              <a:t>картками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Грумінг</a:t>
            </a:r>
            <a:r>
              <a:rPr lang="ru-RU" dirty="0" smtClean="0"/>
              <a:t> - </a:t>
            </a:r>
            <a:r>
              <a:rPr lang="ru-RU" dirty="0" err="1" smtClean="0"/>
              <a:t>входження</a:t>
            </a:r>
            <a:r>
              <a:rPr lang="ru-RU" dirty="0" smtClean="0"/>
              <a:t> в </a:t>
            </a:r>
            <a:r>
              <a:rPr lang="ru-RU" dirty="0" err="1" smtClean="0"/>
              <a:t>довіру</a:t>
            </a:r>
            <a:r>
              <a:rPr lang="ru-RU" dirty="0" smtClean="0"/>
              <a:t> до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метою </a:t>
            </a:r>
            <a:r>
              <a:rPr lang="ru-RU" dirty="0" err="1" smtClean="0"/>
              <a:t>подальшої</a:t>
            </a:r>
            <a:r>
              <a:rPr lang="ru-RU" dirty="0" smtClean="0"/>
              <a:t> </a:t>
            </a:r>
            <a:r>
              <a:rPr lang="ru-RU" dirty="0" err="1" smtClean="0"/>
              <a:t>особистої</a:t>
            </a:r>
            <a:r>
              <a:rPr lang="ru-RU" dirty="0" smtClean="0"/>
              <a:t> </a:t>
            </a:r>
            <a:r>
              <a:rPr lang="ru-RU" dirty="0" err="1" smtClean="0"/>
              <a:t>зустрічі</a:t>
            </a:r>
            <a:r>
              <a:rPr lang="ru-RU" dirty="0" smtClean="0"/>
              <a:t> для </a:t>
            </a:r>
            <a:r>
              <a:rPr lang="ru-RU" dirty="0" err="1" smtClean="0"/>
              <a:t>вступу</a:t>
            </a:r>
            <a:r>
              <a:rPr lang="ru-RU" dirty="0" smtClean="0"/>
              <a:t> в </a:t>
            </a:r>
            <a:r>
              <a:rPr lang="ru-RU" dirty="0" err="1" smtClean="0"/>
              <a:t>сексуальні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, </a:t>
            </a:r>
            <a:r>
              <a:rPr lang="ru-RU" dirty="0" err="1" smtClean="0"/>
              <a:t>експлуатації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шантажу.</a:t>
            </a:r>
          </a:p>
          <a:p>
            <a:pPr algn="just"/>
            <a:r>
              <a:rPr lang="ru-RU" b="1" dirty="0" err="1" smtClean="0">
                <a:solidFill>
                  <a:srgbClr val="C00000"/>
                </a:solidFill>
              </a:rPr>
              <a:t>Секстинг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інтимне</a:t>
            </a:r>
            <a:r>
              <a:rPr lang="ru-RU" dirty="0" smtClean="0"/>
              <a:t> </a:t>
            </a:r>
            <a:r>
              <a:rPr lang="ru-RU" dirty="0" err="1" smtClean="0"/>
              <a:t>листування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 </a:t>
            </a:r>
            <a:r>
              <a:rPr lang="ru-RU" dirty="0" err="1" smtClean="0"/>
              <a:t>пересилка</a:t>
            </a:r>
            <a:r>
              <a:rPr lang="ru-RU" dirty="0" smtClean="0"/>
              <a:t> фото </a:t>
            </a:r>
            <a:r>
              <a:rPr lang="ru-RU" dirty="0" err="1" smtClean="0"/>
              <a:t>інтимного</a:t>
            </a:r>
            <a:r>
              <a:rPr lang="ru-RU" dirty="0" smtClean="0"/>
              <a:t> характеру. </a:t>
            </a:r>
            <a:r>
              <a:rPr lang="ru-RU" i="1" dirty="0" smtClean="0"/>
              <a:t>Сама по </a:t>
            </a:r>
            <a:r>
              <a:rPr lang="ru-RU" i="1" dirty="0" err="1" smtClean="0"/>
              <a:t>собі</a:t>
            </a:r>
            <a:r>
              <a:rPr lang="ru-RU" i="1" dirty="0" smtClean="0"/>
              <a:t> вона, </a:t>
            </a:r>
            <a:r>
              <a:rPr lang="ru-RU" i="1" dirty="0" err="1" smtClean="0"/>
              <a:t>звісно</a:t>
            </a:r>
            <a:r>
              <a:rPr lang="ru-RU" i="1" dirty="0" smtClean="0"/>
              <a:t>, </a:t>
            </a:r>
            <a:r>
              <a:rPr lang="ru-RU" i="1" dirty="0" err="1" smtClean="0"/>
              <a:t>може</a:t>
            </a:r>
            <a:r>
              <a:rPr lang="ru-RU" i="1" dirty="0" smtClean="0"/>
              <a:t> бути </a:t>
            </a:r>
            <a:r>
              <a:rPr lang="ru-RU" i="1" dirty="0" err="1" smtClean="0"/>
              <a:t>між</a:t>
            </a:r>
            <a:r>
              <a:rPr lang="ru-RU" i="1" dirty="0" smtClean="0"/>
              <a:t> людьми, </a:t>
            </a:r>
            <a:r>
              <a:rPr lang="ru-RU" i="1" dirty="0" err="1" smtClean="0"/>
              <a:t>якщо</a:t>
            </a:r>
            <a:r>
              <a:rPr lang="ru-RU" i="1" dirty="0" smtClean="0"/>
              <a:t> </a:t>
            </a:r>
            <a:r>
              <a:rPr lang="ru-RU" i="1" dirty="0" err="1" smtClean="0"/>
              <a:t>нікого</a:t>
            </a:r>
            <a:r>
              <a:rPr lang="ru-RU" i="1" dirty="0" smtClean="0"/>
              <a:t> не </a:t>
            </a:r>
            <a:r>
              <a:rPr lang="ru-RU" i="1" dirty="0" err="1" smtClean="0"/>
              <a:t>кривдить</a:t>
            </a:r>
            <a:r>
              <a:rPr lang="ru-RU" i="1" dirty="0" smtClean="0"/>
              <a:t>. Але вона </a:t>
            </a:r>
            <a:r>
              <a:rPr lang="ru-RU" i="1" dirty="0" err="1" smtClean="0"/>
              <a:t>також</a:t>
            </a:r>
            <a:r>
              <a:rPr lang="ru-RU" i="1" dirty="0" smtClean="0"/>
              <a:t> </a:t>
            </a:r>
            <a:r>
              <a:rPr lang="ru-RU" i="1" dirty="0" err="1" smtClean="0"/>
              <a:t>може</a:t>
            </a:r>
            <a:r>
              <a:rPr lang="ru-RU" i="1" dirty="0" smtClean="0"/>
              <a:t> </a:t>
            </a:r>
            <a:r>
              <a:rPr lang="ru-RU" i="1" dirty="0" err="1" smtClean="0"/>
              <a:t>спричинити</a:t>
            </a:r>
            <a:r>
              <a:rPr lang="ru-RU" i="1" dirty="0" smtClean="0"/>
              <a:t> </a:t>
            </a:r>
            <a:r>
              <a:rPr lang="ru-RU" i="1" dirty="0" err="1" smtClean="0"/>
              <a:t>конфлікти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 </a:t>
            </a:r>
            <a:r>
              <a:rPr lang="ru-RU" i="1" dirty="0" err="1" smtClean="0"/>
              <a:t>навіть</a:t>
            </a:r>
            <a:r>
              <a:rPr lang="ru-RU" i="1" dirty="0" smtClean="0"/>
              <a:t> довести </a:t>
            </a:r>
            <a:r>
              <a:rPr lang="ru-RU" i="1" dirty="0" err="1" smtClean="0"/>
              <a:t>дитину</a:t>
            </a:r>
            <a:r>
              <a:rPr lang="ru-RU" i="1" dirty="0" smtClean="0"/>
              <a:t> до </a:t>
            </a:r>
            <a:r>
              <a:rPr lang="ru-RU" i="1" dirty="0" err="1" smtClean="0"/>
              <a:t>самогубства</a:t>
            </a:r>
            <a:r>
              <a:rPr lang="ru-RU" i="1" dirty="0" smtClean="0"/>
              <a:t>, </a:t>
            </a:r>
            <a:r>
              <a:rPr lang="ru-RU" i="1" dirty="0" err="1" smtClean="0"/>
              <a:t>якщо</a:t>
            </a:r>
            <a:r>
              <a:rPr lang="ru-RU" i="1" dirty="0" smtClean="0"/>
              <a:t> </a:t>
            </a:r>
            <a:r>
              <a:rPr lang="ru-RU" i="1" dirty="0" err="1" smtClean="0"/>
              <a:t>її</a:t>
            </a:r>
            <a:r>
              <a:rPr lang="ru-RU" i="1" dirty="0" smtClean="0"/>
              <a:t> </a:t>
            </a:r>
            <a:r>
              <a:rPr lang="ru-RU" i="1" dirty="0" err="1" smtClean="0"/>
              <a:t>співрозмовник</a:t>
            </a:r>
            <a:r>
              <a:rPr lang="ru-RU" i="1" dirty="0" smtClean="0"/>
              <a:t> </a:t>
            </a:r>
            <a:r>
              <a:rPr lang="ru-RU" i="1" dirty="0" err="1" smtClean="0"/>
              <a:t>погрожуватиме</a:t>
            </a:r>
            <a:r>
              <a:rPr lang="ru-RU" i="1" dirty="0" smtClean="0"/>
              <a:t> </a:t>
            </a:r>
            <a:r>
              <a:rPr lang="ru-RU" i="1" dirty="0" err="1" smtClean="0"/>
              <a:t>передати</a:t>
            </a:r>
            <a:r>
              <a:rPr lang="ru-RU" i="1" dirty="0" smtClean="0"/>
              <a:t> </a:t>
            </a: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листування</a:t>
            </a:r>
            <a:r>
              <a:rPr lang="ru-RU" i="1" dirty="0" smtClean="0"/>
              <a:t> </a:t>
            </a:r>
            <a:r>
              <a:rPr lang="ru-RU" i="1" dirty="0" err="1" smtClean="0"/>
              <a:t>чи</a:t>
            </a:r>
            <a:r>
              <a:rPr lang="ru-RU" i="1" dirty="0" smtClean="0"/>
              <a:t> фото </a:t>
            </a:r>
            <a:r>
              <a:rPr lang="ru-RU" i="1" dirty="0" err="1" smtClean="0"/>
              <a:t>третім</a:t>
            </a:r>
            <a:r>
              <a:rPr lang="ru-RU" i="1" dirty="0" smtClean="0"/>
              <a:t> особам.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uk-UA" b="1" dirty="0" smtClean="0">
                <a:solidFill>
                  <a:srgbClr val="C00000"/>
                </a:solidFill>
              </a:rPr>
              <a:t>Смертельні </a:t>
            </a:r>
            <a:r>
              <a:rPr lang="uk-UA" b="1" dirty="0" err="1" smtClean="0">
                <a:solidFill>
                  <a:srgbClr val="C00000"/>
                </a:solidFill>
              </a:rPr>
              <a:t>квести</a:t>
            </a:r>
            <a:r>
              <a:rPr lang="uk-UA" b="1" dirty="0" smtClean="0">
                <a:solidFill>
                  <a:srgbClr val="C00000"/>
                </a:solidFill>
              </a:rPr>
              <a:t> у соціальних мережах </a:t>
            </a:r>
            <a:r>
              <a:rPr lang="uk-UA" dirty="0" smtClean="0">
                <a:solidFill>
                  <a:srgbClr val="C00000"/>
                </a:solidFill>
              </a:rPr>
              <a:t>   </a:t>
            </a:r>
            <a:r>
              <a:rPr lang="uk-UA" dirty="0" smtClean="0"/>
              <a:t>(типу </a:t>
            </a:r>
            <a:r>
              <a:rPr lang="uk-UA" dirty="0" err="1" smtClean="0"/>
              <a:t>“Синій</a:t>
            </a:r>
            <a:r>
              <a:rPr lang="uk-UA" dirty="0" smtClean="0"/>
              <a:t> </a:t>
            </a:r>
            <a:r>
              <a:rPr lang="uk-UA" dirty="0" err="1" smtClean="0"/>
              <a:t>кит”</a:t>
            </a:r>
            <a:r>
              <a:rPr lang="uk-UA" dirty="0" smtClean="0"/>
              <a:t>, і т.д.)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928670"/>
            <a:ext cx="8429684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002060"/>
                </a:solidFill>
              </a:rPr>
              <a:t>Поруч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із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можливостями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які</a:t>
            </a:r>
            <a:r>
              <a:rPr lang="ru-RU" b="1" i="1" dirty="0" smtClean="0">
                <a:solidFill>
                  <a:srgbClr val="002060"/>
                </a:solidFill>
              </a:rPr>
              <a:t> нам </a:t>
            </a:r>
            <a:r>
              <a:rPr lang="ru-RU" b="1" i="1" dirty="0" err="1" smtClean="0">
                <a:solidFill>
                  <a:srgbClr val="002060"/>
                </a:solidFill>
              </a:rPr>
              <a:t>надають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нові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інформаційні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засоби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існує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дуже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багато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небезпек</a:t>
            </a:r>
            <a:r>
              <a:rPr lang="ru-RU" b="1" i="1" dirty="0" smtClean="0">
                <a:solidFill>
                  <a:srgbClr val="002060"/>
                </a:solidFill>
              </a:rPr>
              <a:t>, до </a:t>
            </a:r>
            <a:r>
              <a:rPr lang="ru-RU" b="1" i="1" dirty="0" err="1" smtClean="0">
                <a:solidFill>
                  <a:srgbClr val="002060"/>
                </a:solidFill>
              </a:rPr>
              <a:t>яких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</a:t>
            </a:r>
            <a:r>
              <a:rPr lang="ru-RU" b="1" i="1" dirty="0" smtClean="0">
                <a:solidFill>
                  <a:srgbClr val="002060"/>
                </a:solidFill>
              </a:rPr>
              <a:t> </a:t>
            </a:r>
            <a:r>
              <a:rPr lang="ru-RU" b="1" i="1" dirty="0" err="1" smtClean="0">
                <a:solidFill>
                  <a:srgbClr val="002060"/>
                </a:solidFill>
              </a:rPr>
              <a:t>діти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й</a:t>
            </a:r>
            <a:r>
              <a:rPr lang="ru-RU" b="1" i="1" dirty="0" smtClean="0">
                <a:solidFill>
                  <a:srgbClr val="002060"/>
                </a:solidFill>
              </a:rPr>
              <a:t> </a:t>
            </a:r>
            <a:r>
              <a:rPr lang="ru-RU" b="1" i="1" dirty="0" err="1" smtClean="0">
                <a:solidFill>
                  <a:srgbClr val="002060"/>
                </a:solidFill>
              </a:rPr>
              <a:t>дорослі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є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вразливими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i="1" dirty="0" err="1" smtClean="0">
                <a:solidFill>
                  <a:srgbClr val="002060"/>
                </a:solidFill>
              </a:rPr>
              <a:t>Серйозно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впливають</a:t>
            </a:r>
            <a:r>
              <a:rPr lang="ru-RU" b="1" i="1" dirty="0" smtClean="0">
                <a:solidFill>
                  <a:srgbClr val="002060"/>
                </a:solidFill>
              </a:rPr>
              <a:t> на </a:t>
            </a:r>
            <a:r>
              <a:rPr lang="ru-RU" b="1" i="1" dirty="0" err="1" smtClean="0">
                <a:solidFill>
                  <a:srgbClr val="002060"/>
                </a:solidFill>
              </a:rPr>
              <a:t>емоційний</a:t>
            </a:r>
            <a:r>
              <a:rPr lang="ru-RU" b="1" i="1" dirty="0" smtClean="0">
                <a:solidFill>
                  <a:srgbClr val="002060"/>
                </a:solidFill>
              </a:rPr>
              <a:t> стан </a:t>
            </a:r>
            <a:r>
              <a:rPr lang="ru-RU" b="1" i="1" dirty="0" err="1" smtClean="0">
                <a:solidFill>
                  <a:srgbClr val="002060"/>
                </a:solidFill>
              </a:rPr>
              <a:t>й</a:t>
            </a:r>
            <a:r>
              <a:rPr lang="ru-RU" b="1" i="1" dirty="0" smtClean="0">
                <a:solidFill>
                  <a:srgbClr val="002060"/>
                </a:solidFill>
              </a:rPr>
              <a:t> </a:t>
            </a:r>
            <a:r>
              <a:rPr lang="ru-RU" b="1" i="1" dirty="0" err="1" smtClean="0">
                <a:solidFill>
                  <a:srgbClr val="002060"/>
                </a:solidFill>
              </a:rPr>
              <a:t>можуть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спричиняти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трагічні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наслідки</a:t>
            </a:r>
            <a:r>
              <a:rPr lang="ru-RU" b="1" i="1" dirty="0" smtClean="0">
                <a:solidFill>
                  <a:srgbClr val="002060"/>
                </a:solidFill>
              </a:rPr>
              <a:t>. Вони </a:t>
            </a:r>
            <a:r>
              <a:rPr lang="ru-RU" b="1" i="1" dirty="0" err="1" smtClean="0">
                <a:solidFill>
                  <a:srgbClr val="002060"/>
                </a:solidFill>
              </a:rPr>
              <a:t>можуть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призвести</a:t>
            </a:r>
            <a:r>
              <a:rPr lang="ru-RU" b="1" i="1" dirty="0" smtClean="0">
                <a:solidFill>
                  <a:srgbClr val="002060"/>
                </a:solidFill>
              </a:rPr>
              <a:t> до сексуального </a:t>
            </a:r>
            <a:r>
              <a:rPr lang="ru-RU" b="1" i="1" dirty="0" err="1" smtClean="0">
                <a:solidFill>
                  <a:srgbClr val="002060"/>
                </a:solidFill>
              </a:rPr>
              <a:t>насильства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торгівлі</a:t>
            </a:r>
            <a:r>
              <a:rPr lang="ru-RU" b="1" i="1" dirty="0" smtClean="0">
                <a:solidFill>
                  <a:srgbClr val="002060"/>
                </a:solidFill>
              </a:rPr>
              <a:t> людьми, </a:t>
            </a:r>
            <a:r>
              <a:rPr lang="ru-RU" b="1" i="1" dirty="0" err="1" smtClean="0">
                <a:solidFill>
                  <a:srgbClr val="002060"/>
                </a:solidFill>
              </a:rPr>
              <a:t>вбивств</a:t>
            </a:r>
            <a:r>
              <a:rPr lang="ru-RU" b="1" i="1" dirty="0" smtClean="0">
                <a:solidFill>
                  <a:srgbClr val="002060"/>
                </a:solidFill>
              </a:rPr>
              <a:t> та </a:t>
            </a:r>
            <a:r>
              <a:rPr lang="ru-RU" b="1" i="1" dirty="0" err="1" smtClean="0">
                <a:solidFill>
                  <a:srgbClr val="002060"/>
                </a:solidFill>
              </a:rPr>
              <a:t>самогубств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285728"/>
            <a:ext cx="6286528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C00000"/>
                </a:solidFill>
              </a:rPr>
              <a:t>Види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насилля</a:t>
            </a:r>
            <a:r>
              <a:rPr lang="ru-RU" sz="2800" b="1" i="1" dirty="0" smtClean="0">
                <a:solidFill>
                  <a:srgbClr val="C00000"/>
                </a:solidFill>
              </a:rPr>
              <a:t> у цифровому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просторі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476672"/>
            <a:ext cx="7985695" cy="605542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5400" b="1" dirty="0" err="1" smtClean="0">
                <a:solidFill>
                  <a:srgbClr val="000000"/>
                </a:solidFill>
              </a:rPr>
              <a:t>Шістнадцятиденний</a:t>
            </a:r>
            <a:r>
              <a:rPr lang="ru-RU" sz="5400" b="1" dirty="0" smtClean="0">
                <a:solidFill>
                  <a:srgbClr val="000000"/>
                </a:solidFill>
              </a:rPr>
              <a:t> </a:t>
            </a:r>
            <a:r>
              <a:rPr lang="ru-RU" sz="5400" b="1" dirty="0" err="1">
                <a:solidFill>
                  <a:srgbClr val="000000"/>
                </a:solidFill>
              </a:rPr>
              <a:t>період</a:t>
            </a:r>
            <a:r>
              <a:rPr lang="ru-RU" sz="5400" b="1" dirty="0">
                <a:solidFill>
                  <a:srgbClr val="000000"/>
                </a:solidFill>
              </a:rPr>
              <a:t> </a:t>
            </a:r>
            <a:r>
              <a:rPr lang="ru-RU" sz="5400" b="1" dirty="0" err="1">
                <a:solidFill>
                  <a:srgbClr val="000000"/>
                </a:solidFill>
              </a:rPr>
              <a:t>кампанії</a:t>
            </a:r>
            <a:r>
              <a:rPr lang="ru-RU" sz="5400" b="1" dirty="0">
                <a:solidFill>
                  <a:srgbClr val="000000"/>
                </a:solidFill>
              </a:rPr>
              <a:t> </a:t>
            </a:r>
            <a:r>
              <a:rPr lang="ru-RU" sz="5400" b="1" dirty="0" err="1">
                <a:solidFill>
                  <a:srgbClr val="000000"/>
                </a:solidFill>
              </a:rPr>
              <a:t>охоплює</a:t>
            </a:r>
            <a:r>
              <a:rPr lang="ru-RU" sz="5400" b="1" dirty="0">
                <a:solidFill>
                  <a:srgbClr val="000000"/>
                </a:solidFill>
              </a:rPr>
              <a:t> </a:t>
            </a:r>
            <a:r>
              <a:rPr lang="ru-RU" sz="5400" b="1" dirty="0" err="1">
                <a:solidFill>
                  <a:srgbClr val="000000"/>
                </a:solidFill>
              </a:rPr>
              <a:t>наступні</a:t>
            </a:r>
            <a:r>
              <a:rPr lang="ru-RU" sz="5400" b="1" dirty="0">
                <a:solidFill>
                  <a:srgbClr val="000000"/>
                </a:solidFill>
              </a:rPr>
              <a:t> </a:t>
            </a:r>
            <a:r>
              <a:rPr lang="ru-RU" sz="5400" b="1" dirty="0" err="1">
                <a:solidFill>
                  <a:srgbClr val="000000"/>
                </a:solidFill>
              </a:rPr>
              <a:t>важливі</a:t>
            </a:r>
            <a:r>
              <a:rPr lang="ru-RU" sz="5400" b="1" dirty="0">
                <a:solidFill>
                  <a:srgbClr val="000000"/>
                </a:solidFill>
              </a:rPr>
              <a:t> </a:t>
            </a:r>
            <a:r>
              <a:rPr lang="ru-RU" sz="5400" b="1" dirty="0" err="1">
                <a:solidFill>
                  <a:srgbClr val="000000"/>
                </a:solidFill>
              </a:rPr>
              <a:t>дати</a:t>
            </a:r>
            <a:r>
              <a:rPr lang="ru-RU" sz="5400" b="1" dirty="0" smtClean="0">
                <a:solidFill>
                  <a:srgbClr val="000000"/>
                </a:solidFill>
              </a:rPr>
              <a:t>:</a:t>
            </a:r>
          </a:p>
          <a:p>
            <a:pPr algn="just"/>
            <a:endParaRPr lang="ru-RU" sz="5400" b="1" dirty="0">
              <a:solidFill>
                <a:srgbClr val="000000"/>
              </a:solidFill>
            </a:endParaRPr>
          </a:p>
          <a:p>
            <a:pPr algn="just"/>
            <a:r>
              <a:rPr lang="ru-RU" sz="5100" dirty="0" smtClean="0">
                <a:solidFill>
                  <a:schemeClr val="tx1"/>
                </a:solidFill>
              </a:rPr>
              <a:t>17 </a:t>
            </a:r>
            <a:r>
              <a:rPr lang="ru-RU" sz="5100" dirty="0" err="1">
                <a:solidFill>
                  <a:schemeClr val="tx1"/>
                </a:solidFill>
              </a:rPr>
              <a:t>грудня</a:t>
            </a:r>
            <a:r>
              <a:rPr lang="ru-RU" sz="5100" dirty="0">
                <a:solidFill>
                  <a:schemeClr val="tx1"/>
                </a:solidFill>
              </a:rPr>
              <a:t> 1999 року </a:t>
            </a:r>
            <a:r>
              <a:rPr lang="ru-RU" sz="5100" dirty="0" err="1">
                <a:solidFill>
                  <a:schemeClr val="tx1"/>
                </a:solidFill>
              </a:rPr>
              <a:t>Генеральна</a:t>
            </a:r>
            <a:r>
              <a:rPr lang="ru-RU" sz="5100" dirty="0">
                <a:solidFill>
                  <a:schemeClr val="tx1"/>
                </a:solidFill>
              </a:rPr>
              <a:t> </a:t>
            </a:r>
            <a:r>
              <a:rPr lang="ru-RU" sz="5100" dirty="0" err="1">
                <a:solidFill>
                  <a:schemeClr val="tx1"/>
                </a:solidFill>
              </a:rPr>
              <a:t>Асамблея</a:t>
            </a:r>
            <a:r>
              <a:rPr lang="ru-RU" sz="5100" dirty="0">
                <a:solidFill>
                  <a:schemeClr val="tx1"/>
                </a:solidFill>
              </a:rPr>
              <a:t> ООН </a:t>
            </a:r>
            <a:r>
              <a:rPr lang="ru-RU" sz="5100" dirty="0" err="1">
                <a:solidFill>
                  <a:schemeClr val="tx1"/>
                </a:solidFill>
              </a:rPr>
              <a:t>оголосила</a:t>
            </a:r>
            <a:r>
              <a:rPr lang="ru-RU" sz="5100" dirty="0">
                <a:solidFill>
                  <a:schemeClr val="tx1"/>
                </a:solidFill>
              </a:rPr>
              <a:t> 25 листопада </a:t>
            </a:r>
            <a:r>
              <a:rPr lang="ru-RU" sz="5100" dirty="0" err="1">
                <a:solidFill>
                  <a:schemeClr val="tx1"/>
                </a:solidFill>
              </a:rPr>
              <a:t>Міжнародним</a:t>
            </a:r>
            <a:r>
              <a:rPr lang="ru-RU" sz="5100" dirty="0">
                <a:solidFill>
                  <a:schemeClr val="tx1"/>
                </a:solidFill>
              </a:rPr>
              <a:t> днем </a:t>
            </a:r>
            <a:r>
              <a:rPr lang="ru-RU" sz="5100" dirty="0" err="1">
                <a:solidFill>
                  <a:schemeClr val="tx1"/>
                </a:solidFill>
              </a:rPr>
              <a:t>боротьби</a:t>
            </a:r>
            <a:r>
              <a:rPr lang="ru-RU" sz="5100" dirty="0">
                <a:solidFill>
                  <a:schemeClr val="tx1"/>
                </a:solidFill>
              </a:rPr>
              <a:t> за </a:t>
            </a:r>
            <a:r>
              <a:rPr lang="ru-RU" sz="5100" dirty="0" err="1">
                <a:solidFill>
                  <a:schemeClr val="tx1"/>
                </a:solidFill>
              </a:rPr>
              <a:t>ліквідацію</a:t>
            </a:r>
            <a:r>
              <a:rPr lang="ru-RU" sz="5100" dirty="0">
                <a:solidFill>
                  <a:schemeClr val="tx1"/>
                </a:solidFill>
              </a:rPr>
              <a:t> </a:t>
            </a:r>
            <a:r>
              <a:rPr lang="ru-RU" sz="5100" dirty="0" err="1">
                <a:solidFill>
                  <a:schemeClr val="tx1"/>
                </a:solidFill>
              </a:rPr>
              <a:t>насильства</a:t>
            </a:r>
            <a:r>
              <a:rPr lang="ru-RU" sz="5100" dirty="0">
                <a:solidFill>
                  <a:schemeClr val="tx1"/>
                </a:solidFill>
              </a:rPr>
              <a:t> </a:t>
            </a:r>
            <a:r>
              <a:rPr lang="ru-RU" sz="5100" dirty="0" err="1">
                <a:solidFill>
                  <a:schemeClr val="tx1"/>
                </a:solidFill>
              </a:rPr>
              <a:t>щодо</a:t>
            </a:r>
            <a:r>
              <a:rPr lang="ru-RU" sz="5100" dirty="0">
                <a:solidFill>
                  <a:schemeClr val="tx1"/>
                </a:solidFill>
              </a:rPr>
              <a:t> </a:t>
            </a:r>
            <a:r>
              <a:rPr lang="ru-RU" sz="5100" dirty="0" err="1">
                <a:solidFill>
                  <a:schemeClr val="tx1"/>
                </a:solidFill>
              </a:rPr>
              <a:t>жінок</a:t>
            </a:r>
            <a:r>
              <a:rPr lang="ru-RU" sz="5100" dirty="0">
                <a:solidFill>
                  <a:schemeClr val="tx1"/>
                </a:solidFill>
              </a:rPr>
              <a:t> і </a:t>
            </a:r>
            <a:r>
              <a:rPr lang="ru-RU" sz="5100" dirty="0" err="1">
                <a:solidFill>
                  <a:schemeClr val="tx1"/>
                </a:solidFill>
              </a:rPr>
              <a:t>запропонувала</a:t>
            </a:r>
            <a:r>
              <a:rPr lang="ru-RU" sz="5100" dirty="0">
                <a:solidFill>
                  <a:schemeClr val="tx1"/>
                </a:solidFill>
              </a:rPr>
              <a:t> урядам, </a:t>
            </a:r>
            <a:r>
              <a:rPr lang="ru-RU" sz="5100" dirty="0" err="1">
                <a:solidFill>
                  <a:schemeClr val="tx1"/>
                </a:solidFill>
              </a:rPr>
              <a:t>міжнародним</a:t>
            </a:r>
            <a:r>
              <a:rPr lang="ru-RU" sz="5100" dirty="0">
                <a:solidFill>
                  <a:schemeClr val="tx1"/>
                </a:solidFill>
              </a:rPr>
              <a:t> та </a:t>
            </a:r>
            <a:r>
              <a:rPr lang="ru-RU" sz="5100" dirty="0" err="1">
                <a:solidFill>
                  <a:schemeClr val="tx1"/>
                </a:solidFill>
              </a:rPr>
              <a:t>неурядовим</a:t>
            </a:r>
            <a:r>
              <a:rPr lang="ru-RU" sz="5100" dirty="0">
                <a:solidFill>
                  <a:schemeClr val="tx1"/>
                </a:solidFill>
              </a:rPr>
              <a:t> </a:t>
            </a:r>
            <a:r>
              <a:rPr lang="ru-RU" sz="5100" dirty="0" err="1">
                <a:solidFill>
                  <a:schemeClr val="tx1"/>
                </a:solidFill>
              </a:rPr>
              <a:t>організаціям</a:t>
            </a:r>
            <a:r>
              <a:rPr lang="ru-RU" sz="5100" dirty="0">
                <a:solidFill>
                  <a:schemeClr val="tx1"/>
                </a:solidFill>
              </a:rPr>
              <a:t> </a:t>
            </a:r>
            <a:r>
              <a:rPr lang="ru-RU" sz="5100" dirty="0" err="1">
                <a:solidFill>
                  <a:schemeClr val="tx1"/>
                </a:solidFill>
              </a:rPr>
              <a:t>проводити</a:t>
            </a:r>
            <a:r>
              <a:rPr lang="ru-RU" sz="5100" dirty="0">
                <a:solidFill>
                  <a:schemeClr val="tx1"/>
                </a:solidFill>
              </a:rPr>
              <a:t> в </a:t>
            </a:r>
            <a:r>
              <a:rPr lang="ru-RU" sz="5100" dirty="0" err="1">
                <a:solidFill>
                  <a:schemeClr val="tx1"/>
                </a:solidFill>
              </a:rPr>
              <a:t>цей</a:t>
            </a:r>
            <a:r>
              <a:rPr lang="ru-RU" sz="5100" dirty="0">
                <a:solidFill>
                  <a:schemeClr val="tx1"/>
                </a:solidFill>
              </a:rPr>
              <a:t> день заходи, </a:t>
            </a:r>
            <a:r>
              <a:rPr lang="ru-RU" sz="5100" dirty="0" err="1">
                <a:solidFill>
                  <a:schemeClr val="tx1"/>
                </a:solidFill>
              </a:rPr>
              <a:t>спрямовані</a:t>
            </a:r>
            <a:r>
              <a:rPr lang="ru-RU" sz="5100" dirty="0">
                <a:solidFill>
                  <a:schemeClr val="tx1"/>
                </a:solidFill>
              </a:rPr>
              <a:t> на </a:t>
            </a:r>
            <a:r>
              <a:rPr lang="ru-RU" sz="5100" dirty="0" err="1">
                <a:solidFill>
                  <a:schemeClr val="tx1"/>
                </a:solidFill>
              </a:rPr>
              <a:t>привернення</a:t>
            </a:r>
            <a:r>
              <a:rPr lang="ru-RU" sz="5100" dirty="0">
                <a:solidFill>
                  <a:schemeClr val="tx1"/>
                </a:solidFill>
              </a:rPr>
              <a:t> </a:t>
            </a:r>
            <a:r>
              <a:rPr lang="ru-RU" sz="5100" dirty="0" err="1">
                <a:solidFill>
                  <a:schemeClr val="tx1"/>
                </a:solidFill>
              </a:rPr>
              <a:t>уваги</a:t>
            </a:r>
            <a:r>
              <a:rPr lang="ru-RU" sz="5100" dirty="0">
                <a:solidFill>
                  <a:schemeClr val="tx1"/>
                </a:solidFill>
              </a:rPr>
              <a:t> </a:t>
            </a:r>
            <a:r>
              <a:rPr lang="ru-RU" sz="5100" dirty="0" err="1">
                <a:solidFill>
                  <a:schemeClr val="tx1"/>
                </a:solidFill>
              </a:rPr>
              <a:t>громадськості</a:t>
            </a:r>
            <a:r>
              <a:rPr lang="ru-RU" sz="5100" dirty="0">
                <a:solidFill>
                  <a:schemeClr val="tx1"/>
                </a:solidFill>
              </a:rPr>
              <a:t> до </a:t>
            </a:r>
            <a:r>
              <a:rPr lang="ru-RU" sz="5100" dirty="0" err="1">
                <a:solidFill>
                  <a:schemeClr val="tx1"/>
                </a:solidFill>
              </a:rPr>
              <a:t>цієї</a:t>
            </a:r>
            <a:r>
              <a:rPr lang="ru-RU" sz="5100" dirty="0">
                <a:solidFill>
                  <a:schemeClr val="tx1"/>
                </a:solidFill>
              </a:rPr>
              <a:t> </a:t>
            </a:r>
            <a:r>
              <a:rPr lang="ru-RU" sz="5100" dirty="0" err="1">
                <a:solidFill>
                  <a:schemeClr val="tx1"/>
                </a:solidFill>
              </a:rPr>
              <a:t>проблеми</a:t>
            </a:r>
            <a:r>
              <a:rPr lang="ru-RU" sz="51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5100" dirty="0">
                <a:solidFill>
                  <a:schemeClr val="tx1"/>
                </a:solidFill>
              </a:rPr>
              <a:t>Символом </a:t>
            </a:r>
            <a:r>
              <a:rPr lang="ru-RU" sz="5100" dirty="0" err="1">
                <a:solidFill>
                  <a:schemeClr val="tx1"/>
                </a:solidFill>
              </a:rPr>
              <a:t>проти</a:t>
            </a:r>
            <a:r>
              <a:rPr lang="ru-RU" sz="5100" dirty="0">
                <a:solidFill>
                  <a:schemeClr val="tx1"/>
                </a:solidFill>
              </a:rPr>
              <a:t> </a:t>
            </a:r>
            <a:r>
              <a:rPr lang="ru-RU" sz="5100" dirty="0" err="1">
                <a:solidFill>
                  <a:schemeClr val="tx1"/>
                </a:solidFill>
              </a:rPr>
              <a:t>всіх</a:t>
            </a:r>
            <a:r>
              <a:rPr lang="ru-RU" sz="5100" dirty="0">
                <a:solidFill>
                  <a:schemeClr val="tx1"/>
                </a:solidFill>
              </a:rPr>
              <a:t> форм </a:t>
            </a:r>
            <a:r>
              <a:rPr lang="ru-RU" sz="5100" dirty="0" err="1">
                <a:solidFill>
                  <a:schemeClr val="tx1"/>
                </a:solidFill>
              </a:rPr>
              <a:t>насильства</a:t>
            </a:r>
            <a:r>
              <a:rPr lang="ru-RU" sz="5100" dirty="0">
                <a:solidFill>
                  <a:schemeClr val="tx1"/>
                </a:solidFill>
              </a:rPr>
              <a:t> над </a:t>
            </a:r>
            <a:r>
              <a:rPr lang="ru-RU" sz="5100" dirty="0" err="1">
                <a:solidFill>
                  <a:schemeClr val="tx1"/>
                </a:solidFill>
              </a:rPr>
              <a:t>жінками</a:t>
            </a:r>
            <a:r>
              <a:rPr lang="ru-RU" sz="5100" dirty="0">
                <a:solidFill>
                  <a:schemeClr val="tx1"/>
                </a:solidFill>
              </a:rPr>
              <a:t> стала </a:t>
            </a:r>
            <a:r>
              <a:rPr lang="ru-RU" sz="5100" dirty="0" err="1">
                <a:solidFill>
                  <a:schemeClr val="tx1"/>
                </a:solidFill>
              </a:rPr>
              <a:t>біла</a:t>
            </a:r>
            <a:r>
              <a:rPr lang="ru-RU" sz="5100" dirty="0">
                <a:solidFill>
                  <a:schemeClr val="tx1"/>
                </a:solidFill>
              </a:rPr>
              <a:t> </a:t>
            </a:r>
            <a:r>
              <a:rPr lang="ru-RU" sz="5100" dirty="0" err="1">
                <a:solidFill>
                  <a:schemeClr val="tx1"/>
                </a:solidFill>
              </a:rPr>
              <a:t>стрічка</a:t>
            </a:r>
            <a:r>
              <a:rPr lang="ru-RU" sz="51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5100" dirty="0" err="1">
                <a:solidFill>
                  <a:schemeClr val="tx1"/>
                </a:solidFill>
              </a:rPr>
              <a:t>Ця</a:t>
            </a:r>
            <a:r>
              <a:rPr lang="ru-RU" sz="5100" dirty="0">
                <a:solidFill>
                  <a:schemeClr val="tx1"/>
                </a:solidFill>
              </a:rPr>
              <a:t> дата </a:t>
            </a:r>
            <a:r>
              <a:rPr lang="ru-RU" sz="5100" dirty="0" err="1">
                <a:solidFill>
                  <a:schemeClr val="tx1"/>
                </a:solidFill>
              </a:rPr>
              <a:t>була</a:t>
            </a:r>
            <a:r>
              <a:rPr lang="ru-RU" sz="5100" dirty="0">
                <a:solidFill>
                  <a:schemeClr val="tx1"/>
                </a:solidFill>
              </a:rPr>
              <a:t> </a:t>
            </a:r>
            <a:r>
              <a:rPr lang="ru-RU" sz="5100" dirty="0" err="1">
                <a:solidFill>
                  <a:schemeClr val="tx1"/>
                </a:solidFill>
              </a:rPr>
              <a:t>обрана</a:t>
            </a:r>
            <a:r>
              <a:rPr lang="ru-RU" sz="5100" dirty="0">
                <a:solidFill>
                  <a:schemeClr val="tx1"/>
                </a:solidFill>
              </a:rPr>
              <a:t> в </a:t>
            </a:r>
            <a:r>
              <a:rPr lang="ru-RU" sz="5100" dirty="0" err="1">
                <a:solidFill>
                  <a:schemeClr val="tx1"/>
                </a:solidFill>
              </a:rPr>
              <a:t>пам’ять</a:t>
            </a:r>
            <a:r>
              <a:rPr lang="ru-RU" sz="5100" dirty="0">
                <a:solidFill>
                  <a:schemeClr val="tx1"/>
                </a:solidFill>
              </a:rPr>
              <a:t> про сестер </a:t>
            </a:r>
            <a:r>
              <a:rPr lang="ru-RU" sz="5100" dirty="0" err="1" smtClean="0">
                <a:solidFill>
                  <a:schemeClr val="tx1"/>
                </a:solidFill>
              </a:rPr>
              <a:t>Мірабаль</a:t>
            </a:r>
            <a:r>
              <a:rPr lang="ru-RU" sz="5100" dirty="0" smtClean="0">
                <a:solidFill>
                  <a:schemeClr val="tx1"/>
                </a:solidFill>
              </a:rPr>
              <a:t> </a:t>
            </a:r>
            <a:r>
              <a:rPr lang="ru-RU" sz="5100" dirty="0">
                <a:solidFill>
                  <a:schemeClr val="tx1"/>
                </a:solidFill>
              </a:rPr>
              <a:t>– </a:t>
            </a:r>
            <a:r>
              <a:rPr lang="ru-RU" sz="5100" dirty="0" err="1">
                <a:solidFill>
                  <a:schemeClr val="tx1"/>
                </a:solidFill>
              </a:rPr>
              <a:t>політичних</a:t>
            </a:r>
            <a:r>
              <a:rPr lang="ru-RU" sz="5100" dirty="0">
                <a:solidFill>
                  <a:schemeClr val="tx1"/>
                </a:solidFill>
              </a:rPr>
              <a:t> </a:t>
            </a:r>
            <a:r>
              <a:rPr lang="ru-RU" sz="5100" dirty="0" err="1">
                <a:solidFill>
                  <a:schemeClr val="tx1"/>
                </a:solidFill>
              </a:rPr>
              <a:t>активісток</a:t>
            </a:r>
            <a:r>
              <a:rPr lang="ru-RU" sz="5100" dirty="0">
                <a:solidFill>
                  <a:schemeClr val="tx1"/>
                </a:solidFill>
              </a:rPr>
              <a:t>, </a:t>
            </a:r>
            <a:r>
              <a:rPr lang="ru-RU" sz="5100" dirty="0" err="1">
                <a:solidFill>
                  <a:schemeClr val="tx1"/>
                </a:solidFill>
              </a:rPr>
              <a:t>що</a:t>
            </a:r>
            <a:r>
              <a:rPr lang="ru-RU" sz="5100" dirty="0">
                <a:solidFill>
                  <a:schemeClr val="tx1"/>
                </a:solidFill>
              </a:rPr>
              <a:t> в 1960 </a:t>
            </a:r>
            <a:r>
              <a:rPr lang="ru-RU" sz="5100" dirty="0" err="1">
                <a:solidFill>
                  <a:schemeClr val="tx1"/>
                </a:solidFill>
              </a:rPr>
              <a:t>році</a:t>
            </a:r>
            <a:r>
              <a:rPr lang="ru-RU" sz="5100" dirty="0">
                <a:solidFill>
                  <a:schemeClr val="tx1"/>
                </a:solidFill>
              </a:rPr>
              <a:t> </a:t>
            </a:r>
            <a:r>
              <a:rPr lang="ru-RU" sz="5100" dirty="0" err="1">
                <a:solidFill>
                  <a:schemeClr val="tx1"/>
                </a:solidFill>
              </a:rPr>
              <a:t>були</a:t>
            </a:r>
            <a:r>
              <a:rPr lang="ru-RU" sz="5100" dirty="0">
                <a:solidFill>
                  <a:schemeClr val="tx1"/>
                </a:solidFill>
              </a:rPr>
              <a:t> </a:t>
            </a:r>
            <a:r>
              <a:rPr lang="ru-RU" sz="5100" dirty="0" err="1">
                <a:solidFill>
                  <a:schemeClr val="tx1"/>
                </a:solidFill>
              </a:rPr>
              <a:t>жорстоко</a:t>
            </a:r>
            <a:r>
              <a:rPr lang="ru-RU" sz="5100" dirty="0">
                <a:solidFill>
                  <a:schemeClr val="tx1"/>
                </a:solidFill>
              </a:rPr>
              <a:t> </a:t>
            </a:r>
            <a:r>
              <a:rPr lang="ru-RU" sz="5100" dirty="0" err="1">
                <a:solidFill>
                  <a:schemeClr val="tx1"/>
                </a:solidFill>
              </a:rPr>
              <a:t>вбиті</a:t>
            </a:r>
            <a:r>
              <a:rPr lang="ru-RU" sz="5100" dirty="0">
                <a:solidFill>
                  <a:schemeClr val="tx1"/>
                </a:solidFill>
              </a:rPr>
              <a:t> за наказом </a:t>
            </a:r>
            <a:r>
              <a:rPr lang="ru-RU" sz="5100" dirty="0" err="1">
                <a:solidFill>
                  <a:schemeClr val="tx1"/>
                </a:solidFill>
              </a:rPr>
              <a:t>домініканського</a:t>
            </a:r>
            <a:r>
              <a:rPr lang="ru-RU" sz="5100" dirty="0">
                <a:solidFill>
                  <a:schemeClr val="tx1"/>
                </a:solidFill>
              </a:rPr>
              <a:t> диктатора </a:t>
            </a:r>
            <a:r>
              <a:rPr lang="ru-RU" sz="5100" dirty="0" err="1">
                <a:solidFill>
                  <a:schemeClr val="tx1"/>
                </a:solidFill>
              </a:rPr>
              <a:t>Рафаеля</a:t>
            </a:r>
            <a:r>
              <a:rPr lang="ru-RU" sz="5100" dirty="0">
                <a:solidFill>
                  <a:schemeClr val="tx1"/>
                </a:solidFill>
              </a:rPr>
              <a:t> </a:t>
            </a:r>
            <a:r>
              <a:rPr lang="ru-RU" sz="5100" dirty="0" err="1">
                <a:solidFill>
                  <a:schemeClr val="tx1"/>
                </a:solidFill>
              </a:rPr>
              <a:t>Трухільо</a:t>
            </a:r>
            <a:r>
              <a:rPr lang="ru-RU" sz="5100" dirty="0">
                <a:solidFill>
                  <a:schemeClr val="tx1"/>
                </a:solidFill>
              </a:rPr>
              <a:t>. </a:t>
            </a:r>
            <a:r>
              <a:rPr lang="ru-RU" sz="5100" dirty="0" err="1">
                <a:solidFill>
                  <a:schemeClr val="tx1"/>
                </a:solidFill>
              </a:rPr>
              <a:t>Цей</a:t>
            </a:r>
            <a:r>
              <a:rPr lang="ru-RU" sz="5100" dirty="0">
                <a:solidFill>
                  <a:schemeClr val="tx1"/>
                </a:solidFill>
              </a:rPr>
              <a:t> день </a:t>
            </a:r>
            <a:r>
              <a:rPr lang="ru-RU" sz="5100" dirty="0" err="1">
                <a:solidFill>
                  <a:schemeClr val="tx1"/>
                </a:solidFill>
              </a:rPr>
              <a:t>також</a:t>
            </a:r>
            <a:r>
              <a:rPr lang="ru-RU" sz="5100" dirty="0">
                <a:solidFill>
                  <a:schemeClr val="tx1"/>
                </a:solidFill>
              </a:rPr>
              <a:t> став символом </a:t>
            </a:r>
            <a:r>
              <a:rPr lang="ru-RU" sz="5100" dirty="0" err="1">
                <a:solidFill>
                  <a:schemeClr val="tx1"/>
                </a:solidFill>
              </a:rPr>
              <a:t>світового</a:t>
            </a:r>
            <a:r>
              <a:rPr lang="ru-RU" sz="5100" dirty="0">
                <a:solidFill>
                  <a:schemeClr val="tx1"/>
                </a:solidFill>
              </a:rPr>
              <a:t> </a:t>
            </a:r>
            <a:r>
              <a:rPr lang="ru-RU" sz="5100" dirty="0" err="1">
                <a:solidFill>
                  <a:schemeClr val="tx1"/>
                </a:solidFill>
              </a:rPr>
              <a:t>визнання</a:t>
            </a:r>
            <a:r>
              <a:rPr lang="ru-RU" sz="5100" dirty="0">
                <a:solidFill>
                  <a:schemeClr val="tx1"/>
                </a:solidFill>
              </a:rPr>
              <a:t> </a:t>
            </a:r>
            <a:r>
              <a:rPr lang="ru-RU" sz="5100" dirty="0" err="1">
                <a:solidFill>
                  <a:schemeClr val="tx1"/>
                </a:solidFill>
              </a:rPr>
              <a:t>проблеми</a:t>
            </a:r>
            <a:r>
              <a:rPr lang="ru-RU" sz="5100" dirty="0">
                <a:solidFill>
                  <a:schemeClr val="tx1"/>
                </a:solidFill>
              </a:rPr>
              <a:t> гендерного </a:t>
            </a:r>
            <a:r>
              <a:rPr lang="ru-RU" sz="5100" dirty="0" err="1">
                <a:solidFill>
                  <a:schemeClr val="tx1"/>
                </a:solidFill>
              </a:rPr>
              <a:t>насилля</a:t>
            </a:r>
            <a:r>
              <a:rPr lang="ru-RU" sz="51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438"/>
            <a:ext cx="9144000" cy="3671738"/>
          </a:xfrm>
        </p:spPr>
      </p:pic>
    </p:spTree>
    <p:extLst>
      <p:ext uri="{BB962C8B-B14F-4D97-AF65-F5344CB8AC3E}">
        <p14:creationId xmlns:p14="http://schemas.microsoft.com/office/powerpoint/2010/main" val="29323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692696"/>
            <a:ext cx="7986712" cy="5767388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err="1">
                <a:solidFill>
                  <a:schemeClr val="tx1"/>
                </a:solidFill>
              </a:rPr>
              <a:t>Щорічно</a:t>
            </a:r>
            <a:r>
              <a:rPr lang="ru-RU" sz="2800" b="1" dirty="0">
                <a:solidFill>
                  <a:schemeClr val="tx1"/>
                </a:solidFill>
              </a:rPr>
              <a:t> 1 </a:t>
            </a:r>
            <a:r>
              <a:rPr lang="ru-RU" sz="2800" b="1" dirty="0" err="1">
                <a:solidFill>
                  <a:schemeClr val="tx1"/>
                </a:solidFill>
              </a:rPr>
              <a:t>грудня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згідно</a:t>
            </a:r>
            <a:r>
              <a:rPr lang="ru-RU" sz="2800" b="1" dirty="0">
                <a:solidFill>
                  <a:schemeClr val="tx1"/>
                </a:solidFill>
              </a:rPr>
              <a:t> з </a:t>
            </a:r>
            <a:r>
              <a:rPr lang="ru-RU" sz="2800" b="1" dirty="0" err="1">
                <a:solidFill>
                  <a:schemeClr val="tx1"/>
                </a:solidFill>
              </a:rPr>
              <a:t>рішенням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Всесвітньої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організації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охорони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здоров’я</a:t>
            </a:r>
            <a:r>
              <a:rPr lang="ru-RU" sz="2800" b="1" dirty="0">
                <a:solidFill>
                  <a:schemeClr val="tx1"/>
                </a:solidFill>
              </a:rPr>
              <a:t> (ВООЗ) та </a:t>
            </a:r>
            <a:r>
              <a:rPr lang="ru-RU" sz="2800" b="1" dirty="0" err="1">
                <a:solidFill>
                  <a:schemeClr val="tx1"/>
                </a:solidFill>
              </a:rPr>
              <a:t>Генеральної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Асамблеї</a:t>
            </a:r>
            <a:r>
              <a:rPr lang="ru-RU" sz="2800" b="1" dirty="0">
                <a:solidFill>
                  <a:schemeClr val="tx1"/>
                </a:solidFill>
              </a:rPr>
              <a:t> ООН, </a:t>
            </a:r>
            <a:r>
              <a:rPr lang="ru-RU" sz="2800" b="1" dirty="0" err="1">
                <a:solidFill>
                  <a:schemeClr val="tx1"/>
                </a:solidFill>
              </a:rPr>
              <a:t>прийнятими</a:t>
            </a:r>
            <a:r>
              <a:rPr lang="ru-RU" sz="2800" b="1" dirty="0">
                <a:solidFill>
                  <a:schemeClr val="tx1"/>
                </a:solidFill>
              </a:rPr>
              <a:t> в 1988 </a:t>
            </a:r>
            <a:r>
              <a:rPr lang="ru-RU" sz="2800" b="1" dirty="0" err="1">
                <a:solidFill>
                  <a:schemeClr val="tx1"/>
                </a:solidFill>
              </a:rPr>
              <a:t>році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відзначається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Всесвітній</a:t>
            </a:r>
            <a:r>
              <a:rPr lang="ru-RU" sz="2800" b="1" dirty="0">
                <a:solidFill>
                  <a:schemeClr val="tx1"/>
                </a:solidFill>
              </a:rPr>
              <a:t> день </a:t>
            </a:r>
            <a:r>
              <a:rPr lang="ru-RU" sz="2800" b="1" dirty="0" err="1">
                <a:solidFill>
                  <a:schemeClr val="tx1"/>
                </a:solidFill>
              </a:rPr>
              <a:t>боротьби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Снідом</a:t>
            </a:r>
            <a:r>
              <a:rPr lang="ru-RU" sz="2800" b="1" dirty="0">
                <a:solidFill>
                  <a:schemeClr val="tx1"/>
                </a:solidFill>
              </a:rPr>
              <a:t>. </a:t>
            </a:r>
            <a:r>
              <a:rPr lang="ru-RU" sz="2800" b="1" dirty="0" err="1">
                <a:solidFill>
                  <a:schemeClr val="tx1"/>
                </a:solidFill>
              </a:rPr>
              <a:t>Цей</a:t>
            </a:r>
            <a:r>
              <a:rPr lang="ru-RU" sz="2800" b="1" dirty="0">
                <a:solidFill>
                  <a:schemeClr val="tx1"/>
                </a:solidFill>
              </a:rPr>
              <a:t> день </a:t>
            </a:r>
            <a:r>
              <a:rPr lang="ru-RU" sz="2800" b="1" dirty="0" err="1">
                <a:solidFill>
                  <a:schemeClr val="tx1"/>
                </a:solidFill>
              </a:rPr>
              <a:t>започатковано</a:t>
            </a:r>
            <a:r>
              <a:rPr lang="ru-RU" sz="2800" b="1" dirty="0">
                <a:solidFill>
                  <a:schemeClr val="tx1"/>
                </a:solidFill>
              </a:rPr>
              <a:t> з метою </a:t>
            </a:r>
            <a:r>
              <a:rPr lang="ru-RU" sz="2800" b="1" dirty="0" err="1">
                <a:solidFill>
                  <a:schemeClr val="tx1"/>
                </a:solidFill>
              </a:rPr>
              <a:t>підвищення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обізнаності</a:t>
            </a:r>
            <a:r>
              <a:rPr lang="ru-RU" sz="2800" b="1" dirty="0">
                <a:solidFill>
                  <a:schemeClr val="tx1"/>
                </a:solidFill>
              </a:rPr>
              <a:t> про </a:t>
            </a:r>
            <a:r>
              <a:rPr lang="ru-RU" sz="2800" b="1" dirty="0" err="1">
                <a:solidFill>
                  <a:schemeClr val="tx1"/>
                </a:solidFill>
              </a:rPr>
              <a:t>епідемію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СНІДу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викликаної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поширенням</a:t>
            </a:r>
            <a:r>
              <a:rPr lang="ru-RU" sz="2800" b="1" dirty="0">
                <a:solidFill>
                  <a:schemeClr val="tx1"/>
                </a:solidFill>
              </a:rPr>
              <a:t> ВІЛ-</a:t>
            </a:r>
            <a:r>
              <a:rPr lang="ru-RU" sz="2800" b="1" dirty="0" err="1">
                <a:solidFill>
                  <a:schemeClr val="tx1"/>
                </a:solidFill>
              </a:rPr>
              <a:t>інфекції</a:t>
            </a:r>
            <a:r>
              <a:rPr lang="ru-RU" sz="2800" b="1" dirty="0">
                <a:solidFill>
                  <a:schemeClr val="tx1"/>
                </a:solidFill>
              </a:rPr>
              <a:t>, а </a:t>
            </a:r>
            <a:r>
              <a:rPr lang="ru-RU" sz="2800" b="1" dirty="0" err="1">
                <a:solidFill>
                  <a:schemeClr val="tx1"/>
                </a:solidFill>
              </a:rPr>
              <a:t>також</a:t>
            </a:r>
            <a:r>
              <a:rPr lang="ru-RU" sz="2800" b="1" dirty="0">
                <a:solidFill>
                  <a:schemeClr val="tx1"/>
                </a:solidFill>
              </a:rPr>
              <a:t> як день </a:t>
            </a:r>
            <a:r>
              <a:rPr lang="ru-RU" sz="2800" b="1" dirty="0" err="1">
                <a:solidFill>
                  <a:schemeClr val="tx1"/>
                </a:solidFill>
              </a:rPr>
              <a:t>пам’яті</a:t>
            </a:r>
            <a:r>
              <a:rPr lang="ru-RU" sz="2800" b="1" dirty="0">
                <a:solidFill>
                  <a:schemeClr val="tx1"/>
                </a:solidFill>
              </a:rPr>
              <a:t> жертв </a:t>
            </a:r>
            <a:r>
              <a:rPr lang="ru-RU" sz="2800" b="1" dirty="0" err="1">
                <a:solidFill>
                  <a:schemeClr val="tx1"/>
                </a:solidFill>
              </a:rPr>
              <a:t>цього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захворювання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364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038" y="0"/>
            <a:ext cx="9809192" cy="6858000"/>
          </a:xfrm>
        </p:spPr>
      </p:pic>
    </p:spTree>
    <p:extLst>
      <p:ext uri="{BB962C8B-B14F-4D97-AF65-F5344CB8AC3E}">
        <p14:creationId xmlns:p14="http://schemas.microsoft.com/office/powerpoint/2010/main" val="10351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74675" y="620688"/>
            <a:ext cx="8317805" cy="60486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>
                <a:solidFill>
                  <a:schemeClr val="tx1"/>
                </a:solidFill>
              </a:rPr>
              <a:t>Щороку</a:t>
            </a:r>
            <a:r>
              <a:rPr lang="ru-RU" dirty="0">
                <a:solidFill>
                  <a:schemeClr val="tx1"/>
                </a:solidFill>
              </a:rPr>
              <a:t> 2 </a:t>
            </a:r>
            <a:r>
              <a:rPr lang="ru-RU" dirty="0" err="1">
                <a:solidFill>
                  <a:schemeClr val="tx1"/>
                </a:solidFill>
              </a:rPr>
              <a:t>грудня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рішенням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Генеральної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Асамблеї</a:t>
            </a:r>
            <a:r>
              <a:rPr lang="ru-RU" dirty="0">
                <a:solidFill>
                  <a:schemeClr val="tx1"/>
                </a:solidFill>
              </a:rPr>
              <a:t> ООН </a:t>
            </a:r>
            <a:r>
              <a:rPr lang="ru-RU" dirty="0" err="1">
                <a:solidFill>
                  <a:schemeClr val="tx1"/>
                </a:solidFill>
              </a:rPr>
              <a:t>відзначається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Міжнародний</a:t>
            </a:r>
            <a:r>
              <a:rPr lang="ru-RU" dirty="0">
                <a:solidFill>
                  <a:schemeClr val="tx1"/>
                </a:solidFill>
              </a:rPr>
              <a:t> день </a:t>
            </a:r>
            <a:r>
              <a:rPr lang="ru-RU" dirty="0" err="1">
                <a:solidFill>
                  <a:schemeClr val="tx1"/>
                </a:solidFill>
              </a:rPr>
              <a:t>боротьби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скасування</a:t>
            </a:r>
            <a:r>
              <a:rPr lang="ru-RU" dirty="0">
                <a:solidFill>
                  <a:schemeClr val="tx1"/>
                </a:solidFill>
              </a:rPr>
              <a:t> рабства.</a:t>
            </a:r>
          </a:p>
          <a:p>
            <a:pPr algn="just"/>
            <a:r>
              <a:rPr lang="ru-RU" dirty="0" err="1">
                <a:solidFill>
                  <a:schemeClr val="tx1"/>
                </a:solidFill>
              </a:rPr>
              <a:t>Саме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дня 1949 року на 4-й </a:t>
            </a:r>
            <a:r>
              <a:rPr lang="ru-RU" dirty="0" err="1">
                <a:solidFill>
                  <a:schemeClr val="tx1"/>
                </a:solidFill>
              </a:rPr>
              <a:t>сесії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Генасамблеї</a:t>
            </a:r>
            <a:r>
              <a:rPr lang="ru-RU" dirty="0">
                <a:solidFill>
                  <a:schemeClr val="tx1"/>
                </a:solidFill>
              </a:rPr>
              <a:t> ООН </a:t>
            </a:r>
            <a:r>
              <a:rPr lang="ru-RU" dirty="0" err="1">
                <a:solidFill>
                  <a:schemeClr val="tx1"/>
                </a:solidFill>
              </a:rPr>
              <a:t>було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прийнято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Конвенцію</a:t>
            </a:r>
            <a:r>
              <a:rPr lang="ru-RU" dirty="0">
                <a:solidFill>
                  <a:schemeClr val="tx1"/>
                </a:solidFill>
              </a:rPr>
              <a:t> про </a:t>
            </a:r>
            <a:r>
              <a:rPr lang="ru-RU" dirty="0" err="1">
                <a:solidFill>
                  <a:schemeClr val="tx1"/>
                </a:solidFill>
              </a:rPr>
              <a:t>боротьбу</a:t>
            </a:r>
            <a:r>
              <a:rPr lang="ru-RU" dirty="0">
                <a:solidFill>
                  <a:schemeClr val="tx1"/>
                </a:solidFill>
              </a:rPr>
              <a:t> з </a:t>
            </a:r>
            <a:r>
              <a:rPr lang="ru-RU" dirty="0" err="1">
                <a:solidFill>
                  <a:schemeClr val="tx1"/>
                </a:solidFill>
                <a:hlinkClick r:id="rId2"/>
              </a:rPr>
              <a:t>торгівлею</a:t>
            </a:r>
            <a:r>
              <a:rPr lang="ru-RU" dirty="0">
                <a:solidFill>
                  <a:schemeClr val="tx1"/>
                </a:solidFill>
                <a:hlinkClick r:id="rId2"/>
              </a:rPr>
              <a:t> людьми</a:t>
            </a:r>
            <a:r>
              <a:rPr lang="ru-RU" dirty="0">
                <a:solidFill>
                  <a:schemeClr val="tx1"/>
                </a:solidFill>
              </a:rPr>
              <a:t> і з </a:t>
            </a:r>
            <a:r>
              <a:rPr lang="ru-RU" dirty="0" err="1">
                <a:solidFill>
                  <a:schemeClr val="tx1"/>
                </a:solidFill>
              </a:rPr>
              <a:t>експлуатацією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проституції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третіми</a:t>
            </a:r>
            <a:r>
              <a:rPr lang="ru-RU" dirty="0">
                <a:solidFill>
                  <a:schemeClr val="tx1"/>
                </a:solidFill>
              </a:rPr>
              <a:t> особами. Для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 документ набрав </a:t>
            </a:r>
            <a:r>
              <a:rPr lang="ru-RU" dirty="0" err="1">
                <a:solidFill>
                  <a:schemeClr val="tx1"/>
                </a:solidFill>
              </a:rPr>
              <a:t>чинності</a:t>
            </a:r>
            <a:r>
              <a:rPr lang="ru-RU" dirty="0">
                <a:solidFill>
                  <a:schemeClr val="tx1"/>
                </a:solidFill>
              </a:rPr>
              <a:t> 15 лютого 1955 року.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Метою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Дня є </a:t>
            </a:r>
            <a:r>
              <a:rPr lang="ru-RU" dirty="0" err="1">
                <a:solidFill>
                  <a:schemeClr val="tx1"/>
                </a:solidFill>
              </a:rPr>
              <a:t>викорінення</a:t>
            </a:r>
            <a:r>
              <a:rPr lang="ru-RU" dirty="0">
                <a:solidFill>
                  <a:schemeClr val="tx1"/>
                </a:solidFill>
              </a:rPr>
              <a:t> таких </a:t>
            </a:r>
            <a:r>
              <a:rPr lang="ru-RU" dirty="0" err="1">
                <a:solidFill>
                  <a:schemeClr val="tx1"/>
                </a:solidFill>
              </a:rPr>
              <a:t>сучасних</a:t>
            </a:r>
            <a:r>
              <a:rPr lang="ru-RU" dirty="0">
                <a:solidFill>
                  <a:schemeClr val="tx1"/>
                </a:solidFill>
              </a:rPr>
              <a:t> форм рабства, як </a:t>
            </a:r>
            <a:r>
              <a:rPr lang="ru-RU" dirty="0" err="1">
                <a:solidFill>
                  <a:schemeClr val="tx1"/>
                </a:solidFill>
              </a:rPr>
              <a:t>торгівля</a:t>
            </a:r>
            <a:r>
              <a:rPr lang="ru-RU" dirty="0">
                <a:solidFill>
                  <a:schemeClr val="tx1"/>
                </a:solidFill>
              </a:rPr>
              <a:t> людьми, сексуальна </a:t>
            </a:r>
            <a:r>
              <a:rPr lang="ru-RU" dirty="0" err="1">
                <a:solidFill>
                  <a:schemeClr val="tx1"/>
                </a:solidFill>
              </a:rPr>
              <a:t>експлуатація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найгірші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дитячої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праці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примусові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шлюби</a:t>
            </a:r>
            <a:r>
              <a:rPr lang="ru-RU" dirty="0">
                <a:solidFill>
                  <a:schemeClr val="tx1"/>
                </a:solidFill>
              </a:rPr>
              <a:t>, продаж </a:t>
            </a:r>
            <a:r>
              <a:rPr lang="ru-RU" dirty="0" err="1">
                <a:solidFill>
                  <a:schemeClr val="tx1"/>
                </a:solidFill>
              </a:rPr>
              <a:t>наречених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передання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спадщину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вдів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насильницьке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вербування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дітей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подальшого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використання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збройних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конфліктах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За </a:t>
            </a:r>
            <a:r>
              <a:rPr lang="ru-RU" dirty="0" err="1">
                <a:solidFill>
                  <a:schemeClr val="tx1"/>
                </a:solidFill>
              </a:rPr>
              <a:t>даними</a:t>
            </a:r>
            <a:r>
              <a:rPr lang="ru-RU" dirty="0">
                <a:solidFill>
                  <a:schemeClr val="tx1"/>
                </a:solidFill>
              </a:rPr>
              <a:t> ООН, </a:t>
            </a:r>
            <a:r>
              <a:rPr lang="ru-RU" dirty="0" err="1">
                <a:solidFill>
                  <a:schemeClr val="tx1"/>
                </a:solidFill>
              </a:rPr>
              <a:t>сьогодні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світі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близько</a:t>
            </a:r>
            <a:r>
              <a:rPr lang="ru-RU" dirty="0">
                <a:solidFill>
                  <a:schemeClr val="tx1"/>
                </a:solidFill>
              </a:rPr>
              <a:t> 40,3 млн людей є жертвами </a:t>
            </a:r>
            <a:r>
              <a:rPr lang="ru-RU" dirty="0" err="1">
                <a:solidFill>
                  <a:schemeClr val="tx1"/>
                </a:solidFill>
              </a:rPr>
              <a:t>сучасних</a:t>
            </a:r>
            <a:r>
              <a:rPr lang="ru-RU" dirty="0">
                <a:solidFill>
                  <a:schemeClr val="tx1"/>
                </a:solidFill>
              </a:rPr>
              <a:t> форм рабства, </a:t>
            </a:r>
            <a:r>
              <a:rPr lang="ru-RU" dirty="0" err="1">
                <a:solidFill>
                  <a:schemeClr val="tx1"/>
                </a:solidFill>
              </a:rPr>
              <a:t>включаючи</a:t>
            </a:r>
            <a:r>
              <a:rPr lang="ru-RU" dirty="0">
                <a:solidFill>
                  <a:schemeClr val="tx1"/>
                </a:solidFill>
              </a:rPr>
              <a:t> 24,9 млн жертв </a:t>
            </a:r>
            <a:r>
              <a:rPr lang="ru-RU" dirty="0" err="1">
                <a:solidFill>
                  <a:schemeClr val="tx1"/>
                </a:solidFill>
              </a:rPr>
              <a:t>примусової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праці</a:t>
            </a:r>
            <a:r>
              <a:rPr lang="ru-RU" dirty="0">
                <a:solidFill>
                  <a:schemeClr val="tx1"/>
                </a:solidFill>
              </a:rPr>
              <a:t> та 15,4 млн жертв </a:t>
            </a:r>
            <a:r>
              <a:rPr lang="ru-RU" dirty="0" err="1">
                <a:solidFill>
                  <a:schemeClr val="tx1"/>
                </a:solidFill>
              </a:rPr>
              <a:t>примусових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шлюбів</a:t>
            </a:r>
            <a:r>
              <a:rPr lang="ru-RU" dirty="0">
                <a:solidFill>
                  <a:schemeClr val="tx1"/>
                </a:solidFill>
              </a:rPr>
              <a:t>. За </a:t>
            </a:r>
            <a:r>
              <a:rPr lang="ru-RU" dirty="0" err="1">
                <a:solidFill>
                  <a:schemeClr val="tx1"/>
                </a:solidFill>
              </a:rPr>
              <a:t>оцінками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експертів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щорічно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майже</a:t>
            </a:r>
            <a:r>
              <a:rPr lang="ru-RU" dirty="0">
                <a:solidFill>
                  <a:schemeClr val="tx1"/>
                </a:solidFill>
              </a:rPr>
              <a:t> 2 млн людей </a:t>
            </a:r>
            <a:r>
              <a:rPr lang="ru-RU" dirty="0" err="1">
                <a:solidFill>
                  <a:schemeClr val="tx1"/>
                </a:solidFill>
              </a:rPr>
              <a:t>стають</a:t>
            </a:r>
            <a:r>
              <a:rPr lang="ru-RU" dirty="0">
                <a:solidFill>
                  <a:schemeClr val="tx1"/>
                </a:solidFill>
              </a:rPr>
              <a:t> «живим товаром».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2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836711"/>
            <a:ext cx="9745656" cy="5571267"/>
          </a:xfrm>
        </p:spPr>
      </p:pic>
    </p:spTree>
    <p:extLst>
      <p:ext uri="{BB962C8B-B14F-4D97-AF65-F5344CB8AC3E}">
        <p14:creationId xmlns:p14="http://schemas.microsoft.com/office/powerpoint/2010/main" val="118075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3" y="620688"/>
            <a:ext cx="8280919" cy="5760640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В </a:t>
            </a:r>
            <a:r>
              <a:rPr lang="ru-RU" sz="2800" dirty="0" err="1">
                <a:solidFill>
                  <a:schemeClr val="tx1"/>
                </a:solidFill>
              </a:rPr>
              <a:t>Україні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світі</a:t>
            </a:r>
            <a:r>
              <a:rPr lang="ru-RU" sz="2800" dirty="0">
                <a:solidFill>
                  <a:schemeClr val="tx1"/>
                </a:solidFill>
              </a:rPr>
              <a:t> 3 </a:t>
            </a:r>
            <a:r>
              <a:rPr lang="ru-RU" sz="2800" dirty="0" err="1">
                <a:solidFill>
                  <a:schemeClr val="tx1"/>
                </a:solidFill>
              </a:rPr>
              <a:t>грудня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відзначається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Міжнародний</a:t>
            </a:r>
            <a:r>
              <a:rPr lang="ru-RU" sz="2800" dirty="0">
                <a:solidFill>
                  <a:schemeClr val="tx1"/>
                </a:solidFill>
              </a:rPr>
              <a:t> день людей з </a:t>
            </a:r>
            <a:r>
              <a:rPr lang="ru-RU" sz="2800" dirty="0" err="1">
                <a:solidFill>
                  <a:schemeClr val="tx1"/>
                </a:solidFill>
              </a:rPr>
              <a:t>обмеженими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фізичними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можливостями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r>
              <a:rPr lang="ru-RU" sz="2800" dirty="0">
                <a:solidFill>
                  <a:schemeClr val="tx1"/>
                </a:solidFill>
              </a:rPr>
              <a:t>День </a:t>
            </a:r>
            <a:r>
              <a:rPr lang="ru-RU" sz="2800" dirty="0" err="1">
                <a:solidFill>
                  <a:schemeClr val="tx1"/>
                </a:solidFill>
              </a:rPr>
              <a:t>був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проголошений</a:t>
            </a:r>
            <a:r>
              <a:rPr lang="ru-RU" sz="2800" dirty="0">
                <a:solidFill>
                  <a:schemeClr val="tx1"/>
                </a:solidFill>
              </a:rPr>
              <a:t> Генеральною </a:t>
            </a:r>
            <a:r>
              <a:rPr lang="ru-RU" sz="2800" dirty="0" err="1">
                <a:solidFill>
                  <a:schemeClr val="tx1"/>
                </a:solidFill>
              </a:rPr>
              <a:t>Асамблеєю</a:t>
            </a:r>
            <a:r>
              <a:rPr lang="ru-RU" sz="2800" dirty="0">
                <a:solidFill>
                  <a:schemeClr val="tx1"/>
                </a:solidFill>
              </a:rPr>
              <a:t> ООН у 1982 </a:t>
            </a:r>
            <a:r>
              <a:rPr lang="ru-RU" sz="2800" dirty="0" err="1">
                <a:solidFill>
                  <a:schemeClr val="tx1"/>
                </a:solidFill>
              </a:rPr>
              <a:t>році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Цього</a:t>
            </a:r>
            <a:r>
              <a:rPr lang="ru-RU" sz="2800" dirty="0">
                <a:solidFill>
                  <a:schemeClr val="tx1"/>
                </a:solidFill>
              </a:rPr>
              <a:t> дня </a:t>
            </a:r>
            <a:r>
              <a:rPr lang="ru-RU" sz="2800" dirty="0" err="1">
                <a:solidFill>
                  <a:schemeClr val="tx1"/>
                </a:solidFill>
              </a:rPr>
              <a:t>Асамблея</a:t>
            </a:r>
            <a:r>
              <a:rPr lang="ru-RU" sz="2800" dirty="0">
                <a:solidFill>
                  <a:schemeClr val="tx1"/>
                </a:solidFill>
              </a:rPr>
              <a:t> закликала </a:t>
            </a:r>
            <a:r>
              <a:rPr lang="ru-RU" sz="2800" dirty="0" err="1">
                <a:solidFill>
                  <a:schemeClr val="tx1"/>
                </a:solidFill>
              </a:rPr>
              <a:t>держави</a:t>
            </a:r>
            <a:r>
              <a:rPr lang="ru-RU" sz="2800" dirty="0">
                <a:solidFill>
                  <a:schemeClr val="tx1"/>
                </a:solidFill>
              </a:rPr>
              <a:t>-члени ООН </a:t>
            </a:r>
            <a:r>
              <a:rPr lang="ru-RU" sz="2800" dirty="0" err="1">
                <a:solidFill>
                  <a:schemeClr val="tx1"/>
                </a:solidFill>
              </a:rPr>
              <a:t>проводити</a:t>
            </a:r>
            <a:r>
              <a:rPr lang="ru-RU" sz="2800" dirty="0">
                <a:solidFill>
                  <a:schemeClr val="tx1"/>
                </a:solidFill>
              </a:rPr>
              <a:t> заходи, </a:t>
            </a:r>
            <a:r>
              <a:rPr lang="ru-RU" sz="2800" dirty="0" err="1">
                <a:solidFill>
                  <a:schemeClr val="tx1"/>
                </a:solidFill>
              </a:rPr>
              <a:t>спрямовані</a:t>
            </a:r>
            <a:r>
              <a:rPr lang="ru-RU" sz="2800" dirty="0">
                <a:solidFill>
                  <a:schemeClr val="tx1"/>
                </a:solidFill>
              </a:rPr>
              <a:t> на </a:t>
            </a:r>
            <a:r>
              <a:rPr lang="ru-RU" sz="2800" dirty="0" err="1">
                <a:solidFill>
                  <a:schemeClr val="tx1"/>
                </a:solidFill>
              </a:rPr>
              <a:t>подальшу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інтеграцію</a:t>
            </a:r>
            <a:r>
              <a:rPr lang="ru-RU" sz="2800" dirty="0">
                <a:solidFill>
                  <a:schemeClr val="tx1"/>
                </a:solidFill>
              </a:rPr>
              <a:t> людей з </a:t>
            </a:r>
            <a:r>
              <a:rPr lang="ru-RU" sz="2800" dirty="0" err="1">
                <a:solidFill>
                  <a:schemeClr val="tx1"/>
                </a:solidFill>
                <a:hlinkClick r:id="rId2"/>
              </a:rPr>
              <a:t>особливими</a:t>
            </a:r>
            <a:r>
              <a:rPr lang="ru-RU" sz="2800" dirty="0">
                <a:solidFill>
                  <a:schemeClr val="tx1"/>
                </a:solidFill>
                <a:hlinkClick r:id="rId2"/>
              </a:rPr>
              <a:t> потребами</a:t>
            </a:r>
            <a:r>
              <a:rPr lang="ru-RU" sz="2800" dirty="0">
                <a:solidFill>
                  <a:schemeClr val="tx1"/>
                </a:solidFill>
              </a:rPr>
              <a:t> у </a:t>
            </a:r>
            <a:r>
              <a:rPr lang="ru-RU" sz="2800" dirty="0" err="1">
                <a:solidFill>
                  <a:schemeClr val="tx1"/>
                </a:solidFill>
              </a:rPr>
              <a:t>життя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суспільства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140</TotalTime>
  <Words>344</Words>
  <Application>Microsoft Office PowerPoint</Application>
  <PresentationFormat>Экран (4:3)</PresentationFormat>
  <Paragraphs>45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NewsPrint</vt:lpstr>
      <vt:lpstr>   16 днів проти насильства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ВИДИ НАСИЛЛЯ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 днів проти насильства</dc:title>
  <dc:creator>Nata</dc:creator>
  <cp:lastModifiedBy>Користувач Windows</cp:lastModifiedBy>
  <cp:revision>18</cp:revision>
  <dcterms:created xsi:type="dcterms:W3CDTF">2020-11-26T16:57:50Z</dcterms:created>
  <dcterms:modified xsi:type="dcterms:W3CDTF">2022-11-28T13:58:55Z</dcterms:modified>
</cp:coreProperties>
</file>