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3" r:id="rId6"/>
    <p:sldId id="262" r:id="rId7"/>
    <p:sldId id="261" r:id="rId8"/>
    <p:sldId id="260" r:id="rId9"/>
    <p:sldId id="259" r:id="rId10"/>
    <p:sldId id="269" r:id="rId11"/>
    <p:sldId id="267" r:id="rId12"/>
    <p:sldId id="268" r:id="rId13"/>
    <p:sldId id="266" r:id="rId14"/>
    <p:sldId id="272" r:id="rId15"/>
    <p:sldId id="270" r:id="rId16"/>
    <p:sldId id="271" r:id="rId17"/>
  </p:sldIdLst>
  <p:sldSz cx="9906000" cy="6858000" type="A4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26" y="-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C38-942F-4335-9C6F-558004B7FF33}" type="datetimeFigureOut">
              <a:rPr lang="uk-UA" smtClean="0"/>
              <a:pPr/>
              <a:t>06.10.2023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F7AE-64E5-49D4-B866-B5D31DF8F22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C38-942F-4335-9C6F-558004B7FF33}" type="datetimeFigureOut">
              <a:rPr lang="uk-UA" smtClean="0"/>
              <a:pPr/>
              <a:t>06.10.2023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F7AE-64E5-49D4-B866-B5D31DF8F22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C38-942F-4335-9C6F-558004B7FF33}" type="datetimeFigureOut">
              <a:rPr lang="uk-UA" smtClean="0"/>
              <a:pPr/>
              <a:t>06.10.2023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F7AE-64E5-49D4-B866-B5D31DF8F22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C38-942F-4335-9C6F-558004B7FF33}" type="datetimeFigureOut">
              <a:rPr lang="uk-UA" smtClean="0"/>
              <a:pPr/>
              <a:t>06.10.2023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F7AE-64E5-49D4-B866-B5D31DF8F22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C38-942F-4335-9C6F-558004B7FF33}" type="datetimeFigureOut">
              <a:rPr lang="uk-UA" smtClean="0"/>
              <a:pPr/>
              <a:t>06.10.2023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F7AE-64E5-49D4-B866-B5D31DF8F22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C38-942F-4335-9C6F-558004B7FF33}" type="datetimeFigureOut">
              <a:rPr lang="uk-UA" smtClean="0"/>
              <a:pPr/>
              <a:t>06.10.2023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F7AE-64E5-49D4-B866-B5D31DF8F22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C38-942F-4335-9C6F-558004B7FF33}" type="datetimeFigureOut">
              <a:rPr lang="uk-UA" smtClean="0"/>
              <a:pPr/>
              <a:t>06.10.2023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F7AE-64E5-49D4-B866-B5D31DF8F22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C38-942F-4335-9C6F-558004B7FF33}" type="datetimeFigureOut">
              <a:rPr lang="uk-UA" smtClean="0"/>
              <a:pPr/>
              <a:t>06.10.2023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F7AE-64E5-49D4-B866-B5D31DF8F22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C38-942F-4335-9C6F-558004B7FF33}" type="datetimeFigureOut">
              <a:rPr lang="uk-UA" smtClean="0"/>
              <a:pPr/>
              <a:t>06.10.2023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F7AE-64E5-49D4-B866-B5D31DF8F22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C38-942F-4335-9C6F-558004B7FF33}" type="datetimeFigureOut">
              <a:rPr lang="uk-UA" smtClean="0"/>
              <a:pPr/>
              <a:t>06.10.2023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F7AE-64E5-49D4-B866-B5D31DF8F22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C38-942F-4335-9C6F-558004B7FF33}" type="datetimeFigureOut">
              <a:rPr lang="uk-UA" smtClean="0"/>
              <a:pPr/>
              <a:t>06.10.2023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F7AE-64E5-49D4-B866-B5D31DF8F22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1DC38-942F-4335-9C6F-558004B7FF33}" type="datetimeFigureOut">
              <a:rPr lang="uk-UA" smtClean="0"/>
              <a:pPr/>
              <a:t>06.10.2023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8F7AE-64E5-49D4-B866-B5D31DF8F22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Фон для презентации минимализм светлый - 70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1124744"/>
            <a:ext cx="8420100" cy="2475707"/>
          </a:xfrm>
        </p:spPr>
        <p:txBody>
          <a:bodyPr>
            <a:noAutofit/>
          </a:bodyPr>
          <a:lstStyle/>
          <a:p>
            <a:r>
              <a:rPr lang="uk-UA" sz="9600" dirty="0">
                <a:solidFill>
                  <a:srgbClr val="0070C0"/>
                </a:solidFill>
                <a:latin typeface="a_AlbionicTitulInfl" pitchFamily="34" charset="-52"/>
              </a:rPr>
              <a:t>Ментальне здоров’я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05128" y="3645024"/>
            <a:ext cx="4024130" cy="3436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Фон для презентации минимализм светлый - 70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16496" y="692696"/>
            <a:ext cx="90730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4000" dirty="0" err="1">
                <a:latin typeface="Times New Roman" pitchFamily="18" charset="0"/>
                <a:cs typeface="Times New Roman" pitchFamily="18" charset="0"/>
              </a:rPr>
              <a:t>розслабляючі</a:t>
            </a:r>
            <a:r>
              <a:rPr lang="uk-UA" sz="4000" dirty="0">
                <a:latin typeface="Times New Roman" pitchFamily="18" charset="0"/>
                <a:cs typeface="Times New Roman" pitchFamily="18" charset="0"/>
              </a:rPr>
              <a:t> вправи: медитація, розслаблення м’язів, дихальні вправи тощо. Заплануйте регулярний час для виконання. Можна придумати й інші заняття, наприклад, малювання, ведення щоденника;</a:t>
            </a:r>
          </a:p>
        </p:txBody>
      </p:sp>
      <p:pic>
        <p:nvPicPr>
          <p:cNvPr id="4" name="Рисунок 3" descr="istockphoto-1193095904-612x612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88904" y="3429000"/>
            <a:ext cx="6533471" cy="367240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Фон для презентации минимализм светлый - 70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72480" y="260648"/>
            <a:ext cx="72008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cтавте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цілі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пріоритети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вирішіть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зробити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зараз, а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почекати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Навчіться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говорити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починаєте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відчувати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берете на себе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занадто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Намагайтеся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пам’ятати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про те,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чого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досягли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кінці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дня, а не про те,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змогли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зробити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pic>
        <p:nvPicPr>
          <p:cNvPr id="68610" name="Picture 2" descr="стокові ілюстрації на тему бізнес-серіал - веб-шаблон кар'єри - ціль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206" t="1425" r="7346" b="5917"/>
          <a:stretch>
            <a:fillRect/>
          </a:stretch>
        </p:blipFill>
        <p:spPr bwMode="auto">
          <a:xfrm>
            <a:off x="6321152" y="144016"/>
            <a:ext cx="3642981" cy="2852936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Фон для презентации минимализм светлый - 70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906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88504" y="402917"/>
            <a:ext cx="694099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навчіться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дякувати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щодня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нагадуйте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собі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речі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вдячні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вони не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здаються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важливими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на перший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погляд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pic>
        <p:nvPicPr>
          <p:cNvPr id="67586" name="Picture 2" descr="стокові ілюстрації на тему намальований від руки вінтажний векторний текст дякую і серцю. каліграфія з написами ілюстрація до весілля, день подяки, вітальна листівка, - дякую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04928" y="2726897"/>
            <a:ext cx="5770389" cy="4497394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Фон для презентации минимализм светлый - 70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160912" y="1772817"/>
            <a:ext cx="54726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зосередьтеся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позитиві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здається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нічого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хорошого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так, треба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пошукати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pic>
        <p:nvPicPr>
          <p:cNvPr id="69636" name="Picture 4" descr="стокові ілюстрації на тему сонце - смайл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8504" y="404664"/>
            <a:ext cx="3538141" cy="3440171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Фон для презентации минимализм светлый - 70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60512" y="692697"/>
            <a:ext cx="68689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залишайтеся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зв’язку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дзвоніть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друзям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рідним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спілкуйтеся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діліться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переживаннями</a:t>
            </a:r>
            <a:r>
              <a:rPr lang="ru-RU" dirty="0"/>
              <a:t>;</a:t>
            </a:r>
          </a:p>
        </p:txBody>
      </p:sp>
      <p:pic>
        <p:nvPicPr>
          <p:cNvPr id="63490" name="Picture 2" descr="стокові ілюстрації на тему концепція лікування наркоманії групової терапії. консультування персонажів з психологом на сеансі психотерапевта - спілкування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87484" y="2430536"/>
            <a:ext cx="8518516" cy="4427464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Фон для презентации минимализм светлый - 70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44488" y="260648"/>
            <a:ext cx="71287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4000" dirty="0">
                <a:latin typeface="Times New Roman" pitchFamily="18" charset="0"/>
                <a:cs typeface="Times New Roman" pitchFamily="18" charset="0"/>
              </a:rPr>
              <a:t>допомагайте іншим - науковці виявили, що доброта й щедрість можуть допомогти поліпшити ваш психічний стан завдяки створенню позитивних емоцій та відчуття важливості. </a:t>
            </a:r>
          </a:p>
        </p:txBody>
      </p:sp>
      <p:pic>
        <p:nvPicPr>
          <p:cNvPr id="65538" name="Picture 2" descr="стокові ілюстрації на тему щасливі молоді співробітники надають підтримку і допомагають один одному - допомога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96137" y="3140968"/>
            <a:ext cx="5009863" cy="3717032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Фон для презентации минимализм светлый - 70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16496" y="260648"/>
            <a:ext cx="87849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4000" dirty="0">
                <a:latin typeface="Times New Roman" pitchFamily="18" charset="0"/>
                <a:cs typeface="Times New Roman" pitchFamily="18" charset="0"/>
              </a:rPr>
              <a:t>вчіться новому - люди, що займаються самоосвітою та саморозвитком більш </a:t>
            </a:r>
            <a:r>
              <a:rPr lang="uk-UA" sz="4000" dirty="0" err="1">
                <a:latin typeface="Times New Roman" pitchFamily="18" charset="0"/>
                <a:cs typeface="Times New Roman" pitchFamily="18" charset="0"/>
              </a:rPr>
              <a:t>стресостійкі</a:t>
            </a:r>
            <a:r>
              <a:rPr lang="uk-UA" sz="4000" dirty="0">
                <a:latin typeface="Times New Roman" pitchFamily="18" charset="0"/>
                <a:cs typeface="Times New Roman" pitchFamily="18" charset="0"/>
              </a:rPr>
              <a:t>, вони легше переживають різні негаразди та швидше адаптуються до зовнішніх обставин. </a:t>
            </a:r>
          </a:p>
        </p:txBody>
      </p:sp>
      <p:pic>
        <p:nvPicPr>
          <p:cNvPr id="64514" name="Picture 2" descr="стокові ілюстрації на тему чоловік і жінка навчаються разом - вчитися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05118" y="3068960"/>
            <a:ext cx="6086223" cy="378904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1" name="Picture 3" descr="Фон для презентации минимализм светлый - 70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  <p:pic>
        <p:nvPicPr>
          <p:cNvPr id="4" name="Рисунок 3" descr="istockphoto-1352468266-612x612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33120" y="2924944"/>
            <a:ext cx="4025616" cy="286792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520" y="476672"/>
            <a:ext cx="89254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dirty="0">
                <a:solidFill>
                  <a:srgbClr val="0070C0"/>
                </a:solidFill>
                <a:latin typeface="a_AlbionicTitulInfl" pitchFamily="34" charset="-52"/>
              </a:rPr>
              <a:t>Що таке ментальне здоров’я?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72480" y="1196752"/>
            <a:ext cx="705678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ментальне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перекликається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терміном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психологічне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йде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про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душевний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добробут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у прямому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сенсі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слова.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ментальним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здоров’ям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все в порядку,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повноцінно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радіти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життю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розуміти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сенс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продуктивно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виконувати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професійні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та 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нормально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вистроювати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соціумом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Фон для презентации минимализм светлый - 70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  <p:pic>
        <p:nvPicPr>
          <p:cNvPr id="4" name="Рисунок 3" descr="istockphoto-1352468266-612x612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33120" y="2924944"/>
            <a:ext cx="4025616" cy="2867923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416496" y="1196753"/>
            <a:ext cx="701300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визначенням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ВООЗ,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психічне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повного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душевного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соціального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благополуччя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реалізувати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власні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здібності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протистояти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звичайним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життєвим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стресам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продуктивно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працювати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робити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внесок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суспільне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Фон для презентации минимализм светлый - 70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  <p:pic>
        <p:nvPicPr>
          <p:cNvPr id="4" name="Рисунок 3" descr="istockphoto-1352468266-612x612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33120" y="2276872"/>
            <a:ext cx="4025616" cy="286792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04528" y="332656"/>
            <a:ext cx="734481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Ментально здорова </a:t>
            </a:r>
            <a:r>
              <a:rPr lang="ru-RU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розуміє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емоційні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стани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керувати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ними;</a:t>
            </a:r>
          </a:p>
          <a:p>
            <a:pPr>
              <a:buFont typeface="Wingdings" pitchFamily="2" charset="2"/>
              <a:buChar char="ü"/>
            </a:pP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здатна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будувати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стосунки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відкрита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позитивно ставиться до себе;</a:t>
            </a:r>
          </a:p>
          <a:p>
            <a:pPr>
              <a:buFont typeface="Wingdings" pitchFamily="2" charset="2"/>
              <a:buChar char="ü"/>
            </a:pP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приймає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незалежні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вміє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пристосовуватись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умов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активно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долати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виклики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отримує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задоволення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Фон для презентации минимализм светлый - 70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88504" y="260648"/>
            <a:ext cx="748883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Ментальне здоров’я дозволяє людям справлятися зі стресами і реалізувати свої здібності. Його рівень впливає на те, як саме ми думаємо у конкретний момент, які емоції відчуваємо.</a:t>
            </a:r>
          </a:p>
          <a:p>
            <a:pPr>
              <a:buFont typeface="Wingdings" pitchFamily="2" charset="2"/>
              <a:buChar char="v"/>
            </a:pPr>
            <a:endParaRPr lang="uk-UA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uk-UA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Серед ключових ознак психічно здорової людини — чітка </a:t>
            </a:r>
            <a:r>
              <a:rPr lang="uk-UA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самоідентифікація</a:t>
            </a:r>
            <a:r>
              <a:rPr lang="uk-UA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критична оцінка своїх можливостей та здатність керувати поведінкою.</a:t>
            </a:r>
          </a:p>
          <a:p>
            <a:endParaRPr lang="uk-UA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uk-UA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Досягнути ідеального рівня психічного здоров’я практично неможливо — кожна людина певною мірою піддається стресу та іншим негативним факторам.</a:t>
            </a:r>
          </a:p>
        </p:txBody>
      </p:sp>
      <p:pic>
        <p:nvPicPr>
          <p:cNvPr id="7" name="Рисунок 6" descr="istockphoto-1162247782-612x612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3679" r="13366"/>
          <a:stretch>
            <a:fillRect/>
          </a:stretch>
        </p:blipFill>
        <p:spPr>
          <a:xfrm>
            <a:off x="7601744" y="3694359"/>
            <a:ext cx="2304256" cy="3163641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Фон для презентации минимализм светлый - 70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16496" y="260648"/>
            <a:ext cx="7344816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Ментальна рівновага: що допомагає підтримувати?</a:t>
            </a:r>
          </a:p>
          <a:p>
            <a:endParaRPr lang="uk-UA" sz="3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    Досягнути ідеального рівня психічного здоров’я практично неможливо, адже кожна людина певною мірою піддається стресу та іншим негативним факторам і це нормально.</a:t>
            </a:r>
          </a:p>
          <a:p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    При цьому є методи, які можуть допомогти підтримувати рівновагу:</a:t>
            </a:r>
          </a:p>
        </p:txBody>
      </p:sp>
      <p:pic>
        <p:nvPicPr>
          <p:cNvPr id="7" name="Рисунок 6" descr="istockphoto-1330058541-612x612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5E6"/>
              </a:clrFrom>
              <a:clrTo>
                <a:srgbClr val="FEF5E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05128" y="0"/>
            <a:ext cx="4348904" cy="432048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Фон для презентации минимализм светлый - 70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88504" y="908720"/>
            <a:ext cx="69409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4000" dirty="0">
                <a:latin typeface="Times New Roman" pitchFamily="18" charset="0"/>
                <a:cs typeface="Times New Roman" pitchFamily="18" charset="0"/>
              </a:rPr>
              <a:t>регулярні фізичні вправи — зарядка, прогулянка, їзда на велосипеді … можуть підняти настрій і зміцнити здоров’я;</a:t>
            </a:r>
          </a:p>
        </p:txBody>
      </p:sp>
      <p:pic>
        <p:nvPicPr>
          <p:cNvPr id="7" name="Рисунок 6" descr="istockphoto-1225434824-612x612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24808" y="2845308"/>
            <a:ext cx="6411926" cy="4012692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Фон для презентации минимализм светлый - 70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32520" y="404664"/>
            <a:ext cx="885698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здорова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їжа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відновлення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водного балансу —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звучить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банально,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збалансована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дієта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та велика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води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справді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впливають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енергії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концентрації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впродовж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дня;</a:t>
            </a:r>
          </a:p>
        </p:txBody>
      </p:sp>
      <p:pic>
        <p:nvPicPr>
          <p:cNvPr id="75778" name="Picture 2" descr="стокові фото, фото роялті-фрі та зображення на тему пеппер-мішок, повний продуктів - харчування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" y="3315169"/>
            <a:ext cx="5313040" cy="3542831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Фон для презентации минимализм светлый - 70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906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60512" y="476673"/>
            <a:ext cx="686898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сон —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дотримуйтеся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розкладу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висипайтесь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. Перед сном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старайтеся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користуватися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телефоном та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гаджетами;</a:t>
            </a:r>
          </a:p>
        </p:txBody>
      </p:sp>
      <p:pic>
        <p:nvPicPr>
          <p:cNvPr id="76802" name="Picture 2" descr="стокові ілюстрації на тему безсонний чоловік обличчя мультиплікаційного персонажа страждає безсонням. - сон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3011" y="2039564"/>
            <a:ext cx="6994525" cy="5349876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366</Template>
  <TotalTime>2765</TotalTime>
  <Words>526</Words>
  <Application>Microsoft Office PowerPoint</Application>
  <PresentationFormat>Аркуш A4 (210x297 мм)</PresentationFormat>
  <Paragraphs>32</Paragraphs>
  <Slides>16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22" baseType="lpstr">
      <vt:lpstr>a_AlbionicTitulInfl</vt:lpstr>
      <vt:lpstr>Arial</vt:lpstr>
      <vt:lpstr>Calibri</vt:lpstr>
      <vt:lpstr>Times New Roman</vt:lpstr>
      <vt:lpstr>Wingdings</vt:lpstr>
      <vt:lpstr>Тема Office</vt:lpstr>
      <vt:lpstr>Ментальне здоров’я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Наше ментальне здоров’я</dc:title>
  <dc:creator>User</dc:creator>
  <cp:lastModifiedBy>Бужак Короліна Вячеславівна</cp:lastModifiedBy>
  <cp:revision>188</cp:revision>
  <dcterms:created xsi:type="dcterms:W3CDTF">2023-09-29T18:14:03Z</dcterms:created>
  <dcterms:modified xsi:type="dcterms:W3CDTF">2023-10-06T10:40:50Z</dcterms:modified>
</cp:coreProperties>
</file>