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notesMasterIdLst>
    <p:notesMasterId r:id="rId20"/>
  </p:notesMasterIdLst>
  <p:sldIdLst>
    <p:sldId id="296" r:id="rId2"/>
    <p:sldId id="291" r:id="rId3"/>
    <p:sldId id="258" r:id="rId4"/>
    <p:sldId id="321" r:id="rId5"/>
    <p:sldId id="322" r:id="rId6"/>
    <p:sldId id="323" r:id="rId7"/>
    <p:sldId id="292" r:id="rId8"/>
    <p:sldId id="298" r:id="rId9"/>
    <p:sldId id="306" r:id="rId10"/>
    <p:sldId id="332" r:id="rId11"/>
    <p:sldId id="307" r:id="rId12"/>
    <p:sldId id="331" r:id="rId13"/>
    <p:sldId id="314" r:id="rId14"/>
    <p:sldId id="333" r:id="rId15"/>
    <p:sldId id="334" r:id="rId16"/>
    <p:sldId id="337" r:id="rId17"/>
    <p:sldId id="335" r:id="rId18"/>
    <p:sldId id="33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6513"/>
    <a:srgbClr val="740A19"/>
    <a:srgbClr val="126C1D"/>
    <a:srgbClr val="720C57"/>
    <a:srgbClr val="44400C"/>
    <a:srgbClr val="968D1A"/>
    <a:srgbClr val="9900FF"/>
    <a:srgbClr val="FF66CC"/>
    <a:srgbClr val="D2C4C4"/>
    <a:srgbClr val="B79F9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79" autoAdjust="0"/>
    <p:restoredTop sz="98825" autoAdjust="0"/>
  </p:normalViewPr>
  <p:slideViewPr>
    <p:cSldViewPr>
      <p:cViewPr>
        <p:scale>
          <a:sx n="80" d="100"/>
          <a:sy n="80" d="100"/>
        </p:scale>
        <p:origin x="-594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F59FF0C-FCE9-45A4-B0BC-171D75D6B643}" type="datetimeFigureOut">
              <a:rPr lang="ru-RU"/>
              <a:pPr>
                <a:defRPr/>
              </a:pPr>
              <a:t>30.06.2017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693DC85-8285-4AFF-875E-F5052261F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22375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2FD91-14AD-4036-87A5-401AE4B9A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633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CA695-90B8-4BC4-AE88-5ACA54546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4487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B829B-C369-4CAC-ADE2-FF7BD5741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6248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29BCB-A459-4C7E-8FCD-373C3298D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1056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192A6-B44D-43EF-8AF8-D4A814BCA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8376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F6378-739A-4820-A0DB-6DA38F39E7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0022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01A3D-F375-4521-9538-BC12E0AF8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5918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2BAFB-7021-41E8-BE11-8776D7DBE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2443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FAFB4-A845-4463-8DCA-D7D73635E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0645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39D4A-0612-46BF-BC24-01F000196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7218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244EB-FC25-4467-A693-1B9F1E566B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782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5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  <a:endParaRPr lang="en-US" altLang="uk-UA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C782A12-7BFE-4492-9DBC-93CEFA8F6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2" r:id="rId4"/>
    <p:sldLayoutId id="2147484158" r:id="rId5"/>
    <p:sldLayoutId id="2147484153" r:id="rId6"/>
    <p:sldLayoutId id="2147484159" r:id="rId7"/>
    <p:sldLayoutId id="2147484160" r:id="rId8"/>
    <p:sldLayoutId id="2147484161" r:id="rId9"/>
    <p:sldLayoutId id="2147484154" r:id="rId10"/>
    <p:sldLayoutId id="21474841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028" name="Содержимое 4" descr="ramka-photoshop-4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819"/>
            <a:ext cx="9216008" cy="7272007"/>
          </a:xfrm>
        </p:spPr>
      </p:pic>
      <p:sp>
        <p:nvSpPr>
          <p:cNvPr id="7" name="TextBox 6"/>
          <p:cNvSpPr txBox="1"/>
          <p:nvPr/>
        </p:nvSpPr>
        <p:spPr>
          <a:xfrm>
            <a:off x="1619672" y="500063"/>
            <a:ext cx="604867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ЗВІТ </a:t>
            </a:r>
            <a:r>
              <a:rPr lang="uk-UA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Літнього англійського мовного табору</a:t>
            </a:r>
            <a:endParaRPr lang="uk-UA" sz="2800" b="1" i="1" dirty="0" smtClean="0">
              <a:solidFill>
                <a:srgbClr val="6B651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800" b="1" i="1" dirty="0" smtClean="0">
                <a:solidFill>
                  <a:srgbClr val="6B65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smtClean="0">
                <a:solidFill>
                  <a:srgbClr val="6B6513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3200" b="1" i="1" dirty="0" smtClean="0">
                <a:solidFill>
                  <a:srgbClr val="6B6513"/>
                </a:solidFill>
                <a:latin typeface="Times New Roman" pitchFamily="18" charset="0"/>
                <a:cs typeface="Times New Roman" pitchFamily="18" charset="0"/>
              </a:rPr>
              <a:t>In a sound body-sound mind</a:t>
            </a:r>
            <a:r>
              <a:rPr lang="uk-UA" sz="3200" b="1" i="1" dirty="0" smtClean="0">
                <a:solidFill>
                  <a:srgbClr val="6B6513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uk-UA" sz="3200" b="1" i="1" dirty="0" smtClean="0">
              <a:solidFill>
                <a:srgbClr val="6B651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800" b="1" i="1" dirty="0" smtClean="0">
                <a:solidFill>
                  <a:srgbClr val="6B6513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uk-UA" sz="2800" b="1" i="1" dirty="0" err="1" smtClean="0">
                <a:solidFill>
                  <a:srgbClr val="6B6513"/>
                </a:solidFill>
                <a:latin typeface="Times New Roman" pitchFamily="18" charset="0"/>
                <a:cs typeface="Times New Roman" pitchFamily="18" charset="0"/>
              </a:rPr>
              <a:t>Невірківському</a:t>
            </a:r>
            <a:r>
              <a:rPr lang="uk-UA" sz="2800" b="1" i="1" dirty="0" smtClean="0">
                <a:solidFill>
                  <a:srgbClr val="6B6513"/>
                </a:solidFill>
                <a:latin typeface="Times New Roman" pitchFamily="18" charset="0"/>
                <a:cs typeface="Times New Roman" pitchFamily="18" charset="0"/>
              </a:rPr>
              <a:t> НВК</a:t>
            </a:r>
          </a:p>
          <a:p>
            <a:pPr algn="ctr">
              <a:defRPr/>
            </a:pPr>
            <a:r>
              <a:rPr lang="uk-UA" sz="2800" b="1" i="1" dirty="0" smtClean="0">
                <a:solidFill>
                  <a:srgbClr val="6B65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err="1" smtClean="0">
                <a:solidFill>
                  <a:srgbClr val="6B6513"/>
                </a:solidFill>
                <a:latin typeface="Times New Roman" pitchFamily="18" charset="0"/>
                <a:cs typeface="Times New Roman" pitchFamily="18" charset="0"/>
              </a:rPr>
              <a:t>“Загальноосвіня</a:t>
            </a:r>
            <a:r>
              <a:rPr lang="uk-UA" sz="2800" b="1" i="1" dirty="0" smtClean="0">
                <a:solidFill>
                  <a:srgbClr val="6B6513"/>
                </a:solidFill>
                <a:latin typeface="Times New Roman" pitchFamily="18" charset="0"/>
                <a:cs typeface="Times New Roman" pitchFamily="18" charset="0"/>
              </a:rPr>
              <a:t> Школа І-ІІІ ступенів - ДНЗ ”</a:t>
            </a:r>
            <a:endParaRPr lang="uk-UA" sz="28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E:\IMG_7074_325_351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7" y="4005064"/>
            <a:ext cx="3240359" cy="16242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</a:t>
            </a:r>
            <a:r>
              <a:rPr lang="uk-UA" dirty="0" smtClean="0"/>
              <a:t>МИ працюємо</a:t>
            </a:r>
            <a:endParaRPr lang="uk-UA" dirty="0"/>
          </a:p>
        </p:txBody>
      </p:sp>
      <p:pic>
        <p:nvPicPr>
          <p:cNvPr id="9" name="Содержимое 8" descr="image-0-02-05-279313b94e8978f448c0991c529488311d016c3c86f6f06214e36403982fea72-V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1285860"/>
            <a:ext cx="3714776" cy="2362114"/>
          </a:xfrm>
        </p:spPr>
      </p:pic>
      <p:pic>
        <p:nvPicPr>
          <p:cNvPr id="10" name="Содержимое 9" descr="image-0-02-05-fa24d65b4531239ebadc900646467210b77f0d0b1c4db56e493226d83fbc2b4a-V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1928802"/>
            <a:ext cx="4282354" cy="3000396"/>
          </a:xfrm>
        </p:spPr>
      </p:pic>
      <p:pic>
        <p:nvPicPr>
          <p:cNvPr id="11" name="Рисунок 10" descr="image-0-02-05-ebb68cffdfe1e8741e4d96c1fcfd61ea21c7bcea9d7c01cea5bb7402f5f3af24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3786190"/>
            <a:ext cx="3892188" cy="282182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20080"/>
          </a:xfrm>
        </p:spPr>
        <p:txBody>
          <a:bodyPr/>
          <a:lstStyle/>
          <a:p>
            <a:pPr algn="ctr"/>
            <a:r>
              <a:rPr lang="uk-UA" dirty="0" smtClean="0"/>
              <a:t>Наше дозвілля</a:t>
            </a:r>
            <a:endParaRPr lang="uk-UA" dirty="0"/>
          </a:p>
        </p:txBody>
      </p:sp>
      <p:pic>
        <p:nvPicPr>
          <p:cNvPr id="8" name="Рисунок 7" descr="image-0-02-05-ddd136e5da7fe7e5cf58944d0e6876e8d5f4e1bb14b19ab79f4aec38c38970db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143380"/>
            <a:ext cx="7572396" cy="2571768"/>
          </a:xfrm>
          <a:prstGeom prst="rect">
            <a:avLst/>
          </a:prstGeom>
        </p:spPr>
      </p:pic>
      <p:pic>
        <p:nvPicPr>
          <p:cNvPr id="10" name="Рисунок 9" descr="image-0-02-05-e3ace416f136d4494067655e2f434a703b5bf050750f023970f816664b6a0db5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061" y="1071546"/>
            <a:ext cx="4048122" cy="3036091"/>
          </a:xfrm>
          <a:prstGeom prst="rect">
            <a:avLst/>
          </a:prstGeom>
        </p:spPr>
      </p:pic>
      <p:pic>
        <p:nvPicPr>
          <p:cNvPr id="12" name="Содержимое 11" descr="image-0-02-05-0bd63f261bd84dc3a7364926c80fda921581186f43c44b72911f5364646e25ab-V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7158" y="1071546"/>
            <a:ext cx="3905277" cy="3000396"/>
          </a:xfrm>
        </p:spPr>
      </p:pic>
    </p:spTree>
    <p:extLst>
      <p:ext uri="{BB962C8B-B14F-4D97-AF65-F5344CB8AC3E}">
        <p14:creationId xmlns="" xmlns:p14="http://schemas.microsoft.com/office/powerpoint/2010/main" val="353195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</a:t>
            </a:r>
            <a:r>
              <a:rPr lang="en-US" dirty="0" smtClean="0"/>
              <a:t> </a:t>
            </a:r>
            <a:r>
              <a:rPr lang="uk-UA" dirty="0" smtClean="0"/>
              <a:t>ми </a:t>
            </a:r>
            <a:r>
              <a:rPr lang="uk-UA" dirty="0" err="1" smtClean="0"/>
              <a:t>відпочиваєм</a:t>
            </a:r>
            <a:endParaRPr lang="uk-UA" dirty="0"/>
          </a:p>
        </p:txBody>
      </p:sp>
      <p:pic>
        <p:nvPicPr>
          <p:cNvPr id="10" name="Содержимое 9" descr="image-0-02-05-9e14f6ea2e587c82a6e04fe1547d8f586a2442c472890b31a03cea1623fa33cc-V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14942" y="1214423"/>
            <a:ext cx="3486144" cy="2614608"/>
          </a:xfrm>
        </p:spPr>
      </p:pic>
      <p:pic>
        <p:nvPicPr>
          <p:cNvPr id="9" name="Содержимое 8" descr="image-0-02-05-5602245b4ae933abe589ddc002aa4188ca2f6bd8e115d3e611eee0c49ae3830e-V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14348" y="1071546"/>
            <a:ext cx="3619496" cy="2714622"/>
          </a:xfrm>
        </p:spPr>
      </p:pic>
      <p:pic>
        <p:nvPicPr>
          <p:cNvPr id="11" name="Рисунок 10" descr="image-0-02-05-249b3fa03de95a4215aa0f2932392efbcb5fca598e0be8c03e23fd79b7efcb79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2097" y="3857628"/>
            <a:ext cx="4032143" cy="282565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32656"/>
            <a:ext cx="81027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800" b="1" i="1" dirty="0" smtClean="0"/>
          </a:p>
          <a:p>
            <a:endParaRPr lang="uk-UA" sz="3600" b="1" i="1" dirty="0" smtClean="0"/>
          </a:p>
          <a:p>
            <a:endParaRPr lang="uk-UA" sz="3600" b="1" i="1" dirty="0"/>
          </a:p>
        </p:txBody>
      </p:sp>
      <p:pic>
        <p:nvPicPr>
          <p:cNvPr id="7170" name="Picture 2" descr="C:\Users\Admin\Desktop\табір\P108099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29190" y="1785926"/>
            <a:ext cx="3857653" cy="2893239"/>
          </a:xfrm>
          <a:prstGeom prst="rect">
            <a:avLst/>
          </a:prstGeom>
          <a:noFill/>
        </p:spPr>
      </p:pic>
      <p:pic>
        <p:nvPicPr>
          <p:cNvPr id="7171" name="Picture 3" descr="C:\Users\Admin\Desktop\табір\P108099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21025240">
            <a:off x="441658" y="2820158"/>
            <a:ext cx="4101840" cy="30763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642918"/>
            <a:ext cx="4622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/>
              <a:t>Наша творчість</a:t>
            </a:r>
            <a:endParaRPr lang="uk-UA" sz="4800" dirty="0"/>
          </a:p>
        </p:txBody>
      </p:sp>
    </p:spTree>
    <p:extLst>
      <p:ext uri="{BB962C8B-B14F-4D97-AF65-F5344CB8AC3E}">
        <p14:creationId xmlns="" xmlns:p14="http://schemas.microsoft.com/office/powerpoint/2010/main" val="76909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 Екскурсія до музею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4" name="Содержимое 3" descr="1498815634937 - коп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357298"/>
            <a:ext cx="4214842" cy="4643470"/>
          </a:xfrm>
        </p:spPr>
      </p:pic>
      <p:pic>
        <p:nvPicPr>
          <p:cNvPr id="5" name="Рисунок 4" descr="14988155489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285860"/>
            <a:ext cx="4429156" cy="464347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Прогулянка зоопарком</a:t>
            </a:r>
            <a:endParaRPr lang="uk-UA" dirty="0"/>
          </a:p>
        </p:txBody>
      </p:sp>
      <p:pic>
        <p:nvPicPr>
          <p:cNvPr id="5" name="Содержимое 4" descr="149881581931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1538" y="1285860"/>
            <a:ext cx="3714776" cy="2786082"/>
          </a:xfrm>
        </p:spPr>
      </p:pic>
      <p:pic>
        <p:nvPicPr>
          <p:cNvPr id="6" name="Содержимое 5" descr="149881614782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43504" y="1285860"/>
            <a:ext cx="3286148" cy="5372666"/>
          </a:xfrm>
        </p:spPr>
      </p:pic>
      <p:pic>
        <p:nvPicPr>
          <p:cNvPr id="7" name="Рисунок 6" descr="14988161408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4214818"/>
            <a:ext cx="3571900" cy="251819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Розваги у дитячому розважальному центрі</a:t>
            </a:r>
            <a:endParaRPr lang="uk-UA" dirty="0"/>
          </a:p>
        </p:txBody>
      </p:sp>
      <p:pic>
        <p:nvPicPr>
          <p:cNvPr id="5" name="Содержимое 4" descr="149881571915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357298"/>
            <a:ext cx="3048000" cy="3048000"/>
          </a:xfrm>
        </p:spPr>
      </p:pic>
      <p:pic>
        <p:nvPicPr>
          <p:cNvPr id="6" name="Содержимое 5" descr="149881575263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57818" y="1214422"/>
            <a:ext cx="3500462" cy="2857520"/>
          </a:xfrm>
        </p:spPr>
      </p:pic>
      <p:pic>
        <p:nvPicPr>
          <p:cNvPr id="7" name="Рисунок 6" descr="149881564933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3571876"/>
            <a:ext cx="3048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Смачна перерва у </a:t>
            </a:r>
            <a:r>
              <a:rPr lang="uk-UA" dirty="0" err="1" smtClean="0"/>
              <a:t>піцерії</a:t>
            </a:r>
            <a:endParaRPr lang="uk-UA" dirty="0"/>
          </a:p>
        </p:txBody>
      </p:sp>
      <p:pic>
        <p:nvPicPr>
          <p:cNvPr id="5" name="Содержимое 4" descr="149881583612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643050"/>
            <a:ext cx="4214842" cy="4214842"/>
          </a:xfrm>
        </p:spPr>
      </p:pic>
      <p:pic>
        <p:nvPicPr>
          <p:cNvPr id="6" name="Содержимое 5" descr="149881578755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1643050"/>
            <a:ext cx="4214842" cy="421484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Закриття мовного табору</a:t>
            </a:r>
            <a:endParaRPr lang="uk-UA" dirty="0"/>
          </a:p>
        </p:txBody>
      </p:sp>
      <p:pic>
        <p:nvPicPr>
          <p:cNvPr id="6" name="Содержимое 5" descr="image-0-02-05-be713c6f99eafbde5795576110c631b41d28487a6cf285cddaface6a77414cad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214422"/>
            <a:ext cx="7454289" cy="521497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77325ef2065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857250" y="428625"/>
            <a:ext cx="7286625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3200" b="1" i="1" dirty="0" smtClean="0"/>
              <a:t>Мета роботи:</a:t>
            </a:r>
            <a:r>
              <a:rPr lang="uk-UA" sz="3200" i="1" dirty="0" smtClean="0"/>
              <a:t>  </a:t>
            </a:r>
          </a:p>
          <a:p>
            <a:pPr algn="ctr" eaLnBrk="1" hangingPunct="1"/>
            <a:r>
              <a:rPr lang="uk-UA" sz="2800" i="1" dirty="0" smtClean="0"/>
              <a:t>Дати гарний старт довгоочікуваним літнім канікулам та створити мотивацію для подальшого удосконалення навичок володінь англійською мовою та роботі в команді.</a:t>
            </a:r>
            <a:endParaRPr lang="uk-UA" sz="2800" i="1" dirty="0"/>
          </a:p>
          <a:p>
            <a:pPr algn="ctr" eaLnBrk="1" hangingPunct="1"/>
            <a:endParaRPr lang="uk-UA" altLang="uk-UA" sz="2800" i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uk-UA" altLang="uk-UA" sz="2800" b="1" i="1" dirty="0">
                <a:latin typeface="Times New Roman" pitchFamily="18" charset="0"/>
                <a:cs typeface="Times New Roman" pitchFamily="18" charset="0"/>
              </a:rPr>
              <a:t>   </a:t>
            </a:r>
            <a:endParaRPr lang="ru-RU" altLang="uk-UA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pe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8938"/>
            <a:ext cx="2917825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0"/>
            <a:ext cx="8777318" cy="114298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uk-UA" sz="4400" dirty="0" smtClean="0"/>
              <a:t> Цілі та завдання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Содержимое 4"/>
          <p:cNvSpPr>
            <a:spLocks noGrp="1"/>
          </p:cNvSpPr>
          <p:nvPr>
            <p:ph idx="1"/>
          </p:nvPr>
        </p:nvSpPr>
        <p:spPr>
          <a:xfrm>
            <a:off x="0" y="1214438"/>
            <a:ext cx="9144000" cy="5429250"/>
          </a:xfrm>
        </p:spPr>
        <p:txBody>
          <a:bodyPr/>
          <a:lstStyle/>
          <a:p>
            <a:pPr>
              <a:buNone/>
            </a:pPr>
            <a:r>
              <a:rPr lang="uk-UA" altLang="uk-UA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uk-UA" alt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2800" b="1" dirty="0" smtClean="0">
                <a:latin typeface="Times New Roman" pitchFamily="18" charset="0"/>
                <a:cs typeface="Times New Roman" pitchFamily="18" charset="0"/>
              </a:rPr>
              <a:t>     Показати дітям інший, відмінний від шкільного стиль викладання, де акцент ставиться на практичній роботі та знаннях, які можна застосувати в реальному житті.</a:t>
            </a:r>
            <a:r>
              <a:rPr lang="uk-UA" altLang="uk-UA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Мета літнього мовного шкільного табору:</a:t>
            </a:r>
            <a:br>
              <a:rPr lang="uk-UA" alt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altLang="uk-UA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 створення англомовного середовища та умов для заохочення учнів до вивчення англійської мови.</a:t>
            </a:r>
            <a:r>
              <a:rPr lang="uk-UA" alt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uk-UA" altLang="uk-UA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alt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altLang="uk-UA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93610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МАТЕР</a:t>
            </a:r>
            <a:r>
              <a:rPr lang="uk-UA" sz="4800" b="1" dirty="0" smtClean="0">
                <a:solidFill>
                  <a:schemeClr val="accent6">
                    <a:lumMod val="75000"/>
                  </a:schemeClr>
                </a:solidFill>
              </a:rPr>
              <a:t>ІАЛИ</a:t>
            </a:r>
            <a:endParaRPr lang="uk-UA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У роботі  літнього мовного табору використовуються  різнопланові матеріали. Це аудіо - та відеоматеріали, карти, картки для гри в лото, сюжетні та предметні малюнки, постери, презентації. Учні переглянули з інтересом 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відеофільми.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     У літньому мовному   таборі вивчалися такі теми: </a:t>
            </a:r>
            <a:endParaRPr lang="uk-UA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Подорож до країни здоров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я”, </a:t>
            </a:r>
            <a:r>
              <a:rPr lang="uk-U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“Здоров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 і </a:t>
            </a:r>
            <a:r>
              <a:rPr lang="uk-U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дитина”</a:t>
            </a:r>
            <a:endParaRPr lang="uk-UA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uk-U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Спорт-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наше все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«Здорова їжа».      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80043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2200" b="1" dirty="0" smtClean="0"/>
              <a:t>Працюючи над реалізацією завдань літнього мовного табору вчитель англійської мови намагався:</a:t>
            </a:r>
            <a:r>
              <a:rPr lang="uk-UA" sz="4000" b="1" dirty="0" smtClean="0"/>
              <a:t/>
            </a:r>
            <a:br>
              <a:rPr lang="uk-UA" sz="4000" b="1" dirty="0" smtClean="0"/>
            </a:b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12304" y="1142984"/>
            <a:ext cx="8731696" cy="5472607"/>
          </a:xfrm>
        </p:spPr>
        <p:txBody>
          <a:bodyPr/>
          <a:lstStyle/>
          <a:p>
            <a:pPr>
              <a:buClr>
                <a:schemeClr val="tx1"/>
              </a:buClr>
              <a:buSzPct val="100000"/>
              <a:buNone/>
            </a:pP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---  підвищити рівень володіння англійською мовою учнів НВК;</a:t>
            </a:r>
          </a:p>
          <a:p>
            <a:pPr>
              <a:buClr>
                <a:schemeClr val="tx1"/>
              </a:buClr>
              <a:buSzPct val="100000"/>
              <a:buNone/>
            </a:pP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--- зацікавити дітей, започаткувати моду на вивчення іноземних мов, привернути увагу суспільства до цієї теми;</a:t>
            </a:r>
          </a:p>
          <a:p>
            <a:pPr>
              <a:buClr>
                <a:schemeClr val="tx1"/>
              </a:buClr>
              <a:buSzPct val="100000"/>
              <a:buNone/>
            </a:pP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--- допомогти школярам здобути необхідні моні навички та непомітно долати мовний бар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’</a:t>
            </a:r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</a:rPr>
              <a:t>єр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; </a:t>
            </a:r>
          </a:p>
          <a:p>
            <a:pPr>
              <a:buClr>
                <a:schemeClr val="tx1"/>
              </a:buClr>
              <a:buSzPct val="100000"/>
              <a:buNone/>
            </a:pP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--- удосконалювати усне мовлення дитини;</a:t>
            </a:r>
          </a:p>
          <a:p>
            <a:pPr>
              <a:buClr>
                <a:schemeClr val="tx1"/>
              </a:buClr>
              <a:buSzPct val="100000"/>
              <a:buNone/>
            </a:pP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--- розкрити таланти дітей;</a:t>
            </a:r>
          </a:p>
          <a:p>
            <a:pPr>
              <a:buClr>
                <a:schemeClr val="tx1"/>
              </a:buClr>
              <a:buSzPct val="100000"/>
              <a:buNone/>
            </a:pP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--- створити мотивацію для подальшого удосконалення англійської мови;</a:t>
            </a:r>
          </a:p>
          <a:p>
            <a:pPr>
              <a:buClr>
                <a:schemeClr val="tx1"/>
              </a:buClr>
              <a:buSzPct val="100000"/>
              <a:buNone/>
            </a:pP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--- підвищити рівень мовної та мовленнєвої компетенції дітей;</a:t>
            </a:r>
          </a:p>
          <a:p>
            <a:pPr>
              <a:buClr>
                <a:schemeClr val="tx1"/>
              </a:buClr>
              <a:buSzPct val="100000"/>
              <a:buNone/>
            </a:pP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--- допомогти дітям набути досвіту комунікативного спілкування та опанувати навички міжособистісної взаємодії та роботи в колективі.</a:t>
            </a:r>
          </a:p>
          <a:p>
            <a:pPr>
              <a:buClr>
                <a:schemeClr val="tx1"/>
              </a:buClr>
              <a:buSzPct val="100000"/>
              <a:buFontTx/>
              <a:buChar char="•"/>
            </a:pPr>
            <a:endParaRPr lang="uk-UA" sz="20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659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648072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smtClean="0"/>
              <a:t>перспективи</a:t>
            </a:r>
            <a:endParaRPr lang="uk-UA" sz="44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472608"/>
          </a:xfrm>
        </p:spPr>
        <p:txBody>
          <a:bodyPr/>
          <a:lstStyle/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uk-UA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Організація літніх мовних таборів - це дуже своєчасний проект так як Україна зробила свій європейський вибір і тому знання іноземних мов набуває нині </a:t>
            </a:r>
            <a:r>
              <a:rPr lang="uk-U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пріорітетного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значення.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54380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90833510_0_7ba1f_b515843_X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88413" cy="666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21164506">
            <a:off x="1736725" y="483424"/>
            <a:ext cx="5286375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4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</a:t>
            </a:r>
            <a:r>
              <a:rPr lang="uk-UA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ічне</a:t>
            </a:r>
            <a:r>
              <a:rPr lang="uk-UA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кредо вчителів іноземної мови:</a:t>
            </a:r>
            <a:endParaRPr lang="uk-UA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uk-UA" sz="4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«Через </a:t>
            </a:r>
            <a:r>
              <a:rPr lang="uk-UA" sz="4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ноземну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мову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uk-UA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пізнання світу</a:t>
            </a:r>
            <a:r>
              <a:rPr lang="ru-RU" sz="4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1" descr="77325ef2065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500063" y="142875"/>
            <a:ext cx="86439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uk-UA" sz="4400" b="1" dirty="0" err="1" smtClean="0">
                <a:latin typeface="Times New Roman" pitchFamily="18" charset="0"/>
                <a:cs typeface="Times New Roman" pitchFamily="18" charset="0"/>
              </a:rPr>
              <a:t>Відкриття</a:t>
            </a:r>
            <a:r>
              <a:rPr lang="ru-RU" altLang="uk-UA" sz="4400" b="1" dirty="0" smtClean="0">
                <a:latin typeface="Times New Roman" pitchFamily="18" charset="0"/>
                <a:cs typeface="Times New Roman" pitchFamily="18" charset="0"/>
              </a:rPr>
              <a:t> табору</a:t>
            </a:r>
            <a:endParaRPr lang="ru-RU" altLang="uk-UA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age-0-02-04-13eeae1271c86167eb82381521c0e6ea8ec9e4573299d409e405d4ea150a36f9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875092"/>
            <a:ext cx="5500726" cy="4125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age-0-02-05-0887e083be1d8022389fa193573dc00565e216d58694358d13be1893c8adc8a0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37" y="1166849"/>
            <a:ext cx="2976562" cy="29765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40080" cy="864096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День спорту</a:t>
            </a:r>
            <a:endParaRPr lang="uk-UA" sz="32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836713"/>
            <a:ext cx="8964488" cy="113614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image-0-02-05-c4326fb787fc7fa1934168d0e3122b40ea7b7736d8675dc3f2f4449bf7618879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16" y="1083465"/>
            <a:ext cx="3094218" cy="3094218"/>
          </a:xfrm>
          <a:prstGeom prst="rect">
            <a:avLst/>
          </a:prstGeom>
        </p:spPr>
      </p:pic>
      <p:pic>
        <p:nvPicPr>
          <p:cNvPr id="11" name="Рисунок 10" descr="image-0-02-05-0a6a4f52af97abe588b8f9b8d6a2786c8c89354938e62b0d2c5e8722c71299bb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3500438"/>
            <a:ext cx="3190876" cy="3190876"/>
          </a:xfrm>
          <a:prstGeom prst="rect">
            <a:avLst/>
          </a:prstGeom>
        </p:spPr>
      </p:pic>
      <p:sp>
        <p:nvSpPr>
          <p:cNvPr id="12" name="Круглая лента лицом вниз 11"/>
          <p:cNvSpPr/>
          <p:nvPr/>
        </p:nvSpPr>
        <p:spPr>
          <a:xfrm rot="20728003">
            <a:off x="551978" y="4738646"/>
            <a:ext cx="2100907" cy="1595550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5-конечная звезда 12"/>
          <p:cNvSpPr/>
          <p:nvPr/>
        </p:nvSpPr>
        <p:spPr>
          <a:xfrm rot="416225">
            <a:off x="6882245" y="4609964"/>
            <a:ext cx="1914532" cy="17002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14936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E3B30"/>
      </a:dk2>
      <a:lt2>
        <a:srgbClr val="FFFF00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1243</TotalTime>
  <Words>271</Words>
  <Application>Microsoft Office PowerPoint</Application>
  <PresentationFormat>Экран (4:3)</PresentationFormat>
  <Paragraphs>46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Слайд 1</vt:lpstr>
      <vt:lpstr>Слайд 2</vt:lpstr>
      <vt:lpstr> Цілі та завдання</vt:lpstr>
      <vt:lpstr>МАТЕРІАЛИ</vt:lpstr>
      <vt:lpstr> Працюючи над реалізацією завдань літнього мовного табору вчитель англійської мови намагався: </vt:lpstr>
      <vt:lpstr>перспективи</vt:lpstr>
      <vt:lpstr>Слайд 7</vt:lpstr>
      <vt:lpstr>Слайд 8</vt:lpstr>
      <vt:lpstr>День спорту</vt:lpstr>
      <vt:lpstr>                         МИ працюємо</vt:lpstr>
      <vt:lpstr>Наше дозвілля</vt:lpstr>
      <vt:lpstr>                    ми відпочиваєм</vt:lpstr>
      <vt:lpstr>Слайд 13</vt:lpstr>
      <vt:lpstr> Екскурсія до музею </vt:lpstr>
      <vt:lpstr>Прогулянка зоопарком</vt:lpstr>
      <vt:lpstr>Розваги у дитячому розважальному центрі</vt:lpstr>
      <vt:lpstr>Смачна перерва у піцерії</vt:lpstr>
      <vt:lpstr>          Закриття мовного табору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107</cp:revision>
  <dcterms:created xsi:type="dcterms:W3CDTF">2011-12-12T13:16:21Z</dcterms:created>
  <dcterms:modified xsi:type="dcterms:W3CDTF">2017-06-30T10:33:46Z</dcterms:modified>
</cp:coreProperties>
</file>