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9" r:id="rId3"/>
    <p:sldId id="261" r:id="rId4"/>
    <p:sldId id="262" r:id="rId5"/>
    <p:sldId id="263" r:id="rId6"/>
    <p:sldId id="264" r:id="rId7"/>
    <p:sldId id="260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3300"/>
    <a:srgbClr val="592621"/>
    <a:srgbClr val="284840"/>
    <a:srgbClr val="333300"/>
    <a:srgbClr val="1F43F5"/>
    <a:srgbClr val="8F3B21"/>
    <a:srgbClr val="238791"/>
    <a:srgbClr val="00FF99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711" autoAdjust="0"/>
  </p:normalViewPr>
  <p:slideViewPr>
    <p:cSldViewPr snapToGrid="0">
      <p:cViewPr varScale="1">
        <p:scale>
          <a:sx n="103" d="100"/>
          <a:sy n="103" d="100"/>
        </p:scale>
        <p:origin x="22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5C0CC-DF15-40DC-82B1-6B4DFEC1209E}" type="datetimeFigureOut">
              <a:rPr lang="uk-UA" smtClean="0"/>
              <a:t>24.11.2017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5A0DC-AC88-46B2-8121-3BCB0DF8EB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4286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5A0DC-AC88-46B2-8121-3BCB0DF8EB17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0644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jpe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0"/>
            <a:ext cx="9144000" cy="1632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169580" y="1835210"/>
            <a:ext cx="4804843" cy="3187581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6492" t="11723" r="3680" b="9776"/>
          <a:stretch/>
        </p:blipFill>
        <p:spPr>
          <a:xfrm>
            <a:off x="2887155" y="2114389"/>
            <a:ext cx="5334000" cy="31107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420" y="425659"/>
            <a:ext cx="5140735" cy="1563464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D3C7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Тиждень </a:t>
            </a:r>
            <a:br>
              <a:rPr lang="uk-UA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D3C7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D3C7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хімії та біології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1D3C7A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420" y="2191216"/>
            <a:ext cx="5342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Несватківська</a:t>
            </a:r>
            <a:r>
              <a:rPr lang="uk-UA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філія КЗ «</a:t>
            </a:r>
            <a:r>
              <a:rPr lang="uk-UA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Олександрівське</a:t>
            </a:r>
            <a:r>
              <a:rPr lang="uk-UA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НВО № 2»</a:t>
            </a:r>
            <a:endParaRPr lang="uk-UA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r="49641"/>
          <a:stretch/>
        </p:blipFill>
        <p:spPr>
          <a:xfrm>
            <a:off x="267260" y="4175066"/>
            <a:ext cx="1256740" cy="16954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t="39534"/>
          <a:stretch/>
        </p:blipFill>
        <p:spPr>
          <a:xfrm>
            <a:off x="266101" y="4862359"/>
            <a:ext cx="2495550" cy="10251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t="19597" r="35990"/>
          <a:stretch/>
        </p:blipFill>
        <p:spPr>
          <a:xfrm>
            <a:off x="266100" y="4515828"/>
            <a:ext cx="1597399" cy="136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07295" y="485209"/>
            <a:ext cx="6255883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uk-UA" spc="10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 часу, коли почали вироб</a:t>
            </a:r>
            <a:r>
              <a:rPr lang="uk-UA" spc="25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лятися кам'яні знаряддя праці, і до </a:t>
            </a:r>
            <a:r>
              <a:rPr lang="uk-UA" spc="10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виникнення перших цивілізацій ми</a:t>
            </a:r>
            <a:r>
              <a:rPr lang="uk-UA" spc="40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нуло понад два мільйони років. На </a:t>
            </a:r>
            <a:r>
              <a:rPr lang="uk-UA" spc="5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всі інші епохи, починаючи від рабо</a:t>
            </a:r>
            <a:r>
              <a:rPr lang="uk-UA" spc="10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власництва, припадає лише п'ять ти</a:t>
            </a:r>
            <a:r>
              <a:rPr lang="uk-UA" spc="35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сяч років. 2000000 і 5000... Якщо </a:t>
            </a:r>
            <a:r>
              <a:rPr lang="uk-UA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перевести це співвідношення в масш</a:t>
            </a:r>
            <a:r>
              <a:rPr lang="uk-UA" spc="10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таби </a:t>
            </a:r>
            <a:r>
              <a:rPr lang="uk-UA" spc="10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звичайної</a:t>
            </a:r>
            <a:r>
              <a:rPr lang="uk-UA" sz="2000" spc="10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двадцятичотириго</a:t>
            </a:r>
            <a:r>
              <a:rPr lang="uk-UA" sz="2000" spc="5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динної</a:t>
            </a:r>
            <a:r>
              <a:rPr lang="uk-UA" sz="2000" spc="5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доби, то вийде, що </a:t>
            </a:r>
            <a:endParaRPr lang="uk-UA" sz="2000" dirty="0">
              <a:solidFill>
                <a:srgbClr val="0066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4" y="347576"/>
            <a:ext cx="2057400" cy="22193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7169" r="47212"/>
          <a:stretch/>
        </p:blipFill>
        <p:spPr>
          <a:xfrm flipH="1">
            <a:off x="7707086" y="3358160"/>
            <a:ext cx="1306286" cy="19526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5854" y="2915464"/>
            <a:ext cx="70726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pc="5" dirty="0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uk-UA" spc="5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цивілізований період людської історії припадає всього 3—4 хвилини. Тому у нас, людей, ще все попереду. І вивчаючи шкільні природничі науки ми крок за кроком наближаємось до розв’язання ще незвіданих загадок Всесвіту</a:t>
            </a:r>
            <a:r>
              <a:rPr lang="uk-UA" spc="5" dirty="0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sz="2000" dirty="0">
              <a:solidFill>
                <a:srgbClr val="0066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915" y="4548789"/>
            <a:ext cx="1802335" cy="19039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584" y="4626885"/>
            <a:ext cx="2048204" cy="174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11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1" y="-75851"/>
            <a:ext cx="5257798" cy="630438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1D3C7A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 проведення тижня</a:t>
            </a:r>
            <a:endParaRPr lang="en-US" sz="2400" dirty="0">
              <a:latin typeface="+mn-lt"/>
            </a:endParaRPr>
          </a:p>
        </p:txBody>
      </p:sp>
      <p:grpSp>
        <p:nvGrpSpPr>
          <p:cNvPr id="210" name="Group 92"/>
          <p:cNvGrpSpPr>
            <a:grpSpLocks/>
          </p:cNvGrpSpPr>
          <p:nvPr/>
        </p:nvGrpSpPr>
        <p:grpSpPr bwMode="auto">
          <a:xfrm>
            <a:off x="1987242" y="1666027"/>
            <a:ext cx="5068887" cy="530225"/>
            <a:chOff x="1269" y="1296"/>
            <a:chExt cx="3193" cy="334"/>
          </a:xfrm>
        </p:grpSpPr>
        <p:sp>
          <p:nvSpPr>
            <p:cNvPr id="211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" name="Text Box 4"/>
            <p:cNvSpPr txBox="1">
              <a:spLocks noChangeArrowheads="1"/>
            </p:cNvSpPr>
            <p:nvPr/>
          </p:nvSpPr>
          <p:spPr bwMode="gray">
            <a:xfrm>
              <a:off x="1525" y="1342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Click to add Title</a:t>
              </a:r>
            </a:p>
          </p:txBody>
        </p:sp>
        <p:grpSp>
          <p:nvGrpSpPr>
            <p:cNvPr id="214" name="Group 56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pic>
            <p:nvPicPr>
              <p:cNvPr id="216" name="Picture 57" descr="Picture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" y="1521"/>
                <a:ext cx="230" cy="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7" name="Oval 58"/>
              <p:cNvSpPr>
                <a:spLocks noChangeArrowheads="1"/>
              </p:cNvSpPr>
              <p:nvPr/>
            </p:nvSpPr>
            <p:spPr bwMode="gray">
              <a:xfrm flipH="1">
                <a:off x="1415" y="1276"/>
                <a:ext cx="266" cy="266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57255"/>
                      <a:invGamma/>
                    </a:srgbClr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8" name="Oval 59"/>
              <p:cNvSpPr>
                <a:spLocks noChangeArrowheads="1"/>
              </p:cNvSpPr>
              <p:nvPr/>
            </p:nvSpPr>
            <p:spPr bwMode="gray">
              <a:xfrm flipH="1">
                <a:off x="1422" y="1282"/>
                <a:ext cx="254" cy="254"/>
              </a:xfrm>
              <a:prstGeom prst="ellipse">
                <a:avLst/>
              </a:prstGeom>
              <a:gradFill rotWithShape="0">
                <a:gsLst>
                  <a:gs pos="0">
                    <a:srgbClr val="FF9900">
                      <a:gamma/>
                      <a:shade val="63529"/>
                      <a:invGamma/>
                    </a:srgbClr>
                  </a:gs>
                  <a:gs pos="100000">
                    <a:srgbClr val="FF9900">
                      <a:alpha val="85001"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220" name="Group 93"/>
          <p:cNvGrpSpPr>
            <a:grpSpLocks/>
          </p:cNvGrpSpPr>
          <p:nvPr/>
        </p:nvGrpSpPr>
        <p:grpSpPr bwMode="auto">
          <a:xfrm>
            <a:off x="1985654" y="2428027"/>
            <a:ext cx="5070475" cy="549275"/>
            <a:chOff x="1268" y="1776"/>
            <a:chExt cx="3194" cy="346"/>
          </a:xfrm>
        </p:grpSpPr>
        <p:sp>
          <p:nvSpPr>
            <p:cNvPr id="221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" name="Text Box 21"/>
            <p:cNvSpPr txBox="1">
              <a:spLocks noChangeArrowheads="1"/>
            </p:cNvSpPr>
            <p:nvPr/>
          </p:nvSpPr>
          <p:spPr bwMode="gray">
            <a:xfrm>
              <a:off x="1525" y="1824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Click to add Title</a:t>
              </a:r>
            </a:p>
          </p:txBody>
        </p:sp>
        <p:grpSp>
          <p:nvGrpSpPr>
            <p:cNvPr id="223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224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26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27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8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29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25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230" name="Group 94"/>
          <p:cNvGrpSpPr>
            <a:grpSpLocks/>
          </p:cNvGrpSpPr>
          <p:nvPr/>
        </p:nvGrpSpPr>
        <p:grpSpPr bwMode="auto">
          <a:xfrm>
            <a:off x="1988829" y="3175740"/>
            <a:ext cx="5067300" cy="547687"/>
            <a:chOff x="1270" y="2247"/>
            <a:chExt cx="3192" cy="345"/>
          </a:xfrm>
        </p:grpSpPr>
        <p:sp>
          <p:nvSpPr>
            <p:cNvPr id="231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32" name="Text Box 31"/>
            <p:cNvSpPr txBox="1">
              <a:spLocks noChangeArrowheads="1"/>
            </p:cNvSpPr>
            <p:nvPr/>
          </p:nvSpPr>
          <p:spPr bwMode="gray">
            <a:xfrm>
              <a:off x="1525" y="2295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Click to add Title</a:t>
              </a:r>
            </a:p>
          </p:txBody>
        </p:sp>
        <p:grpSp>
          <p:nvGrpSpPr>
            <p:cNvPr id="233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34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35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237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38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39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40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36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241" name="Group 95"/>
          <p:cNvGrpSpPr>
            <a:grpSpLocks/>
          </p:cNvGrpSpPr>
          <p:nvPr/>
        </p:nvGrpSpPr>
        <p:grpSpPr bwMode="auto">
          <a:xfrm>
            <a:off x="1985654" y="3937740"/>
            <a:ext cx="5070475" cy="547687"/>
            <a:chOff x="1268" y="2727"/>
            <a:chExt cx="3194" cy="345"/>
          </a:xfrm>
        </p:grpSpPr>
        <p:sp>
          <p:nvSpPr>
            <p:cNvPr id="242" name="AutoShape 33"/>
            <p:cNvSpPr>
              <a:spLocks noChangeArrowheads="1"/>
            </p:cNvSpPr>
            <p:nvPr/>
          </p:nvSpPr>
          <p:spPr bwMode="gray">
            <a:xfrm>
              <a:off x="1422" y="272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43" name="Text Box 41"/>
            <p:cNvSpPr txBox="1">
              <a:spLocks noChangeArrowheads="1"/>
            </p:cNvSpPr>
            <p:nvPr/>
          </p:nvSpPr>
          <p:spPr bwMode="gray">
            <a:xfrm>
              <a:off x="1525" y="2775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Click to add Title</a:t>
              </a:r>
            </a:p>
          </p:txBody>
        </p:sp>
        <p:grpSp>
          <p:nvGrpSpPr>
            <p:cNvPr id="244" name="Group 77"/>
            <p:cNvGrpSpPr>
              <a:grpSpLocks/>
            </p:cNvGrpSpPr>
            <p:nvPr/>
          </p:nvGrpSpPr>
          <p:grpSpPr bwMode="auto">
            <a:xfrm>
              <a:off x="1268" y="2774"/>
              <a:ext cx="266" cy="298"/>
              <a:chOff x="1414" y="2726"/>
              <a:chExt cx="266" cy="298"/>
            </a:xfrm>
          </p:grpSpPr>
          <p:sp>
            <p:nvSpPr>
              <p:cNvPr id="245" name="Text Box 78"/>
              <p:cNvSpPr txBox="1">
                <a:spLocks noChangeArrowheads="1"/>
              </p:cNvSpPr>
              <p:nvPr/>
            </p:nvSpPr>
            <p:spPr bwMode="gray">
              <a:xfrm>
                <a:off x="1435" y="274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  <p:grpSp>
            <p:nvGrpSpPr>
              <p:cNvPr id="246" name="Group 79"/>
              <p:cNvGrpSpPr>
                <a:grpSpLocks/>
              </p:cNvGrpSpPr>
              <p:nvPr/>
            </p:nvGrpSpPr>
            <p:grpSpPr bwMode="auto">
              <a:xfrm>
                <a:off x="1414" y="2726"/>
                <a:ext cx="266" cy="298"/>
                <a:chOff x="1415" y="1276"/>
                <a:chExt cx="266" cy="298"/>
              </a:xfrm>
            </p:grpSpPr>
            <p:pic>
              <p:nvPicPr>
                <p:cNvPr id="248" name="Picture 80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49" name="Oval 81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/>
                    </a:gs>
                    <a:gs pos="100000">
                      <a:srgbClr val="CA55F9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0" name="Oval 82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>
                        <a:gamma/>
                        <a:shade val="63529"/>
                        <a:invGamma/>
                      </a:srgbClr>
                    </a:gs>
                    <a:gs pos="100000">
                      <a:srgbClr val="CA55F9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51" name="Picture 83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47" name="Text Box 84"/>
              <p:cNvSpPr txBox="1">
                <a:spLocks noChangeArrowheads="1"/>
              </p:cNvSpPr>
              <p:nvPr/>
            </p:nvSpPr>
            <p:spPr bwMode="gray">
              <a:xfrm>
                <a:off x="1440" y="274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52" name="Group 96"/>
          <p:cNvGrpSpPr>
            <a:grpSpLocks/>
          </p:cNvGrpSpPr>
          <p:nvPr/>
        </p:nvGrpSpPr>
        <p:grpSpPr bwMode="auto">
          <a:xfrm>
            <a:off x="1985654" y="4699740"/>
            <a:ext cx="5064125" cy="547687"/>
            <a:chOff x="1268" y="3207"/>
            <a:chExt cx="3190" cy="345"/>
          </a:xfrm>
        </p:grpSpPr>
        <p:sp>
          <p:nvSpPr>
            <p:cNvPr id="253" name="AutoShape 43"/>
            <p:cNvSpPr>
              <a:spLocks noChangeArrowheads="1"/>
            </p:cNvSpPr>
            <p:nvPr/>
          </p:nvSpPr>
          <p:spPr bwMode="gray">
            <a:xfrm>
              <a:off x="1418" y="320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54" name="Text Box 52"/>
            <p:cNvSpPr txBox="1">
              <a:spLocks noChangeArrowheads="1"/>
            </p:cNvSpPr>
            <p:nvPr/>
          </p:nvSpPr>
          <p:spPr bwMode="gray">
            <a:xfrm>
              <a:off x="1521" y="3255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Click to add Title</a:t>
              </a:r>
            </a:p>
          </p:txBody>
        </p:sp>
        <p:grpSp>
          <p:nvGrpSpPr>
            <p:cNvPr id="255" name="Group 85"/>
            <p:cNvGrpSpPr>
              <a:grpSpLocks/>
            </p:cNvGrpSpPr>
            <p:nvPr/>
          </p:nvGrpSpPr>
          <p:grpSpPr bwMode="auto">
            <a:xfrm>
              <a:off x="1268" y="3254"/>
              <a:ext cx="266" cy="298"/>
              <a:chOff x="1414" y="3206"/>
              <a:chExt cx="266" cy="298"/>
            </a:xfrm>
          </p:grpSpPr>
          <p:grpSp>
            <p:nvGrpSpPr>
              <p:cNvPr id="256" name="Group 86"/>
              <p:cNvGrpSpPr>
                <a:grpSpLocks/>
              </p:cNvGrpSpPr>
              <p:nvPr/>
            </p:nvGrpSpPr>
            <p:grpSpPr bwMode="auto">
              <a:xfrm>
                <a:off x="1414" y="3206"/>
                <a:ext cx="266" cy="298"/>
                <a:chOff x="1415" y="1276"/>
                <a:chExt cx="266" cy="298"/>
              </a:xfrm>
            </p:grpSpPr>
            <p:pic>
              <p:nvPicPr>
                <p:cNvPr id="258" name="Picture 8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9" name="Oval 8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/>
                    </a:gs>
                    <a:gs pos="100000">
                      <a:srgbClr val="4D98E3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0" name="Oval 8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>
                        <a:gamma/>
                        <a:shade val="63529"/>
                        <a:invGamma/>
                      </a:srgbClr>
                    </a:gs>
                    <a:gs pos="100000">
                      <a:srgbClr val="4D98E3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61" name="Picture 9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57" name="Text Box 91"/>
              <p:cNvSpPr txBox="1">
                <a:spLocks noChangeArrowheads="1"/>
              </p:cNvSpPr>
              <p:nvPr/>
            </p:nvSpPr>
            <p:spPr bwMode="gray">
              <a:xfrm>
                <a:off x="1440" y="322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5</a:t>
                </a:r>
              </a:p>
            </p:txBody>
          </p:sp>
        </p:grpSp>
      </p:grpSp>
      <p:pic>
        <p:nvPicPr>
          <p:cNvPr id="57" name="Рисунок 56" descr="Картинки по запросу екологія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355" y="2889250"/>
            <a:ext cx="92329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Рисунок 57" descr="Картинки по запросу екологія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84" y="3752002"/>
            <a:ext cx="923290" cy="10795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52644"/>
              </p:ext>
            </p:extLst>
          </p:nvPr>
        </p:nvGraphicFramePr>
        <p:xfrm>
          <a:off x="478627" y="536043"/>
          <a:ext cx="8194488" cy="5685796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067547"/>
                <a:gridCol w="5360894"/>
                <a:gridCol w="17660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uk-UA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Захід</a:t>
                      </a:r>
                      <a:endParaRPr lang="uk-UA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Відповідальний</a:t>
                      </a:r>
                      <a:endParaRPr lang="uk-UA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7423">
                <a:tc>
                  <a:txBody>
                    <a:bodyPr/>
                    <a:lstStyle/>
                    <a:p>
                      <a:pPr algn="ctr"/>
                      <a:endParaRPr lang="uk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i="1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Загальношкільна</a:t>
                      </a:r>
                      <a:r>
                        <a:rPr lang="ru-RU" sz="1600" i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i="1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лінійка</a:t>
                      </a:r>
                      <a:r>
                        <a:rPr lang="ru-RU" sz="1600" i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337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dirty="0" err="1" smtClean="0">
                          <a:solidFill>
                            <a:srgbClr val="00337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Глобальні</a:t>
                      </a:r>
                      <a:r>
                        <a:rPr lang="ru-RU" sz="1600" dirty="0" smtClean="0">
                          <a:solidFill>
                            <a:srgbClr val="00337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 smtClean="0">
                          <a:solidFill>
                            <a:srgbClr val="00337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екологічні</a:t>
                      </a:r>
                      <a:r>
                        <a:rPr lang="ru-RU" sz="1600" dirty="0" smtClean="0">
                          <a:solidFill>
                            <a:srgbClr val="00337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 smtClean="0">
                          <a:solidFill>
                            <a:srgbClr val="00337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проблеми</a:t>
                      </a:r>
                      <a:r>
                        <a:rPr lang="ru-RU" sz="1600" dirty="0" smtClean="0">
                          <a:solidFill>
                            <a:srgbClr val="00337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 smtClean="0">
                          <a:solidFill>
                            <a:srgbClr val="00337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людства</a:t>
                      </a:r>
                      <a:r>
                        <a:rPr lang="ru-RU" sz="1600" dirty="0" smtClean="0">
                          <a:solidFill>
                            <a:srgbClr val="00337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r>
                        <a:rPr lang="ru-RU" sz="1600" i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Усний журнал </a:t>
                      </a:r>
                      <a:r>
                        <a:rPr lang="ru-RU" sz="1600" dirty="0" smtClean="0">
                          <a:solidFill>
                            <a:srgbClr val="00337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5-6 </a:t>
                      </a:r>
                      <a:r>
                        <a:rPr lang="ru-RU" sz="1600" dirty="0" err="1" smtClean="0">
                          <a:solidFill>
                            <a:srgbClr val="00337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класів</a:t>
                      </a:r>
                      <a:r>
                        <a:rPr lang="ru-RU" sz="1600" dirty="0" smtClean="0">
                          <a:solidFill>
                            <a:srgbClr val="00337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600" dirty="0" err="1" smtClean="0">
                          <a:solidFill>
                            <a:srgbClr val="00337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Сторінками</a:t>
                      </a:r>
                      <a:r>
                        <a:rPr lang="ru-RU" sz="1600" dirty="0" smtClean="0">
                          <a:solidFill>
                            <a:srgbClr val="00337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 smtClean="0">
                          <a:solidFill>
                            <a:srgbClr val="00337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твоєї</a:t>
                      </a:r>
                      <a:r>
                        <a:rPr lang="ru-RU" sz="1600" dirty="0" smtClean="0">
                          <a:solidFill>
                            <a:srgbClr val="00337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 smtClean="0">
                          <a:solidFill>
                            <a:srgbClr val="00337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Червоної</a:t>
                      </a:r>
                      <a:r>
                        <a:rPr lang="ru-RU" sz="1600" dirty="0" smtClean="0">
                          <a:solidFill>
                            <a:srgbClr val="00337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книги»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solidFill>
                            <a:srgbClr val="00337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Черговий клас</a:t>
                      </a:r>
                    </a:p>
                    <a:p>
                      <a:endParaRPr lang="uk-UA" sz="1600" dirty="0" smtClean="0">
                        <a:solidFill>
                          <a:srgbClr val="00337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600" dirty="0" err="1" smtClean="0">
                          <a:solidFill>
                            <a:srgbClr val="00337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Шаповалова</a:t>
                      </a:r>
                      <a:r>
                        <a:rPr lang="uk-UA" sz="1600" dirty="0" smtClean="0">
                          <a:solidFill>
                            <a:srgbClr val="00337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Л.Ф.</a:t>
                      </a: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7423">
                <a:tc>
                  <a:txBody>
                    <a:bodyPr/>
                    <a:lstStyle/>
                    <a:p>
                      <a:pPr algn="ctr"/>
                      <a:endParaRPr lang="uk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i="1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Змагання</a:t>
                      </a:r>
                      <a:r>
                        <a:rPr lang="ru-RU" sz="1600" i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i="0" dirty="0" smtClean="0">
                          <a:solidFill>
                            <a:srgbClr val="00337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lang="ru-RU" sz="1600" i="1" dirty="0" smtClean="0">
                          <a:solidFill>
                            <a:srgbClr val="00337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337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7-8 </a:t>
                      </a:r>
                      <a:r>
                        <a:rPr lang="ru-RU" sz="1600" dirty="0" err="1" smtClean="0">
                          <a:solidFill>
                            <a:srgbClr val="00337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класів</a:t>
                      </a:r>
                      <a:r>
                        <a:rPr lang="ru-RU" sz="1600" dirty="0" smtClean="0">
                          <a:solidFill>
                            <a:srgbClr val="00337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«Весела </a:t>
                      </a:r>
                      <a:r>
                        <a:rPr lang="ru-RU" sz="1600" dirty="0" err="1" smtClean="0">
                          <a:solidFill>
                            <a:srgbClr val="00337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хімічна</a:t>
                      </a:r>
                      <a:r>
                        <a:rPr lang="ru-RU" sz="1600" dirty="0" smtClean="0">
                          <a:solidFill>
                            <a:srgbClr val="00337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 smtClean="0">
                          <a:solidFill>
                            <a:srgbClr val="00337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естафета</a:t>
                      </a:r>
                      <a:r>
                        <a:rPr lang="ru-RU" sz="1600" dirty="0" smtClean="0">
                          <a:solidFill>
                            <a:srgbClr val="00337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endParaRPr lang="uk-UA" sz="1600" dirty="0">
                        <a:solidFill>
                          <a:srgbClr val="00337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err="1" smtClean="0">
                          <a:solidFill>
                            <a:srgbClr val="00337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Шаповалова</a:t>
                      </a:r>
                      <a:r>
                        <a:rPr lang="uk-UA" sz="1600" dirty="0" smtClean="0">
                          <a:solidFill>
                            <a:srgbClr val="00337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Л.Ф.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uk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i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Перегляд та </a:t>
                      </a:r>
                      <a:r>
                        <a:rPr lang="ru-RU" sz="1600" i="1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обговорення</a:t>
                      </a:r>
                      <a:r>
                        <a:rPr lang="ru-RU" sz="1600" i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 smtClean="0">
                          <a:solidFill>
                            <a:srgbClr val="00337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кінофільму</a:t>
                      </a:r>
                      <a:r>
                        <a:rPr lang="ru-RU" sz="1600" dirty="0" smtClean="0">
                          <a:solidFill>
                            <a:srgbClr val="00337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600" dirty="0" err="1" smtClean="0">
                          <a:solidFill>
                            <a:srgbClr val="00337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Дім</a:t>
                      </a:r>
                      <a:r>
                        <a:rPr lang="ru-RU" sz="1600" dirty="0" smtClean="0">
                          <a:solidFill>
                            <a:srgbClr val="00337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600" dirty="0" err="1" smtClean="0">
                          <a:solidFill>
                            <a:srgbClr val="00337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Побачення</a:t>
                      </a:r>
                      <a:r>
                        <a:rPr lang="ru-RU" sz="1600" dirty="0" smtClean="0">
                          <a:solidFill>
                            <a:srgbClr val="00337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планетою» 10 </a:t>
                      </a:r>
                      <a:r>
                        <a:rPr lang="ru-RU" sz="1600" dirty="0" err="1" smtClean="0">
                          <a:solidFill>
                            <a:srgbClr val="00337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</a:t>
                      </a:r>
                      <a:endParaRPr lang="ru-RU" sz="1600" dirty="0" smtClean="0">
                        <a:solidFill>
                          <a:srgbClr val="00337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i="1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Кіножурнал</a:t>
                      </a:r>
                      <a:r>
                        <a:rPr lang="ru-RU" sz="1600" dirty="0" smtClean="0">
                          <a:solidFill>
                            <a:srgbClr val="00337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6-7 </a:t>
                      </a:r>
                      <a:r>
                        <a:rPr lang="ru-RU" sz="1600" dirty="0" err="1" smtClean="0">
                          <a:solidFill>
                            <a:srgbClr val="00337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класів</a:t>
                      </a:r>
                      <a:r>
                        <a:rPr lang="ru-RU" sz="1600" dirty="0" smtClean="0">
                          <a:solidFill>
                            <a:srgbClr val="00337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600" dirty="0" err="1" smtClean="0">
                          <a:solidFill>
                            <a:srgbClr val="00337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Знайомі</a:t>
                      </a:r>
                      <a:r>
                        <a:rPr lang="ru-RU" sz="1600" dirty="0" smtClean="0">
                          <a:solidFill>
                            <a:srgbClr val="00337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 smtClean="0">
                          <a:solidFill>
                            <a:srgbClr val="00337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незнайомці</a:t>
                      </a:r>
                      <a:r>
                        <a:rPr lang="ru-RU" sz="1600" dirty="0" smtClean="0">
                          <a:solidFill>
                            <a:srgbClr val="00337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endParaRPr lang="uk-UA" sz="1600" dirty="0">
                        <a:solidFill>
                          <a:srgbClr val="00337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err="1" smtClean="0">
                          <a:solidFill>
                            <a:srgbClr val="00337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Шаповалова</a:t>
                      </a:r>
                      <a:r>
                        <a:rPr lang="uk-UA" sz="1600" dirty="0" smtClean="0">
                          <a:solidFill>
                            <a:srgbClr val="00337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Л.Ф.</a:t>
                      </a:r>
                    </a:p>
                    <a:p>
                      <a:endParaRPr lang="uk-UA" sz="1600" dirty="0">
                        <a:solidFill>
                          <a:srgbClr val="00337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7133">
                <a:tc>
                  <a:txBody>
                    <a:bodyPr/>
                    <a:lstStyle/>
                    <a:p>
                      <a:pPr algn="ctr"/>
                      <a:endParaRPr lang="uk-UA" sz="1600" dirty="0" smtClean="0"/>
                    </a:p>
                    <a:p>
                      <a:pPr algn="ctr"/>
                      <a:endParaRPr lang="uk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i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Творча учнівська лабораторія </a:t>
                      </a:r>
                      <a:r>
                        <a:rPr lang="uk-UA" sz="1600" dirty="0" smtClean="0">
                          <a:solidFill>
                            <a:srgbClr val="00337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хімії для здібних учнів</a:t>
                      </a:r>
                      <a:r>
                        <a:rPr lang="uk-UA" sz="1600" baseline="0" dirty="0" smtClean="0">
                          <a:solidFill>
                            <a:srgbClr val="00337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7-10 класів</a:t>
                      </a:r>
                      <a:endParaRPr lang="uk-UA" sz="1600" dirty="0">
                        <a:solidFill>
                          <a:srgbClr val="00337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err="1" smtClean="0">
                          <a:solidFill>
                            <a:srgbClr val="00337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Шаповалова</a:t>
                      </a:r>
                      <a:r>
                        <a:rPr lang="uk-UA" sz="1600" dirty="0" smtClean="0">
                          <a:solidFill>
                            <a:srgbClr val="00337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Л.Ф.</a:t>
                      </a:r>
                      <a:endParaRPr lang="uk-UA" sz="1600" dirty="0">
                        <a:solidFill>
                          <a:srgbClr val="00337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uk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sz="1600" dirty="0" smtClean="0">
                        <a:solidFill>
                          <a:srgbClr val="00337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i="1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Дослідницький</a:t>
                      </a:r>
                      <a:r>
                        <a:rPr lang="ru-RU" sz="1600" i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практикум </a:t>
                      </a:r>
                      <a:r>
                        <a:rPr lang="ru-RU" sz="1600" dirty="0" smtClean="0">
                          <a:solidFill>
                            <a:srgbClr val="00337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</a:t>
                      </a:r>
                      <a:r>
                        <a:rPr lang="ru-RU" sz="1600" dirty="0" err="1" smtClean="0">
                          <a:solidFill>
                            <a:srgbClr val="00337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вивчення</a:t>
                      </a:r>
                      <a:r>
                        <a:rPr lang="ru-RU" sz="1600" dirty="0" smtClean="0">
                          <a:solidFill>
                            <a:srgbClr val="00337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 smtClean="0">
                          <a:solidFill>
                            <a:srgbClr val="00337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клітини</a:t>
                      </a:r>
                      <a:r>
                        <a:rPr lang="ru-RU" sz="1600" dirty="0" smtClean="0">
                          <a:solidFill>
                            <a:srgbClr val="00337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9 </a:t>
                      </a:r>
                      <a:r>
                        <a:rPr lang="ru-RU" sz="1600" dirty="0" err="1" smtClean="0">
                          <a:solidFill>
                            <a:srgbClr val="00337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класу</a:t>
                      </a:r>
                      <a:endParaRPr lang="uk-UA" sz="1600" dirty="0" smtClean="0">
                        <a:solidFill>
                          <a:srgbClr val="00337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uk-UA" sz="1600" dirty="0">
                        <a:solidFill>
                          <a:srgbClr val="00337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uk-UA" sz="1600" dirty="0" smtClean="0">
                        <a:solidFill>
                          <a:srgbClr val="00337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err="1" smtClean="0">
                          <a:solidFill>
                            <a:srgbClr val="00337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Шаповалова</a:t>
                      </a:r>
                      <a:r>
                        <a:rPr lang="uk-UA" sz="1600" dirty="0" smtClean="0">
                          <a:solidFill>
                            <a:srgbClr val="00337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Л.Ф.</a:t>
                      </a:r>
                      <a:endParaRPr lang="uk-UA" sz="1600" dirty="0">
                        <a:solidFill>
                          <a:srgbClr val="00337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410" y="939214"/>
            <a:ext cx="943762" cy="100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5066" y="1191365"/>
            <a:ext cx="1148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solidFill>
                  <a:srgbClr val="0F2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Понеділок</a:t>
            </a:r>
            <a:endParaRPr lang="uk-UA" sz="1050" dirty="0">
              <a:solidFill>
                <a:srgbClr val="0F27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600" dirty="0">
                <a:solidFill>
                  <a:srgbClr val="0F2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20.11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627" y="5172628"/>
            <a:ext cx="978623" cy="10040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612" y="4115127"/>
            <a:ext cx="990086" cy="100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634" y="3043325"/>
            <a:ext cx="981311" cy="100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9525" y="2732704"/>
            <a:ext cx="1147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522032" y="3270271"/>
            <a:ext cx="873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solidFill>
                  <a:srgbClr val="0F2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Середа</a:t>
            </a:r>
            <a:endParaRPr lang="uk-UA" sz="1050" dirty="0">
              <a:solidFill>
                <a:srgbClr val="0F27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600" dirty="0">
                <a:solidFill>
                  <a:srgbClr val="0F2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22.11</a:t>
            </a:r>
            <a:r>
              <a:rPr lang="uk-UA" sz="1600" dirty="0" smtClean="0">
                <a:solidFill>
                  <a:srgbClr val="0F2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dirty="0">
              <a:solidFill>
                <a:srgbClr val="0F27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6542" y="4365968"/>
            <a:ext cx="908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solidFill>
                  <a:srgbClr val="0F2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</a:t>
            </a:r>
            <a:endParaRPr lang="uk-UA" sz="1050" dirty="0">
              <a:solidFill>
                <a:srgbClr val="0F27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600" dirty="0">
                <a:solidFill>
                  <a:srgbClr val="0F2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23.11.</a:t>
            </a:r>
            <a:endParaRPr lang="uk-UA" sz="1600" dirty="0">
              <a:solidFill>
                <a:srgbClr val="0F274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516" y="1996860"/>
            <a:ext cx="970656" cy="100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45890" y="2238989"/>
            <a:ext cx="101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solidFill>
                  <a:srgbClr val="0F2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Вівторок</a:t>
            </a:r>
            <a:endParaRPr lang="uk-UA" sz="1050" dirty="0">
              <a:solidFill>
                <a:srgbClr val="0F27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600" dirty="0">
                <a:solidFill>
                  <a:srgbClr val="0F2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21.11</a:t>
            </a:r>
            <a:r>
              <a:rPr lang="uk-UA" sz="1600" dirty="0" smtClean="0">
                <a:solidFill>
                  <a:srgbClr val="0F2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dirty="0">
              <a:solidFill>
                <a:srgbClr val="0F27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6084" y="5451532"/>
            <a:ext cx="1052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err="1">
                <a:solidFill>
                  <a:srgbClr val="0F2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Пʼятниця</a:t>
            </a:r>
            <a:endParaRPr lang="uk-UA" sz="1600" dirty="0">
              <a:solidFill>
                <a:srgbClr val="0F27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600" dirty="0">
                <a:solidFill>
                  <a:srgbClr val="0F2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24.11</a:t>
            </a:r>
            <a:r>
              <a:rPr lang="uk-UA" sz="1600" dirty="0" smtClean="0">
                <a:solidFill>
                  <a:srgbClr val="0F2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dirty="0">
              <a:solidFill>
                <a:srgbClr val="0F27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92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01" y="107547"/>
            <a:ext cx="2182557" cy="21033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097" y="799493"/>
            <a:ext cx="4608000" cy="259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29435" y="139614"/>
            <a:ext cx="5979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Лінійка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«Глобальні </a:t>
            </a:r>
            <a:r>
              <a:rPr lang="uk-UA" sz="2000" b="1" i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екологічні проблеми людства</a:t>
            </a:r>
            <a:r>
              <a:rPr lang="uk-UA" sz="2000" b="1" i="1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uk-UA" sz="2000" b="1" i="1" dirty="0">
              <a:solidFill>
                <a:srgbClr val="0033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1" r="20980"/>
          <a:stretch/>
        </p:blipFill>
        <p:spPr>
          <a:xfrm>
            <a:off x="6376097" y="2953400"/>
            <a:ext cx="2410155" cy="2376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" y="3983827"/>
            <a:ext cx="6376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rgbClr val="5028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Людина впродовж свого історичного розвитку різним чином вивчала, освоювала та перетворювала природу. </a:t>
            </a:r>
            <a:endParaRPr lang="uk-UA" sz="1600" dirty="0">
              <a:solidFill>
                <a:srgbClr val="5028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443788"/>
            <a:ext cx="63760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rgbClr val="5028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Нині у стосунках з природою людство зіткнулося із серйозними і складними проблемами. Тому людина і суспільство повинні докорінно змінити своє ставлення до природи та її ресурсів. Наступні два десятиріччя будуть визначальними: або співдружність націй вирішить</a:t>
            </a:r>
            <a:endParaRPr lang="uk-UA" dirty="0">
              <a:solidFill>
                <a:srgbClr val="5028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6869" y="2137168"/>
            <a:ext cx="408896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«Природа – це не те, що ми отримали у спадщину від пращурів, а те, що ми взяли у позику від нащадків» </a:t>
            </a:r>
          </a:p>
          <a:p>
            <a:r>
              <a:rPr lang="uk-UA" dirty="0" smtClean="0"/>
              <a:t>                                </a:t>
            </a:r>
            <a:r>
              <a:rPr lang="uk-UA" sz="16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Давня індійська мудрість</a:t>
            </a:r>
            <a:endParaRPr lang="uk-UA" sz="1600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399599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rgbClr val="5028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найголовніші екологічні проблеми, або почнеться незворотна деградація біосфери і поступова загибель цивілізації</a:t>
            </a:r>
            <a:r>
              <a:rPr lang="uk-UA" dirty="0" smtClean="0">
                <a:solidFill>
                  <a:srgbClr val="502800"/>
                </a:solidFill>
              </a:rPr>
              <a:t>.</a:t>
            </a:r>
            <a:endParaRPr lang="uk-UA" sz="1600" dirty="0">
              <a:solidFill>
                <a:srgbClr val="5028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96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94" y="54318"/>
            <a:ext cx="1922473" cy="144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81" y="3169427"/>
            <a:ext cx="1009295" cy="756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39" y="1508459"/>
            <a:ext cx="1043280" cy="82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b="7490"/>
          <a:stretch/>
        </p:blipFill>
        <p:spPr>
          <a:xfrm>
            <a:off x="23640" y="2351319"/>
            <a:ext cx="1036800" cy="7992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l="3649" t="14511" r="4319" b="10875"/>
          <a:stretch/>
        </p:blipFill>
        <p:spPr>
          <a:xfrm>
            <a:off x="1110812" y="4745706"/>
            <a:ext cx="1007084" cy="64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4660" y="3942906"/>
            <a:ext cx="1125472" cy="1584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36" y="5490000"/>
            <a:ext cx="2055741" cy="136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40822" y="49761"/>
            <a:ext cx="603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Усний журнал </a:t>
            </a:r>
            <a:r>
              <a:rPr lang="ru-RU" sz="2000" b="1" i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Сторінками</a:t>
            </a:r>
            <a:r>
              <a:rPr lang="ru-RU" sz="20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твоєї</a:t>
            </a:r>
            <a:r>
              <a:rPr lang="ru-RU" sz="20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Червоної</a:t>
            </a:r>
            <a:r>
              <a:rPr lang="ru-RU" sz="20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книги»</a:t>
            </a:r>
            <a:endParaRPr lang="uk-UA" sz="2000" b="1" i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2" t="21429"/>
          <a:stretch/>
        </p:blipFill>
        <p:spPr>
          <a:xfrm>
            <a:off x="1078329" y="2012853"/>
            <a:ext cx="4147372" cy="2592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52245" y="1475616"/>
            <a:ext cx="8091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 </a:t>
            </a:r>
            <a:r>
              <a:rPr lang="ru-RU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</a:t>
            </a:r>
            <a:r>
              <a:rPr lang="uk-UA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є</a:t>
            </a:r>
            <a:r>
              <a:rPr lang="ru-RU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</a:t>
            </a:r>
            <a:r>
              <a:rPr lang="uk-UA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ні</a:t>
            </a:r>
            <a:r>
              <a:rPr lang="ru-RU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кальне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багатство</a:t>
            </a:r>
            <a:r>
              <a:rPr lang="uk-UA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к</a:t>
            </a:r>
            <a:r>
              <a:rPr lang="ru-RU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ожен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кам</a:t>
            </a:r>
            <a:r>
              <a:rPr lang="uk-UA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чик» у </a:t>
            </a:r>
            <a:r>
              <a:rPr lang="ru-RU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ньому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неоц</a:t>
            </a:r>
            <a:r>
              <a:rPr lang="uk-UA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</a:t>
            </a:r>
            <a:r>
              <a:rPr lang="ru-RU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енний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неповторний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будучи </a:t>
            </a:r>
            <a:r>
              <a:rPr lang="ru-RU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втраченим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поки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ще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нев</a:t>
            </a:r>
            <a:r>
              <a:rPr lang="uk-UA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ід</a:t>
            </a:r>
            <a:r>
              <a:rPr lang="ru-RU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новн</a:t>
            </a:r>
            <a:r>
              <a:rPr lang="uk-UA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й. </a:t>
            </a:r>
            <a:r>
              <a:rPr lang="ru-RU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Багато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Земл</a:t>
            </a:r>
            <a:r>
              <a:rPr lang="uk-UA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незам</a:t>
            </a:r>
            <a:r>
              <a:rPr lang="uk-UA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не. </a:t>
            </a:r>
            <a:r>
              <a:rPr lang="uk-UA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Тому ми, як її захисники, </a:t>
            </a:r>
            <a:r>
              <a:rPr lang="uk-UA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старанні</a:t>
            </a:r>
            <a:endParaRPr lang="uk-UA" sz="14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75624" y="427003"/>
            <a:ext cx="70299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uk-UA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 </a:t>
            </a:r>
            <a:r>
              <a:rPr lang="uk-UA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часто ми задумуємося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 землю, по як</a:t>
            </a:r>
            <a:r>
              <a:rPr lang="uk-UA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ій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ходи</a:t>
            </a:r>
            <a:r>
              <a:rPr lang="uk-UA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про дерев</a:t>
            </a:r>
            <a:r>
              <a:rPr lang="uk-UA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в т</a:t>
            </a:r>
            <a:r>
              <a:rPr lang="uk-UA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uk-UA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як</a:t>
            </a:r>
            <a:r>
              <a:rPr lang="uk-UA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их</a:t>
            </a:r>
            <a:r>
              <a:rPr lang="uk-UA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шука</a:t>
            </a:r>
            <a:r>
              <a:rPr lang="uk-UA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ємо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прохолоди в </a:t>
            </a:r>
            <a:r>
              <a:rPr lang="ru-RU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спекотливий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день</a:t>
            </a:r>
            <a:r>
              <a:rPr lang="uk-UA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про </a:t>
            </a:r>
            <a:r>
              <a:rPr lang="ru-RU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найпрос</a:t>
            </a:r>
            <a:r>
              <a:rPr lang="uk-UA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ті</a:t>
            </a:r>
            <a:r>
              <a:rPr lang="ru-RU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ше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найзвичай</a:t>
            </a:r>
            <a:r>
              <a:rPr lang="uk-UA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ні</a:t>
            </a:r>
            <a:r>
              <a:rPr lang="ru-RU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ше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чудо з чудес</a:t>
            </a:r>
            <a:r>
              <a:rPr lang="uk-UA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в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оду, </a:t>
            </a:r>
            <a:r>
              <a:rPr lang="ru-RU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тихо </a:t>
            </a:r>
            <a:r>
              <a:rPr lang="ru-RU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дзюрчить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джерелі.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.. </a:t>
            </a:r>
            <a:r>
              <a:rPr lang="ru-RU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Задум</a:t>
            </a:r>
            <a:r>
              <a:rPr lang="uk-UA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уємося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про наш </a:t>
            </a:r>
            <a:r>
              <a:rPr lang="ru-RU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зелений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</a:t>
            </a:r>
            <a:r>
              <a:rPr lang="uk-UA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м, про </a:t>
            </a:r>
            <a:r>
              <a:rPr lang="uk-UA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світ</a:t>
            </a:r>
            <a:r>
              <a:rPr lang="ru-RU" sz="1400" cap="small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який</a:t>
            </a:r>
            <a:r>
              <a:rPr lang="uk-UA" sz="1400" cap="small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нас оточу</a:t>
            </a:r>
            <a:r>
              <a:rPr lang="uk-UA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є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став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таким </a:t>
            </a:r>
            <a:r>
              <a:rPr lang="ru-RU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звичним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ми </a:t>
            </a:r>
            <a:r>
              <a:rPr lang="ru-RU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вже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вважай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не </a:t>
            </a:r>
            <a:r>
              <a:rPr lang="ru-RU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пом</a:t>
            </a:r>
            <a:r>
              <a:rPr lang="uk-UA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ча</a:t>
            </a:r>
            <a:r>
              <a:rPr lang="uk-UA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є</a:t>
            </a:r>
            <a:r>
              <a:rPr lang="ru-RU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йог</a:t>
            </a:r>
            <a:r>
              <a:rPr lang="uk-UA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про </a:t>
            </a:r>
            <a:r>
              <a:rPr lang="ru-RU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сво</a:t>
            </a:r>
            <a:r>
              <a:rPr lang="uk-UA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є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людське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</a:t>
            </a:r>
            <a:r>
              <a:rPr lang="uk-UA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іс</a:t>
            </a:r>
            <a:r>
              <a:rPr lang="ru-RU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цьому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uk-UA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en-US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uk-UA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en-US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sz="1400" dirty="0">
              <a:solidFill>
                <a:srgbClr val="0070C0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0"/>
          <a:srcRect l="-2023" r="-1"/>
          <a:stretch/>
        </p:blipFill>
        <p:spPr>
          <a:xfrm>
            <a:off x="6800475" y="5375238"/>
            <a:ext cx="1727782" cy="1188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" t="13993" r="991" b="4729"/>
          <a:stretch/>
        </p:blipFill>
        <p:spPr>
          <a:xfrm>
            <a:off x="2076642" y="4229440"/>
            <a:ext cx="4122910" cy="26196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231282" y="1879967"/>
            <a:ext cx="38681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господарі</a:t>
            </a:r>
            <a:r>
              <a:rPr lang="uk-UA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маємо дбайливою рукою підлікувати її</a:t>
            </a:r>
            <a:r>
              <a:rPr lang="uk-UA" sz="14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рани, вберегти від появи нових, прикрасити її </a:t>
            </a:r>
            <a:r>
              <a:rPr lang="en-US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uk-UA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прибрати.</a:t>
            </a:r>
            <a:endParaRPr lang="uk-UA" sz="1400" dirty="0">
              <a:solidFill>
                <a:srgbClr val="0070C0"/>
              </a:solidFill>
            </a:endParaRPr>
          </a:p>
          <a:p>
            <a:pPr algn="just"/>
            <a:r>
              <a:rPr lang="uk-UA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Друже</a:t>
            </a:r>
            <a:r>
              <a:rPr lang="uk-UA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я</a:t>
            </a:r>
            <a:r>
              <a:rPr lang="ru-RU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кщо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може</a:t>
            </a:r>
            <a:r>
              <a:rPr lang="uk-UA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посади дерево</a:t>
            </a:r>
            <a:r>
              <a:rPr lang="uk-UA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з</a:t>
            </a:r>
            <a:r>
              <a:rPr lang="ru-RU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алиши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свою </a:t>
            </a:r>
            <a:r>
              <a:rPr lang="ru-RU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турботу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свою </a:t>
            </a:r>
            <a:r>
              <a:rPr lang="ru-RU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допомогу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майбут</a:t>
            </a:r>
            <a:r>
              <a:rPr lang="uk-UA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ні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 </a:t>
            </a:r>
            <a:r>
              <a:rPr lang="ru-RU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покол</a:t>
            </a:r>
            <a:r>
              <a:rPr lang="uk-UA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</a:t>
            </a:r>
            <a:r>
              <a:rPr lang="ru-RU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ням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Якщо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en-US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uk-UA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з</a:t>
            </a:r>
            <a:r>
              <a:rPr lang="ru-RU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ахисти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посаджене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</a:t>
            </a:r>
            <a:r>
              <a:rPr lang="ru-RU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шими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Якщо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важко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n-US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зроби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хоча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б так, </a:t>
            </a:r>
            <a:r>
              <a:rPr lang="ru-RU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щоб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воно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не </a:t>
            </a:r>
            <a:r>
              <a:rPr lang="ru-RU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потребувало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захисту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</a:t>
            </a:r>
            <a:r>
              <a:rPr lang="uk-UA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 тебе</a:t>
            </a:r>
            <a:r>
              <a:rPr lang="uk-UA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uk-UA" sz="1400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ru-RU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Зберегти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Землю, </a:t>
            </a:r>
            <a:r>
              <a:rPr lang="ru-RU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зберегти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життя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uk-UA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ні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uk-UA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ц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е, </a:t>
            </a:r>
            <a:r>
              <a:rPr lang="ru-RU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безперечно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завдання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загальне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Але як </a:t>
            </a:r>
            <a:r>
              <a:rPr lang="ru-RU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найб</a:t>
            </a:r>
            <a:r>
              <a:rPr lang="uk-UA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іл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  <a:r>
              <a:rPr lang="uk-UA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</a:t>
            </a:r>
            <a:r>
              <a:rPr lang="en-US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найкрасив</a:t>
            </a:r>
            <a:r>
              <a:rPr lang="uk-UA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</a:t>
            </a:r>
            <a:r>
              <a:rPr lang="uk-UA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</a:t>
            </a:r>
            <a:r>
              <a:rPr lang="uk-UA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чки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народжуються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 малень­ких струм</a:t>
            </a:r>
            <a:r>
              <a:rPr lang="uk-UA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кі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в, </a:t>
            </a:r>
            <a:r>
              <a:rPr lang="ru-RU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яких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</a:t>
            </a:r>
            <a:r>
              <a:rPr lang="ru-RU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годують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r>
              <a:rPr lang="ru-RU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непоказн</a:t>
            </a:r>
            <a:r>
              <a:rPr lang="uk-UA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z="1400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99552" y="4421131"/>
            <a:ext cx="29296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болота </a:t>
            </a:r>
            <a:r>
              <a:rPr lang="en-US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слабен</a:t>
            </a:r>
            <a:r>
              <a:rPr lang="uk-UA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ькі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джерельця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так </a:t>
            </a:r>
            <a:r>
              <a:rPr lang="en-US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найвеличн</a:t>
            </a:r>
            <a:r>
              <a:rPr lang="uk-UA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</a:t>
            </a:r>
            <a:r>
              <a:rPr lang="uk-UA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звершення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складаються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uk-UA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зусиль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окремих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людей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151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6282" y="17930"/>
            <a:ext cx="4150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Змагання </a:t>
            </a:r>
            <a:r>
              <a:rPr lang="uk-UA" b="1" i="1" dirty="0" smtClean="0">
                <a:solidFill>
                  <a:srgbClr val="99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«Весела хімічна естафета» </a:t>
            </a:r>
            <a:endParaRPr lang="uk-UA" dirty="0">
              <a:solidFill>
                <a:srgbClr val="9933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7"/>
          <a:stretch/>
        </p:blipFill>
        <p:spPr>
          <a:xfrm>
            <a:off x="5576377" y="4037591"/>
            <a:ext cx="3458981" cy="27327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1" y="4088307"/>
            <a:ext cx="3643629" cy="27327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7" r="-1" b="8474"/>
          <a:stretch/>
        </p:blipFill>
        <p:spPr>
          <a:xfrm>
            <a:off x="2687846" y="2076122"/>
            <a:ext cx="3316941" cy="25011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1714" y="1757186"/>
            <a:ext cx="1614026" cy="2052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2987" y="4881794"/>
            <a:ext cx="1203695" cy="14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339" y="2352865"/>
            <a:ext cx="1864800" cy="1332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/>
          <a:srcRect l="7032" r="6456"/>
          <a:stretch/>
        </p:blipFill>
        <p:spPr>
          <a:xfrm>
            <a:off x="99590" y="87869"/>
            <a:ext cx="1668425" cy="108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2091" y="268341"/>
            <a:ext cx="7371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uk-UA" sz="14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Мудра природа в процесі еволюції запрограмувала для організму людини надзвичайну надійність і міцність. За оцінками спеціалістів розраховано, що кожна людина має в запасі не менше ніж 120-150 років здорового життя. Та реалізувати цю привабливу програму не так вже й легко. Хвороби, нераціональне харчування, фізичні перевантаження, емоційні стреси…           </a:t>
            </a:r>
            <a:endParaRPr lang="uk-UA" dirty="0">
              <a:solidFill>
                <a:srgbClr val="3333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9058" y="1108590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uk-UA" sz="14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 </a:t>
            </a:r>
            <a:r>
              <a:rPr lang="uk-UA" sz="14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нервові перевантаження, тривала дія стресів, за оцінками вчених, найголовніші «хвороби цивілізації». </a:t>
            </a:r>
          </a:p>
          <a:p>
            <a:r>
              <a:rPr lang="uk-UA" sz="14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спостереженнями лікарів, люди оптимістичного складу характеру і хворіють рідше, і хвороби протікають у них легше. Тому сміх – це реально ліки проти всіх хвороб, </a:t>
            </a:r>
            <a:r>
              <a:rPr lang="uk-UA" sz="14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зміцнювач</a:t>
            </a:r>
            <a:r>
              <a:rPr lang="uk-UA" sz="14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здоров’я і продовжувач життя. </a:t>
            </a:r>
          </a:p>
          <a:p>
            <a:r>
              <a:rPr lang="uk-UA" sz="14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…Виявляється</a:t>
            </a:r>
            <a:r>
              <a:rPr lang="uk-UA" sz="14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що така «</a:t>
            </a:r>
            <a:r>
              <a:rPr lang="uk-UA" sz="14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нудно-складна» </a:t>
            </a:r>
            <a:r>
              <a:rPr lang="uk-UA" sz="14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наука як хімія може бути джерелом сміху і позитивного </a:t>
            </a:r>
            <a:r>
              <a:rPr lang="uk-UA" sz="14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настрою!</a:t>
            </a:r>
            <a:endParaRPr lang="uk-UA" sz="14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95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1" y="1810396"/>
            <a:ext cx="2536857" cy="670746"/>
          </a:xfrm>
        </p:spPr>
        <p:txBody>
          <a:bodyPr>
            <a:noAutofit/>
          </a:bodyPr>
          <a:lstStyle/>
          <a:p>
            <a:r>
              <a:rPr lang="uk-UA" sz="1400" dirty="0" smtClean="0">
                <a:solidFill>
                  <a:srgbClr val="2848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uk-UA" sz="1400" dirty="0" smtClean="0">
                <a:solidFill>
                  <a:srgbClr val="5926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 </a:t>
            </a:r>
            <a:r>
              <a:rPr lang="uk-UA" sz="1400" dirty="0">
                <a:solidFill>
                  <a:srgbClr val="5926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Землі вже </a:t>
            </a:r>
            <a:r>
              <a:rPr lang="uk-UA" sz="1400" dirty="0" smtClean="0">
                <a:solidFill>
                  <a:srgbClr val="5926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існувало </a:t>
            </a:r>
            <a:r>
              <a:rPr lang="uk-UA" sz="1400" dirty="0">
                <a:solidFill>
                  <a:srgbClr val="5926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3,4 млрд. </a:t>
            </a:r>
            <a:r>
              <a:rPr lang="uk-UA" sz="1400" dirty="0" smtClean="0">
                <a:solidFill>
                  <a:srgbClr val="5926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 </a:t>
            </a:r>
            <a:r>
              <a:rPr lang="uk-UA" sz="1400" dirty="0">
                <a:solidFill>
                  <a:srgbClr val="5926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тому, коли в </a:t>
            </a:r>
            <a:r>
              <a:rPr lang="uk-UA" sz="1400" dirty="0" smtClean="0">
                <a:solidFill>
                  <a:srgbClr val="5926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атмосфері переважали</a:t>
            </a:r>
            <a:endParaRPr lang="uk-UA" sz="1400" dirty="0">
              <a:solidFill>
                <a:srgbClr val="5926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2353" y="4509084"/>
            <a:ext cx="1458001" cy="972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24725"/>
          <a:stretch/>
        </p:blipFill>
        <p:spPr>
          <a:xfrm>
            <a:off x="1151353" y="585752"/>
            <a:ext cx="1312712" cy="11747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98" y="101456"/>
            <a:ext cx="1079780" cy="11105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l="6776" t="9625" r="3290" b="4860"/>
          <a:stretch/>
        </p:blipFill>
        <p:spPr>
          <a:xfrm>
            <a:off x="2375222" y="1583466"/>
            <a:ext cx="1437005" cy="9412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9694" y="4497365"/>
            <a:ext cx="1417871" cy="9231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/>
          <a:srcRect l="5303" t="4818" r="2032"/>
          <a:stretch/>
        </p:blipFill>
        <p:spPr>
          <a:xfrm>
            <a:off x="3797955" y="4075363"/>
            <a:ext cx="1444823" cy="11116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2227" y="5481084"/>
            <a:ext cx="1819802" cy="12377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25554" y="1781313"/>
            <a:ext cx="1275370" cy="17092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1"/>
          <a:srcRect t="9228" b="9527"/>
          <a:stretch/>
        </p:blipFill>
        <p:spPr>
          <a:xfrm>
            <a:off x="7232227" y="5481084"/>
            <a:ext cx="1756146" cy="116789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01603" y="5587492"/>
            <a:ext cx="1461049" cy="102491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54486" y="101456"/>
            <a:ext cx="3786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Кіножурнал</a:t>
            </a:r>
            <a:r>
              <a:rPr lang="uk-UA" b="1" i="1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i="1" dirty="0" smtClean="0">
                <a:solidFill>
                  <a:srgbClr val="8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«Знайомі незнайомці» </a:t>
            </a:r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2" t="8449" b="7327"/>
          <a:stretch/>
        </p:blipFill>
        <p:spPr>
          <a:xfrm>
            <a:off x="5251869" y="1633208"/>
            <a:ext cx="3691239" cy="280358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429435" y="456205"/>
            <a:ext cx="67145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«…ми можемо твердити, що наш світ суцільно населений! Чи то соляні або підземні озера, приховані під вулканічними горами гарячі мінеральні джерела, широкі простори і глибини океану, верхні частини атмосфери або навіть поверхня вічних снігів – скрізь живуть органічні істоти»</a:t>
            </a:r>
          </a:p>
          <a:p>
            <a:r>
              <a:rPr lang="uk-UA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uk-UA" sz="1400" i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Чарлз</a:t>
            </a:r>
            <a:r>
              <a:rPr lang="uk-UA" sz="1400" i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Дарвін. «Подорож натураліста навколо світу на кораблі «</a:t>
            </a:r>
            <a:r>
              <a:rPr lang="uk-UA" sz="1400" i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Бігль</a:t>
            </a:r>
            <a:r>
              <a:rPr lang="uk-UA" sz="1400" i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1400" i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1" t="5941" r="24356" b="23828"/>
          <a:stretch/>
        </p:blipFill>
        <p:spPr>
          <a:xfrm>
            <a:off x="85116" y="3766817"/>
            <a:ext cx="3684452" cy="2952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485" y="2357871"/>
            <a:ext cx="38262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rgbClr val="5926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вуглекислий </a:t>
            </a:r>
            <a:r>
              <a:rPr lang="uk-UA" sz="1400" dirty="0">
                <a:solidFill>
                  <a:srgbClr val="5926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 і метан, </a:t>
            </a:r>
            <a:r>
              <a:rPr lang="uk-UA" sz="1400" dirty="0" smtClean="0">
                <a:solidFill>
                  <a:srgbClr val="5926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1400" dirty="0" smtClean="0">
                <a:solidFill>
                  <a:srgbClr val="5926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практично </a:t>
            </a:r>
            <a:r>
              <a:rPr lang="uk-UA" sz="1400" dirty="0">
                <a:solidFill>
                  <a:srgbClr val="5926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було кисню. </a:t>
            </a:r>
            <a:endParaRPr lang="uk-UA" sz="1400" dirty="0" smtClean="0">
              <a:solidFill>
                <a:srgbClr val="5926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sz="1400" dirty="0" smtClean="0">
                <a:solidFill>
                  <a:srgbClr val="5926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Такий висновок учені зробили, аналізуючи знайдені в Австралії скам’янілості. Вони виявилися мікроорганізмами, існуючими </a:t>
            </a:r>
            <a:endParaRPr lang="uk-UA" sz="1400" dirty="0">
              <a:solidFill>
                <a:srgbClr val="59262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252" y="3404031"/>
            <a:ext cx="48836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rgbClr val="5926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uk-UA" sz="1400" dirty="0">
                <a:solidFill>
                  <a:srgbClr val="5926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рахунок кисню, а за рахунок сірчистих сполук</a:t>
            </a:r>
            <a:r>
              <a:rPr lang="uk-UA" sz="1400" dirty="0" smtClean="0">
                <a:solidFill>
                  <a:srgbClr val="5926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1400" dirty="0">
                <a:solidFill>
                  <a:srgbClr val="5926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smtClean="0">
                <a:solidFill>
                  <a:srgbClr val="5926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uk-UA" sz="1400" dirty="0">
                <a:solidFill>
                  <a:srgbClr val="5926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smtClean="0">
                <a:solidFill>
                  <a:srgbClr val="5926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Одноклітинні домінували </a:t>
            </a:r>
            <a:r>
              <a:rPr lang="uk-UA" sz="1400" dirty="0">
                <a:solidFill>
                  <a:srgbClr val="5926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доти, поки </a:t>
            </a:r>
            <a:r>
              <a:rPr lang="uk-UA" sz="1400" dirty="0" smtClean="0">
                <a:solidFill>
                  <a:srgbClr val="5926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приблизно 600 </a:t>
            </a:r>
            <a:r>
              <a:rPr lang="uk-UA" sz="1400" dirty="0">
                <a:solidFill>
                  <a:srgbClr val="5926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років тому на планеті не з'явилися багатоклітинні організми. </a:t>
            </a:r>
            <a:endParaRPr lang="uk-UA" sz="1400" dirty="0">
              <a:solidFill>
                <a:srgbClr val="5926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62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93" y="85865"/>
            <a:ext cx="1993526" cy="11163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9" t="15686"/>
          <a:stretch/>
        </p:blipFill>
        <p:spPr>
          <a:xfrm>
            <a:off x="53899" y="1321429"/>
            <a:ext cx="3514996" cy="255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25046" r="27860"/>
          <a:stretch/>
        </p:blipFill>
        <p:spPr>
          <a:xfrm>
            <a:off x="1577435" y="2077612"/>
            <a:ext cx="309692" cy="28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71943" y="26895"/>
            <a:ext cx="6746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Перегляд та обговорення фільму </a:t>
            </a:r>
            <a:r>
              <a:rPr lang="uk-UA" b="1" i="1" dirty="0" smtClean="0">
                <a:solidFill>
                  <a:srgbClr val="23879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«Дім. Побачення з планетою»</a:t>
            </a:r>
            <a:endParaRPr lang="uk-UA" dirty="0">
              <a:solidFill>
                <a:srgbClr val="23879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9"/>
          <a:stretch/>
        </p:blipFill>
        <p:spPr>
          <a:xfrm>
            <a:off x="5244624" y="1089419"/>
            <a:ext cx="3514996" cy="25818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1"/>
          <a:stretch/>
        </p:blipFill>
        <p:spPr>
          <a:xfrm>
            <a:off x="5341948" y="3666561"/>
            <a:ext cx="3669775" cy="30748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8273" y="2736268"/>
            <a:ext cx="1879888" cy="16966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15818" y="396227"/>
            <a:ext cx="70409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i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«В геологічній історії біосфери перед людиною відкривається величезне майбутнє, якщо вона зрозуміє це і не буде витрачати свій розум і свою працю на самознищення»</a:t>
            </a: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uk-UA" sz="1400" dirty="0" smtClean="0">
                <a:solidFill>
                  <a:srgbClr val="8F3B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В.І</a:t>
            </a:r>
            <a:r>
              <a:rPr lang="uk-UA" sz="1400" dirty="0">
                <a:solidFill>
                  <a:srgbClr val="8F3B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400" dirty="0">
                <a:solidFill>
                  <a:srgbClr val="8F3B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Вернадський</a:t>
            </a:r>
            <a:r>
              <a:rPr lang="uk-UA" sz="1400" dirty="0" smtClean="0">
                <a:solidFill>
                  <a:srgbClr val="8F3B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«Хімічна будова біосфери Землі і її оточення»</a:t>
            </a:r>
            <a:endParaRPr lang="uk-UA" sz="1400" dirty="0">
              <a:solidFill>
                <a:srgbClr val="8F3B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00" y="3899640"/>
            <a:ext cx="36305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rgbClr val="1F43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вірю, що зелень трави гідна краси зірок, </a:t>
            </a:r>
          </a:p>
          <a:p>
            <a:r>
              <a:rPr lang="uk-UA" sz="1400" dirty="0" smtClean="0">
                <a:solidFill>
                  <a:srgbClr val="1F43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що не гірше від них мурашка </a:t>
            </a:r>
          </a:p>
          <a:p>
            <a:r>
              <a:rPr lang="uk-UA" sz="1400" dirty="0">
                <a:solidFill>
                  <a:srgbClr val="1F43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smtClean="0">
                <a:solidFill>
                  <a:srgbClr val="1F43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і яйце перепілки, </a:t>
            </a:r>
          </a:p>
          <a:p>
            <a:r>
              <a:rPr lang="uk-UA" sz="1400" dirty="0" smtClean="0">
                <a:solidFill>
                  <a:srgbClr val="1F43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що лісова жаба – теж незрівнянний  </a:t>
            </a:r>
          </a:p>
          <a:p>
            <a:r>
              <a:rPr lang="uk-UA" sz="1400" dirty="0">
                <a:solidFill>
                  <a:srgbClr val="1F43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smtClean="0">
                <a:solidFill>
                  <a:srgbClr val="1F43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шедевр, </a:t>
            </a:r>
          </a:p>
          <a:p>
            <a:r>
              <a:rPr lang="uk-UA" sz="1400" dirty="0" smtClean="0">
                <a:solidFill>
                  <a:srgbClr val="1F43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лось, що похмуро жує, перевершує </a:t>
            </a:r>
          </a:p>
          <a:p>
            <a:r>
              <a:rPr lang="uk-UA" sz="1400" dirty="0">
                <a:solidFill>
                  <a:srgbClr val="1F43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smtClean="0">
                <a:solidFill>
                  <a:srgbClr val="1F43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будь-яку статую…</a:t>
            </a:r>
          </a:p>
          <a:p>
            <a:r>
              <a:rPr lang="uk-UA" sz="1400" dirty="0" smtClean="0">
                <a:solidFill>
                  <a:srgbClr val="1F43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миша – це диво, що може вразити         </a:t>
            </a:r>
          </a:p>
          <a:p>
            <a:r>
              <a:rPr lang="uk-UA" sz="1400" dirty="0">
                <a:solidFill>
                  <a:srgbClr val="1F43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smtClean="0">
                <a:solidFill>
                  <a:srgbClr val="1F43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мільйони невірних.</a:t>
            </a:r>
          </a:p>
          <a:p>
            <a:r>
              <a:rPr lang="uk-UA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uk-UA" sz="1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Уолт Уїтмен. «Пісня про себе».</a:t>
            </a:r>
            <a:endParaRPr lang="uk-UA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2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3655" y="0"/>
            <a:ext cx="4553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Засідання</a:t>
            </a:r>
            <a:r>
              <a:rPr lang="uk-UA" b="1" i="1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i="1" dirty="0" smtClean="0">
                <a:solidFill>
                  <a:srgbClr val="8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творчої учнівської лабораторії</a:t>
            </a:r>
            <a:endParaRPr lang="uk-UA" dirty="0">
              <a:solidFill>
                <a:srgbClr val="80008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741" y="1617521"/>
            <a:ext cx="1891757" cy="15285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t="1070"/>
          <a:stretch/>
        </p:blipFill>
        <p:spPr>
          <a:xfrm>
            <a:off x="6562131" y="17665"/>
            <a:ext cx="2558337" cy="14671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0"/>
          <a:stretch/>
        </p:blipFill>
        <p:spPr>
          <a:xfrm>
            <a:off x="108642" y="961008"/>
            <a:ext cx="3478306" cy="23572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2583" y="3313564"/>
            <a:ext cx="50784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600" i="1" dirty="0" smtClean="0">
                <a:solidFill>
                  <a:srgbClr val="1A52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600" i="1" dirty="0" err="1">
                <a:solidFill>
                  <a:srgbClr val="1A52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600" i="1" dirty="0">
                <a:solidFill>
                  <a:srgbClr val="1A52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A52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запастися</a:t>
            </a:r>
            <a:r>
              <a:rPr lang="ru-RU" sz="1600" i="1" dirty="0">
                <a:solidFill>
                  <a:srgbClr val="1A52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A52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терпінням</a:t>
            </a:r>
            <a:r>
              <a:rPr lang="ru-RU" sz="1600" i="1" dirty="0">
                <a:solidFill>
                  <a:srgbClr val="1A52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i="1" dirty="0" err="1">
                <a:solidFill>
                  <a:srgbClr val="1A52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проявити</a:t>
            </a:r>
            <a:r>
              <a:rPr lang="ru-RU" sz="1600" i="1" dirty="0">
                <a:solidFill>
                  <a:srgbClr val="1A52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A52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старання</a:t>
            </a:r>
            <a:r>
              <a:rPr lang="ru-RU" sz="1600" i="1" dirty="0">
                <a:solidFill>
                  <a:srgbClr val="1A52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1600" i="1" dirty="0" err="1">
                <a:solidFill>
                  <a:srgbClr val="1A52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посіяне</a:t>
            </a:r>
            <a:r>
              <a:rPr lang="ru-RU" sz="1600" i="1" dirty="0">
                <a:solidFill>
                  <a:srgbClr val="1A52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A52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насіння</a:t>
            </a:r>
            <a:r>
              <a:rPr lang="ru-RU" sz="1600" i="1" dirty="0">
                <a:solidFill>
                  <a:srgbClr val="1A52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A52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1600" i="1" dirty="0">
                <a:solidFill>
                  <a:srgbClr val="1A52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A52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неодмінно</a:t>
            </a:r>
            <a:r>
              <a:rPr lang="ru-RU" sz="1600" i="1" dirty="0">
                <a:solidFill>
                  <a:srgbClr val="1A52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A52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дасть</a:t>
            </a:r>
            <a:r>
              <a:rPr lang="ru-RU" sz="1600" i="1" dirty="0">
                <a:solidFill>
                  <a:srgbClr val="1A52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A52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добрі</a:t>
            </a:r>
            <a:r>
              <a:rPr lang="ru-RU" sz="1600" i="1" dirty="0">
                <a:solidFill>
                  <a:srgbClr val="1A52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сходи. </a:t>
            </a:r>
            <a:r>
              <a:rPr lang="ru-RU" sz="1600" i="1" dirty="0" err="1">
                <a:solidFill>
                  <a:srgbClr val="1A52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1600" i="1" dirty="0">
                <a:solidFill>
                  <a:srgbClr val="1A52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i="1" dirty="0" err="1">
                <a:solidFill>
                  <a:srgbClr val="1A52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корінь</a:t>
            </a:r>
            <a:r>
              <a:rPr lang="ru-RU" sz="1600" i="1" dirty="0">
                <a:solidFill>
                  <a:srgbClr val="1A52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A52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гіркий</a:t>
            </a:r>
            <a:r>
              <a:rPr lang="ru-RU" sz="1600" i="1" dirty="0">
                <a:solidFill>
                  <a:srgbClr val="1A52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 </a:t>
            </a:r>
            <a:r>
              <a:rPr lang="ru-RU" sz="1600" i="1" dirty="0" err="1">
                <a:solidFill>
                  <a:srgbClr val="1A52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плід</a:t>
            </a:r>
            <a:r>
              <a:rPr lang="ru-RU" sz="1600" i="1" dirty="0">
                <a:solidFill>
                  <a:srgbClr val="1A52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A52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солодкий</a:t>
            </a:r>
            <a:r>
              <a:rPr lang="ru-RU" sz="1600" i="1" dirty="0" smtClean="0">
                <a:solidFill>
                  <a:srgbClr val="1A52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."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</a:t>
            </a:r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да </a:t>
            </a:r>
            <a:r>
              <a:rPr lang="ru-RU" sz="16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Вінчі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14957" r="7770"/>
          <a:stretch/>
        </p:blipFill>
        <p:spPr>
          <a:xfrm>
            <a:off x="5417002" y="1492781"/>
            <a:ext cx="3576893" cy="26467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41"/>
          <a:stretch/>
        </p:blipFill>
        <p:spPr>
          <a:xfrm>
            <a:off x="118190" y="4354521"/>
            <a:ext cx="4386729" cy="24563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2" t="17187"/>
          <a:stretch/>
        </p:blipFill>
        <p:spPr>
          <a:xfrm>
            <a:off x="5159552" y="4223956"/>
            <a:ext cx="3834343" cy="2592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58825" y="296000"/>
            <a:ext cx="56131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1600" i="1" dirty="0" smtClean="0">
                <a:solidFill>
                  <a:srgbClr val="7C29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uk-UA" sz="1600" i="1" dirty="0">
                <a:solidFill>
                  <a:srgbClr val="7C29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впевнений, що жоден із тих, хто цікавиться хімією, не пошкодує про те, що </a:t>
            </a:r>
            <a:r>
              <a:rPr lang="uk-UA" sz="1600" i="1" dirty="0" err="1">
                <a:solidFill>
                  <a:srgbClr val="7C29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обере</a:t>
            </a:r>
            <a:r>
              <a:rPr lang="uk-UA" sz="1600" i="1" dirty="0">
                <a:solidFill>
                  <a:srgbClr val="7C29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цю науку як свою спеціальність."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</a:t>
            </a:r>
            <a:r>
              <a:rPr lang="uk-UA" sz="1600" dirty="0" smtClean="0">
                <a:solidFill>
                  <a:srgbClr val="5028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М.Д</a:t>
            </a:r>
            <a:r>
              <a:rPr lang="uk-UA" sz="1600" dirty="0">
                <a:solidFill>
                  <a:srgbClr val="5028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600" dirty="0" smtClean="0">
                <a:solidFill>
                  <a:srgbClr val="5028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Зелінський</a:t>
            </a:r>
            <a:endParaRPr lang="uk-UA" sz="1600" dirty="0">
              <a:solidFill>
                <a:srgbClr val="5028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21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b="8497"/>
          <a:stretch/>
        </p:blipFill>
        <p:spPr>
          <a:xfrm>
            <a:off x="4831139" y="3617258"/>
            <a:ext cx="4057977" cy="29314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5" r="19313"/>
          <a:stretch/>
        </p:blipFill>
        <p:spPr>
          <a:xfrm>
            <a:off x="220121" y="3617258"/>
            <a:ext cx="2541008" cy="27073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" t="14248" b="15032"/>
          <a:stretch/>
        </p:blipFill>
        <p:spPr>
          <a:xfrm>
            <a:off x="157279" y="594449"/>
            <a:ext cx="4679576" cy="25392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8002" r="9903" b="20785"/>
          <a:stretch/>
        </p:blipFill>
        <p:spPr>
          <a:xfrm>
            <a:off x="5348611" y="575906"/>
            <a:ext cx="3664257" cy="23935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95499" y="117540"/>
            <a:ext cx="5185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Дослідницький практикум з вивчення клітини</a:t>
            </a:r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57279" y="117540"/>
            <a:ext cx="812467" cy="11556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7405" y="4092388"/>
            <a:ext cx="1717458" cy="128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19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785</TotalTime>
  <Words>1117</Words>
  <Application>Microsoft Office PowerPoint</Application>
  <PresentationFormat>Экран (4:3)</PresentationFormat>
  <Paragraphs>90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Тиждень  хімії та біології</vt:lpstr>
      <vt:lpstr>План проведення тижня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WIN7</cp:lastModifiedBy>
  <cp:revision>121</cp:revision>
  <dcterms:created xsi:type="dcterms:W3CDTF">2016-11-18T14:12:19Z</dcterms:created>
  <dcterms:modified xsi:type="dcterms:W3CDTF">2017-11-24T16:55:42Z</dcterms:modified>
</cp:coreProperties>
</file>