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8D33E3DE-883C-44DC-A6EB-B768209F3058}" type="datetimeFigureOut">
              <a:rPr lang="ru-RU" smtClean="0"/>
              <a:pPr/>
              <a:t>25.03.2021</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2F395AEE-5AD3-4025-802F-9C65AABD6A1E}"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D33E3DE-883C-44DC-A6EB-B768209F3058}" type="datetimeFigureOut">
              <a:rPr lang="ru-RU" smtClean="0"/>
              <a:pPr/>
              <a:t>25.03.2021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395AEE-5AD3-4025-802F-9C65AABD6A1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D33E3DE-883C-44DC-A6EB-B768209F3058}" type="datetimeFigureOut">
              <a:rPr lang="ru-RU" smtClean="0"/>
              <a:pPr/>
              <a:t>25.03.2021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395AEE-5AD3-4025-802F-9C65AABD6A1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8D33E3DE-883C-44DC-A6EB-B768209F3058}" type="datetimeFigureOut">
              <a:rPr lang="ru-RU" smtClean="0"/>
              <a:pPr/>
              <a:t>25.03.2021</a:t>
            </a:fld>
            <a:endParaRPr lang="ru-RU"/>
          </a:p>
        </p:txBody>
      </p:sp>
      <p:sp>
        <p:nvSpPr>
          <p:cNvPr id="9" name="Номер слайда 8"/>
          <p:cNvSpPr>
            <a:spLocks noGrp="1"/>
          </p:cNvSpPr>
          <p:nvPr>
            <p:ph type="sldNum" sz="quarter" idx="15"/>
          </p:nvPr>
        </p:nvSpPr>
        <p:spPr/>
        <p:txBody>
          <a:bodyPr rtlCol="0"/>
          <a:lstStyle/>
          <a:p>
            <a:fld id="{2F395AEE-5AD3-4025-802F-9C65AABD6A1E}"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8D33E3DE-883C-44DC-A6EB-B768209F3058}" type="datetimeFigureOut">
              <a:rPr lang="ru-RU" smtClean="0"/>
              <a:pPr/>
              <a:t>25.03.2021</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2F395AEE-5AD3-4025-802F-9C65AABD6A1E}"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8D33E3DE-883C-44DC-A6EB-B768209F3058}" type="datetimeFigureOut">
              <a:rPr lang="ru-RU" smtClean="0"/>
              <a:pPr/>
              <a:t>25.03.2021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F395AEE-5AD3-4025-802F-9C65AABD6A1E}"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8D33E3DE-883C-44DC-A6EB-B768209F3058}" type="datetimeFigureOut">
              <a:rPr lang="ru-RU" smtClean="0"/>
              <a:pPr/>
              <a:t>25.03.2021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F395AEE-5AD3-4025-802F-9C65AABD6A1E}"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8D33E3DE-883C-44DC-A6EB-B768209F3058}" type="datetimeFigureOut">
              <a:rPr lang="ru-RU" smtClean="0"/>
              <a:pPr/>
              <a:t>25.03.2021</a:t>
            </a:fld>
            <a:endParaRPr lang="ru-RU"/>
          </a:p>
        </p:txBody>
      </p:sp>
      <p:sp>
        <p:nvSpPr>
          <p:cNvPr id="7" name="Номер слайда 6"/>
          <p:cNvSpPr>
            <a:spLocks noGrp="1"/>
          </p:cNvSpPr>
          <p:nvPr>
            <p:ph type="sldNum" sz="quarter" idx="11"/>
          </p:nvPr>
        </p:nvSpPr>
        <p:spPr/>
        <p:txBody>
          <a:bodyPr rtlCol="0"/>
          <a:lstStyle/>
          <a:p>
            <a:fld id="{2F395AEE-5AD3-4025-802F-9C65AABD6A1E}"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D33E3DE-883C-44DC-A6EB-B768209F3058}" type="datetimeFigureOut">
              <a:rPr lang="ru-RU" smtClean="0"/>
              <a:pPr/>
              <a:t>25.03.2021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F395AEE-5AD3-4025-802F-9C65AABD6A1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8D33E3DE-883C-44DC-A6EB-B768209F3058}" type="datetimeFigureOut">
              <a:rPr lang="ru-RU" smtClean="0"/>
              <a:pPr/>
              <a:t>25.03.2021</a:t>
            </a:fld>
            <a:endParaRPr lang="ru-RU"/>
          </a:p>
        </p:txBody>
      </p:sp>
      <p:sp>
        <p:nvSpPr>
          <p:cNvPr id="22" name="Номер слайда 21"/>
          <p:cNvSpPr>
            <a:spLocks noGrp="1"/>
          </p:cNvSpPr>
          <p:nvPr>
            <p:ph type="sldNum" sz="quarter" idx="15"/>
          </p:nvPr>
        </p:nvSpPr>
        <p:spPr/>
        <p:txBody>
          <a:bodyPr rtlCol="0"/>
          <a:lstStyle/>
          <a:p>
            <a:fld id="{2F395AEE-5AD3-4025-802F-9C65AABD6A1E}"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8D33E3DE-883C-44DC-A6EB-B768209F3058}" type="datetimeFigureOut">
              <a:rPr lang="ru-RU" smtClean="0"/>
              <a:pPr/>
              <a:t>25.03.2021</a:t>
            </a:fld>
            <a:endParaRPr lang="ru-RU"/>
          </a:p>
        </p:txBody>
      </p:sp>
      <p:sp>
        <p:nvSpPr>
          <p:cNvPr id="18" name="Номер слайда 17"/>
          <p:cNvSpPr>
            <a:spLocks noGrp="1"/>
          </p:cNvSpPr>
          <p:nvPr>
            <p:ph type="sldNum" sz="quarter" idx="11"/>
          </p:nvPr>
        </p:nvSpPr>
        <p:spPr/>
        <p:txBody>
          <a:bodyPr rtlCol="0"/>
          <a:lstStyle/>
          <a:p>
            <a:fld id="{2F395AEE-5AD3-4025-802F-9C65AABD6A1E}"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D33E3DE-883C-44DC-A6EB-B768209F3058}" type="datetimeFigureOut">
              <a:rPr lang="ru-RU" smtClean="0"/>
              <a:pPr/>
              <a:t>25.03.2021</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F395AEE-5AD3-4025-802F-9C65AABD6A1E}"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hyperlink" Target="https://zakon.rada.gov.ua/laws/show/z0566-1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classroom.google.com/u/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google.com/intl/uk_ua/forms/about/" TargetMode="External"/><Relationship Id="rId2" Type="http://schemas.openxmlformats.org/officeDocument/2006/relationships/hyperlink" Target="https://www.google.com/intl/ru_ALL/drive/" TargetMode="Externa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hyperlink" Target="https://learningapps.org/" TargetMode="External"/><Relationship Id="rId4" Type="http://schemas.openxmlformats.org/officeDocument/2006/relationships/hyperlink" Target="https://www.classtime.com/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67744" y="404664"/>
            <a:ext cx="6172200" cy="1894362"/>
          </a:xfrm>
        </p:spPr>
        <p:txBody>
          <a:bodyPr/>
          <a:lstStyle/>
          <a:p>
            <a:r>
              <a:rPr lang="ru-RU" dirty="0">
                <a:solidFill>
                  <a:srgbClr val="C00000"/>
                </a:solidFill>
                <a:effectLst>
                  <a:outerShdw blurRad="38100" dist="38100" dir="2700000" algn="tl">
                    <a:srgbClr val="000000">
                      <a:alpha val="43137"/>
                    </a:srgbClr>
                  </a:outerShdw>
                </a:effectLst>
              </a:rPr>
              <a:t>дистанційне </a:t>
            </a:r>
            <a:r>
              <a:rPr lang="ru-RU" dirty="0" err="1">
                <a:solidFill>
                  <a:srgbClr val="C00000"/>
                </a:solidFill>
                <a:effectLst>
                  <a:outerShdw blurRad="38100" dist="38100" dir="2700000" algn="tl">
                    <a:srgbClr val="000000">
                      <a:alpha val="43137"/>
                    </a:srgbClr>
                  </a:outerShdw>
                </a:effectLst>
              </a:rPr>
              <a:t>навчання</a:t>
            </a:r>
            <a:r>
              <a:rPr lang="ru-RU" dirty="0">
                <a:solidFill>
                  <a:srgbClr val="C00000"/>
                </a:solidFill>
                <a:effectLst>
                  <a:outerShdw blurRad="38100" dist="38100" dir="2700000" algn="tl">
                    <a:srgbClr val="000000">
                      <a:alpha val="43137"/>
                    </a:srgbClr>
                  </a:outerShdw>
                </a:effectLst>
              </a:rPr>
              <a:t> </a:t>
            </a:r>
            <a:r>
              <a:rPr lang="ru-RU" dirty="0" smtClean="0">
                <a:solidFill>
                  <a:srgbClr val="C00000"/>
                </a:solidFill>
                <a:effectLst>
                  <a:outerShdw blurRad="38100" dist="38100" dir="2700000" algn="tl">
                    <a:srgbClr val="000000">
                      <a:alpha val="43137"/>
                    </a:srgbClr>
                  </a:outerShdw>
                </a:effectLst>
              </a:rPr>
              <a:t/>
            </a:r>
            <a:br>
              <a:rPr lang="ru-RU" dirty="0" smtClean="0">
                <a:solidFill>
                  <a:srgbClr val="C00000"/>
                </a:solidFill>
                <a:effectLst>
                  <a:outerShdw blurRad="38100" dist="38100" dir="2700000" algn="tl">
                    <a:srgbClr val="000000">
                      <a:alpha val="43137"/>
                    </a:srgbClr>
                  </a:outerShdw>
                </a:effectLst>
              </a:rPr>
            </a:br>
            <a:r>
              <a:rPr lang="ru-RU" dirty="0" smtClean="0">
                <a:solidFill>
                  <a:srgbClr val="C00000"/>
                </a:solidFill>
                <a:effectLst>
                  <a:outerShdw blurRad="38100" dist="38100" dir="2700000" algn="tl">
                    <a:srgbClr val="000000">
                      <a:alpha val="43137"/>
                    </a:srgbClr>
                  </a:outerShdw>
                </a:effectLst>
              </a:rPr>
              <a:t>в </a:t>
            </a:r>
            <a:r>
              <a:rPr lang="ru-RU" dirty="0" err="1">
                <a:solidFill>
                  <a:srgbClr val="C00000"/>
                </a:solidFill>
                <a:effectLst>
                  <a:outerShdw blurRad="38100" dist="38100" dir="2700000" algn="tl">
                    <a:srgbClr val="000000">
                      <a:alpha val="43137"/>
                    </a:srgbClr>
                  </a:outerShdw>
                </a:effectLst>
              </a:rPr>
              <a:t>умовах</a:t>
            </a:r>
            <a:r>
              <a:rPr lang="ru-RU" dirty="0">
                <a:solidFill>
                  <a:srgbClr val="C00000"/>
                </a:solidFill>
                <a:effectLst>
                  <a:outerShdw blurRad="38100" dist="38100" dir="2700000" algn="tl">
                    <a:srgbClr val="000000">
                      <a:alpha val="43137"/>
                    </a:srgbClr>
                  </a:outerShdw>
                </a:effectLst>
              </a:rPr>
              <a:t> карантину</a:t>
            </a:r>
          </a:p>
        </p:txBody>
      </p:sp>
      <p:sp>
        <p:nvSpPr>
          <p:cNvPr id="3" name="Подзаголовок 2"/>
          <p:cNvSpPr>
            <a:spLocks noGrp="1"/>
          </p:cNvSpPr>
          <p:nvPr>
            <p:ph type="subTitle" idx="1"/>
          </p:nvPr>
        </p:nvSpPr>
        <p:spPr>
          <a:xfrm>
            <a:off x="2286000" y="5517232"/>
            <a:ext cx="6172200" cy="857690"/>
          </a:xfrm>
        </p:spPr>
        <p:txBody>
          <a:bodyPr>
            <a:normAutofit/>
          </a:bodyPr>
          <a:lstStyle/>
          <a:p>
            <a:pPr algn="r"/>
            <a:r>
              <a:rPr lang="uk-UA" sz="1200" i="1" dirty="0" err="1" smtClean="0">
                <a:solidFill>
                  <a:schemeClr val="bg2">
                    <a:lumMod val="10000"/>
                  </a:schemeClr>
                </a:solidFill>
              </a:rPr>
              <a:t>Непедівський</a:t>
            </a:r>
            <a:r>
              <a:rPr lang="uk-UA" sz="1200" i="1" dirty="0" smtClean="0">
                <a:solidFill>
                  <a:schemeClr val="bg2">
                    <a:lumMod val="10000"/>
                  </a:schemeClr>
                </a:solidFill>
              </a:rPr>
              <a:t> ЗНВК І-ІІІ ступенів </a:t>
            </a:r>
            <a:r>
              <a:rPr lang="uk-UA" sz="1200" i="1" dirty="0" err="1" smtClean="0">
                <a:solidFill>
                  <a:schemeClr val="bg2">
                    <a:lumMod val="10000"/>
                  </a:schemeClr>
                </a:solidFill>
              </a:rPr>
              <a:t>“Школа-дитячий</a:t>
            </a:r>
            <a:r>
              <a:rPr lang="uk-UA" sz="1200" i="1" dirty="0" smtClean="0">
                <a:solidFill>
                  <a:schemeClr val="bg2">
                    <a:lumMod val="10000"/>
                  </a:schemeClr>
                </a:solidFill>
              </a:rPr>
              <a:t> </a:t>
            </a:r>
            <a:r>
              <a:rPr lang="uk-UA" sz="1200" i="1" dirty="0" err="1" smtClean="0">
                <a:solidFill>
                  <a:schemeClr val="bg2">
                    <a:lumMod val="10000"/>
                  </a:schemeClr>
                </a:solidFill>
              </a:rPr>
              <a:t>садок”</a:t>
            </a:r>
            <a:endParaRPr lang="uk-UA" sz="1200" i="1" dirty="0" smtClean="0">
              <a:solidFill>
                <a:schemeClr val="bg2">
                  <a:lumMod val="10000"/>
                </a:schemeClr>
              </a:solidFill>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xmlns="" val="0"/>
              </a:ext>
            </a:extLst>
          </a:blip>
          <a:srcRect l="2532" t="2702" r="3689" b="5110"/>
          <a:stretch/>
        </p:blipFill>
        <p:spPr bwMode="auto">
          <a:xfrm>
            <a:off x="3352799" y="2632365"/>
            <a:ext cx="3703783" cy="2392218"/>
          </a:xfrm>
          <a:prstGeom prst="rect">
            <a:avLst/>
          </a:prstGeom>
          <a:noFill/>
          <a:ln w="9525">
            <a:solidFill>
              <a:schemeClr val="bg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Прямоугольник 3"/>
          <p:cNvSpPr/>
          <p:nvPr/>
        </p:nvSpPr>
        <p:spPr>
          <a:xfrm>
            <a:off x="4788024" y="188640"/>
            <a:ext cx="4096678" cy="338554"/>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ru-RU" sz="1600" b="1" cap="none" spc="0" dirty="0" smtClean="0">
                <a:ln/>
                <a:solidFill>
                  <a:schemeClr val="accent3"/>
                </a:solidFill>
                <a:effectLst/>
              </a:rPr>
              <a:t>КОРОТКО ПРО ГОЛОВНЕ</a:t>
            </a:r>
            <a:endParaRPr lang="ru-RU" sz="1600" b="1" cap="none" spc="0" dirty="0">
              <a:ln/>
              <a:solidFill>
                <a:schemeClr val="accent3"/>
              </a:solidFill>
              <a:effectLst/>
            </a:endParaRPr>
          </a:p>
        </p:txBody>
      </p:sp>
    </p:spTree>
    <p:extLst>
      <p:ext uri="{BB962C8B-B14F-4D97-AF65-F5344CB8AC3E}">
        <p14:creationId xmlns:p14="http://schemas.microsoft.com/office/powerpoint/2010/main" xmlns="" val="706893251"/>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ВИКОРИСТАНІ ДЖЕРЕЛА</a:t>
            </a:r>
            <a:endParaRPr lang="ru-RU" dirty="0"/>
          </a:p>
        </p:txBody>
      </p:sp>
      <p:sp>
        <p:nvSpPr>
          <p:cNvPr id="3" name="Объект 2"/>
          <p:cNvSpPr>
            <a:spLocks noGrp="1"/>
          </p:cNvSpPr>
          <p:nvPr>
            <p:ph sz="quarter" idx="1"/>
          </p:nvPr>
        </p:nvSpPr>
        <p:spPr/>
        <p:txBody>
          <a:bodyPr>
            <a:normAutofit/>
          </a:bodyPr>
          <a:lstStyle/>
          <a:p>
            <a:r>
              <a:rPr lang="ru-RU" sz="1800" dirty="0" smtClean="0"/>
              <a:t>Сайт МОНУ </a:t>
            </a:r>
            <a:r>
              <a:rPr lang="en-US" sz="1800" dirty="0"/>
              <a:t>https://</a:t>
            </a:r>
            <a:r>
              <a:rPr lang="en-US" sz="1800" dirty="0" smtClean="0"/>
              <a:t>mon.gov.ua/</a:t>
            </a:r>
            <a:endParaRPr lang="ru-RU" sz="1800" dirty="0" smtClean="0"/>
          </a:p>
          <a:p>
            <a:r>
              <a:rPr lang="ru-RU" sz="1800" dirty="0" smtClean="0"/>
              <a:t>«</a:t>
            </a:r>
            <a:r>
              <a:rPr lang="ru-RU" sz="1800" dirty="0" err="1" smtClean="0"/>
              <a:t>Відповіді</a:t>
            </a:r>
            <a:r>
              <a:rPr lang="ru-RU" sz="1800" dirty="0" smtClean="0"/>
              <a:t> на </a:t>
            </a:r>
            <a:r>
              <a:rPr lang="ru-RU" sz="1800" dirty="0" err="1" smtClean="0"/>
              <a:t>актуалні</a:t>
            </a:r>
            <a:r>
              <a:rPr lang="ru-RU" sz="1800" dirty="0" smtClean="0"/>
              <a:t> </a:t>
            </a:r>
            <a:r>
              <a:rPr lang="ru-RU" sz="1800" dirty="0" err="1" smtClean="0"/>
              <a:t>питання</a:t>
            </a:r>
            <a:r>
              <a:rPr lang="ru-RU" sz="1800" dirty="0" smtClean="0"/>
              <a:t> з приводу </a:t>
            </a:r>
            <a:r>
              <a:rPr lang="ru-RU" sz="1800" dirty="0" err="1" smtClean="0"/>
              <a:t>дистанційного</a:t>
            </a:r>
            <a:r>
              <a:rPr lang="ru-RU" sz="1800" dirty="0" smtClean="0"/>
              <a:t> </a:t>
            </a:r>
            <a:r>
              <a:rPr lang="ru-RU" sz="1800" dirty="0" err="1" smtClean="0"/>
              <a:t>навчання</a:t>
            </a:r>
            <a:r>
              <a:rPr lang="ru-RU" sz="1800" dirty="0" smtClean="0"/>
              <a:t>» - </a:t>
            </a:r>
            <a:r>
              <a:rPr lang="ru-RU" sz="1800" dirty="0"/>
              <a:t>Алевтина </a:t>
            </a:r>
            <a:r>
              <a:rPr lang="ru-RU" sz="1800" dirty="0" err="1"/>
              <a:t>Лотоцька</a:t>
            </a:r>
            <a:r>
              <a:rPr lang="ru-RU" sz="1800" dirty="0"/>
              <a:t>, </a:t>
            </a:r>
            <a:r>
              <a:rPr lang="ru-RU" sz="1800" dirty="0" err="1"/>
              <a:t>головна</a:t>
            </a:r>
            <a:r>
              <a:rPr lang="ru-RU" sz="1800" dirty="0"/>
              <a:t> </a:t>
            </a:r>
            <a:r>
              <a:rPr lang="ru-RU" sz="1800" dirty="0" err="1"/>
              <a:t>спеціалістка</a:t>
            </a:r>
            <a:r>
              <a:rPr lang="ru-RU" sz="1800" dirty="0"/>
              <a:t> МОН (2008-2019), яка брала участь у </a:t>
            </a:r>
            <a:r>
              <a:rPr lang="ru-RU" sz="1800" dirty="0" err="1"/>
              <a:t>розробленні</a:t>
            </a:r>
            <a:r>
              <a:rPr lang="ru-RU" sz="1800" dirty="0"/>
              <a:t> Державного стандарту </a:t>
            </a:r>
            <a:r>
              <a:rPr lang="ru-RU" sz="1800" dirty="0" err="1"/>
              <a:t>початкової</a:t>
            </a:r>
            <a:r>
              <a:rPr lang="ru-RU" sz="1800" dirty="0"/>
              <a:t> </a:t>
            </a:r>
            <a:r>
              <a:rPr lang="ru-RU" sz="1800" dirty="0" err="1"/>
              <a:t>освіти</a:t>
            </a:r>
            <a:r>
              <a:rPr lang="ru-RU" sz="1800" dirty="0"/>
              <a:t>, </a:t>
            </a:r>
            <a:r>
              <a:rPr lang="ru-RU" sz="1800" dirty="0" err="1"/>
              <a:t>методичних</a:t>
            </a:r>
            <a:r>
              <a:rPr lang="ru-RU" sz="1800" dirty="0"/>
              <a:t> </a:t>
            </a:r>
            <a:r>
              <a:rPr lang="ru-RU" sz="1800" dirty="0" err="1"/>
              <a:t>рекомендацій</a:t>
            </a:r>
            <a:r>
              <a:rPr lang="ru-RU" sz="1800" dirty="0"/>
              <a:t> </a:t>
            </a:r>
            <a:r>
              <a:rPr lang="ru-RU" sz="1800" dirty="0" err="1"/>
              <a:t>із</a:t>
            </a:r>
            <a:r>
              <a:rPr lang="ru-RU" sz="1800" dirty="0"/>
              <a:t> </a:t>
            </a:r>
            <a:r>
              <a:rPr lang="ru-RU" sz="1800" dirty="0" err="1"/>
              <a:t>викладання</a:t>
            </a:r>
            <a:r>
              <a:rPr lang="ru-RU" sz="1800" dirty="0"/>
              <a:t> </a:t>
            </a:r>
            <a:r>
              <a:rPr lang="ru-RU" sz="1800" dirty="0" err="1"/>
              <a:t>навчальних</a:t>
            </a:r>
            <a:r>
              <a:rPr lang="ru-RU" sz="1800" dirty="0"/>
              <a:t> </a:t>
            </a:r>
            <a:r>
              <a:rPr lang="ru-RU" sz="1800" dirty="0" err="1"/>
              <a:t>предметів</a:t>
            </a:r>
            <a:r>
              <a:rPr lang="ru-RU" sz="1800" dirty="0"/>
              <a:t> та </a:t>
            </a:r>
            <a:r>
              <a:rPr lang="ru-RU" sz="1800" dirty="0" err="1"/>
              <a:t>оцінювання</a:t>
            </a:r>
            <a:r>
              <a:rPr lang="ru-RU" sz="1800" dirty="0"/>
              <a:t> </a:t>
            </a:r>
            <a:r>
              <a:rPr lang="ru-RU" sz="1800" dirty="0" err="1"/>
              <a:t>навчальних</a:t>
            </a:r>
            <a:r>
              <a:rPr lang="ru-RU" sz="1800" dirty="0"/>
              <a:t> </a:t>
            </a:r>
            <a:r>
              <a:rPr lang="ru-RU" sz="1800" dirty="0" err="1"/>
              <a:t>досягнень</a:t>
            </a:r>
            <a:r>
              <a:rPr lang="ru-RU" sz="1800" dirty="0"/>
              <a:t> </a:t>
            </a:r>
            <a:r>
              <a:rPr lang="ru-RU" sz="1800" dirty="0" err="1"/>
              <a:t>учнів</a:t>
            </a:r>
            <a:r>
              <a:rPr lang="ru-RU" sz="1800" dirty="0"/>
              <a:t> та </a:t>
            </a:r>
            <a:r>
              <a:rPr lang="ru-RU" sz="1800" dirty="0" err="1"/>
              <a:t>учениць</a:t>
            </a:r>
            <a:r>
              <a:rPr lang="ru-RU" sz="1800" dirty="0" smtClean="0"/>
              <a:t>.</a:t>
            </a:r>
          </a:p>
          <a:p>
            <a:r>
              <a:rPr lang="ru-RU" sz="1800" dirty="0" err="1"/>
              <a:t>Оцінювання</a:t>
            </a:r>
            <a:r>
              <a:rPr lang="ru-RU" sz="1800" dirty="0"/>
              <a:t> в </a:t>
            </a:r>
            <a:r>
              <a:rPr lang="ru-RU" sz="1800" dirty="0" err="1"/>
              <a:t>дистанційному</a:t>
            </a:r>
            <a:r>
              <a:rPr lang="ru-RU" sz="1800" dirty="0"/>
              <a:t> </a:t>
            </a:r>
            <a:r>
              <a:rPr lang="ru-RU" sz="1800" dirty="0" err="1"/>
              <a:t>навчанні</a:t>
            </a:r>
            <a:r>
              <a:rPr lang="ru-RU" sz="1800" dirty="0"/>
              <a:t>: </a:t>
            </a:r>
            <a:r>
              <a:rPr lang="ru-RU" sz="1800" dirty="0" err="1"/>
              <a:t>запитання-відповіді</a:t>
            </a:r>
            <a:r>
              <a:rPr lang="ru-RU" sz="1800" dirty="0"/>
              <a:t> </a:t>
            </a:r>
            <a:br>
              <a:rPr lang="ru-RU" sz="1800" dirty="0"/>
            </a:br>
            <a:r>
              <a:rPr lang="en-US" sz="1800" dirty="0" smtClean="0"/>
              <a:t>nus.org.ua</a:t>
            </a:r>
            <a:endParaRPr lang="uk-UA" sz="1800" dirty="0" smtClean="0"/>
          </a:p>
          <a:p>
            <a:r>
              <a:rPr lang="ru-RU" sz="1800" dirty="0" smtClean="0"/>
              <a:t>Дистанційне </a:t>
            </a:r>
            <a:r>
              <a:rPr lang="ru-RU" sz="1800" dirty="0" err="1"/>
              <a:t>навчання</a:t>
            </a:r>
            <a:r>
              <a:rPr lang="ru-RU" sz="1800" dirty="0"/>
              <a:t> в </a:t>
            </a:r>
            <a:r>
              <a:rPr lang="ru-RU" sz="1800" dirty="0" err="1"/>
              <a:t>умовах</a:t>
            </a:r>
            <a:r>
              <a:rPr lang="ru-RU" sz="1800" dirty="0"/>
              <a:t> </a:t>
            </a:r>
            <a:r>
              <a:rPr lang="ru-RU" sz="1800" dirty="0" smtClean="0"/>
              <a:t>карантину</a:t>
            </a:r>
            <a:br>
              <a:rPr lang="ru-RU" sz="1800" dirty="0" smtClean="0"/>
            </a:br>
            <a:r>
              <a:rPr lang="ru-RU" sz="1800" dirty="0" smtClean="0"/>
              <a:t>- EdProedpro.ua</a:t>
            </a:r>
          </a:p>
          <a:p>
            <a:r>
              <a:rPr lang="ru-RU" sz="1800" dirty="0" err="1"/>
              <a:t>Організація</a:t>
            </a:r>
            <a:r>
              <a:rPr lang="ru-RU" sz="1800" dirty="0"/>
              <a:t> </a:t>
            </a:r>
            <a:r>
              <a:rPr lang="ru-RU" sz="1800" dirty="0" err="1"/>
              <a:t>дистанційної</a:t>
            </a:r>
            <a:r>
              <a:rPr lang="ru-RU" sz="1800" dirty="0"/>
              <a:t> </a:t>
            </a:r>
            <a:r>
              <a:rPr lang="ru-RU" sz="1800" dirty="0" err="1"/>
              <a:t>роботи</a:t>
            </a:r>
            <a:r>
              <a:rPr lang="ru-RU" sz="1800" dirty="0"/>
              <a:t> </a:t>
            </a:r>
            <a:r>
              <a:rPr lang="ru-RU" sz="1800" dirty="0" err="1"/>
              <a:t>під</a:t>
            </a:r>
            <a:r>
              <a:rPr lang="ru-RU" sz="1800" dirty="0"/>
              <a:t> час </a:t>
            </a:r>
            <a:r>
              <a:rPr lang="ru-RU" sz="1800" dirty="0" smtClean="0"/>
              <a:t>карантину</a:t>
            </a:r>
            <a:br>
              <a:rPr lang="ru-RU" sz="1800" dirty="0" smtClean="0"/>
            </a:br>
            <a:r>
              <a:rPr lang="en-US" sz="1800" dirty="0" smtClean="0"/>
              <a:t>naurok.com.ua</a:t>
            </a:r>
            <a:endParaRPr lang="uk-UA" sz="1800" dirty="0" smtClean="0"/>
          </a:p>
          <a:p>
            <a:r>
              <a:rPr lang="ru-RU" sz="1800" dirty="0"/>
              <a:t>Як </a:t>
            </a:r>
            <a:r>
              <a:rPr lang="ru-RU" sz="1800" dirty="0" err="1"/>
              <a:t>організувати</a:t>
            </a:r>
            <a:r>
              <a:rPr lang="ru-RU" sz="1800" dirty="0"/>
              <a:t> дистанційне </a:t>
            </a:r>
            <a:r>
              <a:rPr lang="ru-RU" sz="1800" dirty="0" err="1"/>
              <a:t>навчання</a:t>
            </a:r>
            <a:r>
              <a:rPr lang="ru-RU" sz="1800" dirty="0"/>
              <a:t> </a:t>
            </a:r>
            <a:r>
              <a:rPr lang="ru-RU" sz="1800" dirty="0" err="1"/>
              <a:t>під</a:t>
            </a:r>
            <a:r>
              <a:rPr lang="ru-RU" sz="1800" dirty="0"/>
              <a:t> час карантину</a:t>
            </a:r>
            <a:br>
              <a:rPr lang="ru-RU" sz="1800" dirty="0"/>
            </a:br>
            <a:r>
              <a:rPr lang="ru-RU" sz="1800" dirty="0" smtClean="0"/>
              <a:t>pedpresa.ua</a:t>
            </a:r>
            <a:endParaRPr lang="ru-RU" sz="1800" dirty="0"/>
          </a:p>
        </p:txBody>
      </p:sp>
    </p:spTree>
    <p:extLst>
      <p:ext uri="{BB962C8B-B14F-4D97-AF65-F5344CB8AC3E}">
        <p14:creationId xmlns:p14="http://schemas.microsoft.com/office/powerpoint/2010/main" xmlns="" val="1994508697"/>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ВСТУП</a:t>
            </a:r>
            <a:endParaRPr lang="ru-RU" dirty="0"/>
          </a:p>
        </p:txBody>
      </p:sp>
      <p:sp>
        <p:nvSpPr>
          <p:cNvPr id="3" name="Объект 2"/>
          <p:cNvSpPr>
            <a:spLocks noGrp="1"/>
          </p:cNvSpPr>
          <p:nvPr>
            <p:ph sz="quarter" idx="1"/>
          </p:nvPr>
        </p:nvSpPr>
        <p:spPr/>
        <p:txBody>
          <a:bodyPr/>
          <a:lstStyle/>
          <a:p>
            <a:pPr marL="0" indent="0">
              <a:buNone/>
            </a:pPr>
            <a:r>
              <a:rPr lang="ru-RU" dirty="0" err="1"/>
              <a:t>Вимушене</a:t>
            </a:r>
            <a:r>
              <a:rPr lang="ru-RU" dirty="0"/>
              <a:t> дистанційне </a:t>
            </a:r>
            <a:r>
              <a:rPr lang="ru-RU" dirty="0" err="1"/>
              <a:t>навчання</a:t>
            </a:r>
            <a:r>
              <a:rPr lang="ru-RU" dirty="0"/>
              <a:t> </a:t>
            </a:r>
            <a:r>
              <a:rPr lang="ru-RU" dirty="0" smtClean="0"/>
              <a:t>поставило </a:t>
            </a:r>
            <a:r>
              <a:rPr lang="ru-RU" dirty="0" err="1"/>
              <a:t>вчителів</a:t>
            </a:r>
            <a:r>
              <a:rPr lang="ru-RU" dirty="0"/>
              <a:t> і </a:t>
            </a:r>
            <a:r>
              <a:rPr lang="ru-RU" dirty="0" err="1"/>
              <a:t>батьків</a:t>
            </a:r>
            <a:r>
              <a:rPr lang="ru-RU" dirty="0"/>
              <a:t> перед </a:t>
            </a:r>
            <a:r>
              <a:rPr lang="ru-RU" dirty="0" err="1"/>
              <a:t>непростими</a:t>
            </a:r>
            <a:r>
              <a:rPr lang="ru-RU" dirty="0"/>
              <a:t> </a:t>
            </a:r>
            <a:r>
              <a:rPr lang="ru-RU" dirty="0" err="1"/>
              <a:t>викликами</a:t>
            </a:r>
            <a:r>
              <a:rPr lang="ru-RU" dirty="0"/>
              <a:t>: як </a:t>
            </a:r>
            <a:r>
              <a:rPr lang="ru-RU" dirty="0" err="1"/>
              <a:t>організувати</a:t>
            </a:r>
            <a:r>
              <a:rPr lang="ru-RU" dirty="0"/>
              <a:t> </a:t>
            </a:r>
            <a:r>
              <a:rPr lang="ru-RU" dirty="0" err="1"/>
              <a:t>навчання</a:t>
            </a:r>
            <a:r>
              <a:rPr lang="ru-RU" dirty="0"/>
              <a:t> </a:t>
            </a:r>
            <a:r>
              <a:rPr lang="ru-RU" dirty="0" err="1"/>
              <a:t>дітей</a:t>
            </a:r>
            <a:r>
              <a:rPr lang="ru-RU" dirty="0"/>
              <a:t> в </a:t>
            </a:r>
            <a:r>
              <a:rPr lang="ru-RU" dirty="0" err="1"/>
              <a:t>умовах</a:t>
            </a:r>
            <a:r>
              <a:rPr lang="ru-RU" dirty="0"/>
              <a:t> карантину, коли </a:t>
            </a:r>
            <a:r>
              <a:rPr lang="ru-RU" dirty="0" err="1"/>
              <a:t>вчитель</a:t>
            </a:r>
            <a:r>
              <a:rPr lang="ru-RU" dirty="0"/>
              <a:t> не </a:t>
            </a:r>
            <a:r>
              <a:rPr lang="ru-RU" dirty="0" err="1"/>
              <a:t>може</a:t>
            </a:r>
            <a:r>
              <a:rPr lang="ru-RU" dirty="0"/>
              <a:t> бути </a:t>
            </a:r>
            <a:r>
              <a:rPr lang="ru-RU" dirty="0" err="1"/>
              <a:t>поруч</a:t>
            </a:r>
            <a:r>
              <a:rPr lang="ru-RU" dirty="0"/>
              <a:t>. І як </a:t>
            </a:r>
            <a:r>
              <a:rPr lang="ru-RU" dirty="0" err="1"/>
              <a:t>зрозуміти</a:t>
            </a:r>
            <a:r>
              <a:rPr lang="ru-RU" dirty="0"/>
              <a:t>, </a:t>
            </a:r>
            <a:r>
              <a:rPr lang="ru-RU" dirty="0" err="1"/>
              <a:t>чи</a:t>
            </a:r>
            <a:r>
              <a:rPr lang="ru-RU" dirty="0"/>
              <a:t> </a:t>
            </a:r>
            <a:r>
              <a:rPr lang="ru-RU" dirty="0" err="1"/>
              <a:t>вивчила</a:t>
            </a:r>
            <a:r>
              <a:rPr lang="ru-RU" dirty="0"/>
              <a:t> </a:t>
            </a:r>
            <a:r>
              <a:rPr lang="ru-RU" dirty="0" err="1"/>
              <a:t>щось</a:t>
            </a:r>
            <a:r>
              <a:rPr lang="ru-RU" dirty="0"/>
              <a:t> </a:t>
            </a:r>
            <a:r>
              <a:rPr lang="ru-RU" dirty="0" err="1"/>
              <a:t>дитина</a:t>
            </a:r>
            <a:r>
              <a:rPr lang="ru-RU" dirty="0"/>
              <a:t>, коли </a:t>
            </a:r>
            <a:r>
              <a:rPr lang="ru-RU" dirty="0" err="1"/>
              <a:t>традиційні</a:t>
            </a:r>
            <a:r>
              <a:rPr lang="ru-RU" dirty="0"/>
              <a:t> </a:t>
            </a:r>
            <a:r>
              <a:rPr lang="ru-RU" dirty="0" err="1"/>
              <a:t>способи</a:t>
            </a:r>
            <a:r>
              <a:rPr lang="ru-RU" dirty="0"/>
              <a:t> </a:t>
            </a:r>
            <a:r>
              <a:rPr lang="ru-RU" dirty="0" err="1"/>
              <a:t>оцінювання</a:t>
            </a:r>
            <a:r>
              <a:rPr lang="ru-RU" dirty="0"/>
              <a:t> </a:t>
            </a:r>
            <a:r>
              <a:rPr lang="ru-RU" dirty="0" err="1"/>
              <a:t>недоступні</a:t>
            </a:r>
            <a:r>
              <a:rPr lang="ru-RU" dirty="0"/>
              <a:t>. </a:t>
            </a:r>
            <a:endParaRPr lang="ru-RU" dirty="0" smtClean="0"/>
          </a:p>
          <a:p>
            <a:pPr marL="0" indent="0">
              <a:buNone/>
            </a:pPr>
            <a:r>
              <a:rPr lang="uk-UA" dirty="0" smtClean="0"/>
              <a:t>Жодне дистанційне навчання не замінить школу і роботу вчителя з учнем але під час карантину нам доводиться користуватися нестандартними методами роботи та навчання.</a:t>
            </a:r>
            <a:endParaRPr lang="ru-RU" dirty="0"/>
          </a:p>
          <a:p>
            <a:pPr marL="0" indent="0">
              <a:buNone/>
            </a:pPr>
            <a:r>
              <a:rPr lang="ru-RU" dirty="0" err="1" smtClean="0"/>
              <a:t>Відповіді</a:t>
            </a:r>
            <a:r>
              <a:rPr lang="ru-RU" dirty="0" smtClean="0"/>
              <a:t> </a:t>
            </a:r>
            <a:r>
              <a:rPr lang="ru-RU" dirty="0"/>
              <a:t>на </a:t>
            </a:r>
            <a:r>
              <a:rPr lang="ru-RU" dirty="0" err="1"/>
              <a:t>найпоширеніші</a:t>
            </a:r>
            <a:r>
              <a:rPr lang="ru-RU" dirty="0"/>
              <a:t> </a:t>
            </a:r>
            <a:r>
              <a:rPr lang="ru-RU" dirty="0" err="1"/>
              <a:t>запитання</a:t>
            </a:r>
            <a:r>
              <a:rPr lang="ru-RU" dirty="0"/>
              <a:t> </a:t>
            </a:r>
            <a:r>
              <a:rPr lang="ru-RU" dirty="0" smtClean="0"/>
              <a:t>в </a:t>
            </a:r>
            <a:r>
              <a:rPr lang="ru-RU" dirty="0" err="1" smtClean="0"/>
              <a:t>цій</a:t>
            </a:r>
            <a:r>
              <a:rPr lang="ru-RU" dirty="0" smtClean="0"/>
              <a:t> </a:t>
            </a:r>
            <a:r>
              <a:rPr lang="ru-RU" dirty="0" err="1" smtClean="0"/>
              <a:t>презентації</a:t>
            </a:r>
            <a:endParaRPr lang="ru-RU" dirty="0"/>
          </a:p>
        </p:txBody>
      </p:sp>
    </p:spTree>
    <p:extLst>
      <p:ext uri="{BB962C8B-B14F-4D97-AF65-F5344CB8AC3E}">
        <p14:creationId xmlns:p14="http://schemas.microsoft.com/office/powerpoint/2010/main" xmlns="" val="2906233283"/>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YouTube</a:t>
            </a:r>
            <a:r>
              <a:rPr lang="uk-UA" dirty="0" smtClean="0"/>
              <a:t> та телевізор</a:t>
            </a:r>
            <a:endParaRPr lang="ru-RU" dirty="0"/>
          </a:p>
        </p:txBody>
      </p:sp>
      <p:sp>
        <p:nvSpPr>
          <p:cNvPr id="3" name="Объект 2"/>
          <p:cNvSpPr>
            <a:spLocks noGrp="1"/>
          </p:cNvSpPr>
          <p:nvPr>
            <p:ph sz="quarter" idx="1"/>
          </p:nvPr>
        </p:nvSpPr>
        <p:spPr>
          <a:xfrm>
            <a:off x="457200" y="1600200"/>
            <a:ext cx="4330824" cy="4781128"/>
          </a:xfrm>
        </p:spPr>
        <p:txBody>
          <a:bodyPr>
            <a:normAutofit fontScale="92500" lnSpcReduction="10000"/>
          </a:bodyPr>
          <a:lstStyle/>
          <a:p>
            <a:pPr marL="0" indent="0">
              <a:buNone/>
            </a:pPr>
            <a:r>
              <a:rPr lang="ru-RU" dirty="0" smtClean="0"/>
              <a:t>В </a:t>
            </a:r>
            <a:r>
              <a:rPr lang="ru-RU" dirty="0"/>
              <a:t>межах </a:t>
            </a:r>
            <a:r>
              <a:rPr lang="ru-RU" dirty="0" err="1"/>
              <a:t>Всеукраїнської</a:t>
            </a:r>
            <a:r>
              <a:rPr lang="ru-RU" dirty="0"/>
              <a:t> </a:t>
            </a:r>
            <a:r>
              <a:rPr lang="ru-RU" dirty="0" err="1"/>
              <a:t>школи</a:t>
            </a:r>
            <a:r>
              <a:rPr lang="ru-RU" dirty="0"/>
              <a:t> онлайн </a:t>
            </a:r>
            <a:r>
              <a:rPr lang="ru-RU" dirty="0" err="1" smtClean="0"/>
              <a:t>йде</a:t>
            </a:r>
            <a:r>
              <a:rPr lang="ru-RU" dirty="0" smtClean="0"/>
              <a:t> </a:t>
            </a:r>
            <a:r>
              <a:rPr lang="ru-RU" dirty="0" err="1"/>
              <a:t>трансляція</a:t>
            </a:r>
            <a:r>
              <a:rPr lang="ru-RU" dirty="0"/>
              <a:t> </a:t>
            </a:r>
            <a:r>
              <a:rPr lang="ru-RU" dirty="0" err="1"/>
              <a:t>уроків</a:t>
            </a:r>
            <a:r>
              <a:rPr lang="ru-RU" dirty="0"/>
              <a:t> для </a:t>
            </a:r>
            <a:r>
              <a:rPr lang="ru-RU" dirty="0" err="1"/>
              <a:t>початкової</a:t>
            </a:r>
            <a:r>
              <a:rPr lang="ru-RU" dirty="0"/>
              <a:t> </a:t>
            </a:r>
            <a:r>
              <a:rPr lang="ru-RU" dirty="0" err="1"/>
              <a:t>школи</a:t>
            </a:r>
            <a:r>
              <a:rPr lang="ru-RU" dirty="0"/>
              <a:t> - </a:t>
            </a:r>
            <a:r>
              <a:rPr lang="ru-RU" dirty="0" err="1"/>
              <a:t>відтепер</a:t>
            </a:r>
            <a:r>
              <a:rPr lang="ru-RU" dirty="0"/>
              <a:t> </a:t>
            </a:r>
            <a:r>
              <a:rPr lang="ru-RU" dirty="0" err="1"/>
              <a:t>проєкт</a:t>
            </a:r>
            <a:r>
              <a:rPr lang="ru-RU" dirty="0"/>
              <a:t> </a:t>
            </a:r>
            <a:r>
              <a:rPr lang="ru-RU" dirty="0" err="1"/>
              <a:t>покриває</a:t>
            </a:r>
            <a:r>
              <a:rPr lang="ru-RU" dirty="0"/>
              <a:t> </a:t>
            </a:r>
            <a:r>
              <a:rPr lang="ru-RU" dirty="0" err="1"/>
              <a:t>всі</a:t>
            </a:r>
            <a:r>
              <a:rPr lang="ru-RU" dirty="0"/>
              <a:t> </a:t>
            </a:r>
            <a:r>
              <a:rPr lang="ru-RU" dirty="0" err="1"/>
              <a:t>класи</a:t>
            </a:r>
            <a:r>
              <a:rPr lang="ru-RU" dirty="0"/>
              <a:t>. </a:t>
            </a:r>
            <a:r>
              <a:rPr lang="ru-RU" dirty="0" smtClean="0"/>
              <a:t>На YouTube </a:t>
            </a:r>
            <a:r>
              <a:rPr lang="ru-RU" dirty="0"/>
              <a:t>МОН </a:t>
            </a:r>
            <a:r>
              <a:rPr lang="ru-RU" dirty="0" err="1"/>
              <a:t>можна</a:t>
            </a:r>
            <a:r>
              <a:rPr lang="ru-RU" dirty="0"/>
              <a:t> </a:t>
            </a:r>
            <a:r>
              <a:rPr lang="ru-RU" dirty="0" err="1"/>
              <a:t>переглянути</a:t>
            </a:r>
            <a:r>
              <a:rPr lang="ru-RU" dirty="0"/>
              <a:t> уроки абсолютно для кожного </a:t>
            </a:r>
            <a:r>
              <a:rPr lang="ru-RU" dirty="0" err="1"/>
              <a:t>класу</a:t>
            </a:r>
            <a:r>
              <a:rPr lang="ru-RU" dirty="0"/>
              <a:t>. </a:t>
            </a:r>
            <a:r>
              <a:rPr lang="ru-RU" dirty="0" smtClean="0"/>
              <a:t/>
            </a:r>
            <a:br>
              <a:rPr lang="ru-RU" dirty="0" smtClean="0"/>
            </a:br>
            <a:r>
              <a:rPr lang="ru-RU" dirty="0" smtClean="0"/>
              <a:t>Не </a:t>
            </a:r>
            <a:r>
              <a:rPr lang="ru-RU" dirty="0" err="1" smtClean="0"/>
              <a:t>слід</a:t>
            </a:r>
            <a:r>
              <a:rPr lang="ru-RU" dirty="0" smtClean="0"/>
              <a:t> </a:t>
            </a:r>
            <a:r>
              <a:rPr lang="ru-RU" dirty="0" err="1" smtClean="0"/>
              <a:t>забувати</a:t>
            </a:r>
            <a:r>
              <a:rPr lang="ru-RU" dirty="0" smtClean="0"/>
              <a:t>, що на YouTube за </a:t>
            </a:r>
            <a:r>
              <a:rPr lang="ru-RU" dirty="0" err="1" smtClean="0"/>
              <a:t>останн</a:t>
            </a:r>
            <a:r>
              <a:rPr lang="uk-UA" dirty="0" smtClean="0"/>
              <a:t>і роки було створено вчителями безліч каналів з </a:t>
            </a:r>
            <a:r>
              <a:rPr lang="uk-UA" dirty="0" err="1" smtClean="0"/>
              <a:t>онлайн</a:t>
            </a:r>
            <a:r>
              <a:rPr lang="uk-UA" dirty="0" err="1"/>
              <a:t>-</a:t>
            </a:r>
            <a:r>
              <a:rPr lang="uk-UA" dirty="0" err="1" smtClean="0"/>
              <a:t>уроками</a:t>
            </a:r>
            <a:r>
              <a:rPr lang="uk-UA" dirty="0" smtClean="0"/>
              <a:t> з різних предметів – просто потрібно ввести в пошуку необхідну тему і клас і обрати одне з відео.</a:t>
            </a:r>
            <a:endParaRPr lang="ru-RU" dirty="0"/>
          </a:p>
        </p:txBody>
      </p:sp>
      <p:pic>
        <p:nvPicPr>
          <p:cNvPr id="2050" name="Picture 2"/>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11020" r="22966" b="26979"/>
          <a:stretch/>
        </p:blipFill>
        <p:spPr bwMode="auto">
          <a:xfrm>
            <a:off x="4658002" y="1700808"/>
            <a:ext cx="3955860" cy="2447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902657885"/>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7</a:t>
            </a:r>
            <a:r>
              <a:rPr lang="ru-RU" dirty="0" smtClean="0"/>
              <a:t> </a:t>
            </a:r>
            <a:r>
              <a:rPr lang="ru-RU" dirty="0" err="1" smtClean="0"/>
              <a:t>найпоширеніших</a:t>
            </a:r>
            <a:r>
              <a:rPr lang="ru-RU" dirty="0" smtClean="0"/>
              <a:t> </a:t>
            </a:r>
            <a:r>
              <a:rPr lang="ru-RU" dirty="0" err="1" smtClean="0"/>
              <a:t>запитань</a:t>
            </a:r>
            <a:r>
              <a:rPr lang="ru-RU" dirty="0" smtClean="0"/>
              <a:t> і </a:t>
            </a:r>
            <a:r>
              <a:rPr lang="ru-RU" dirty="0" err="1" smtClean="0"/>
              <a:t>відповіді</a:t>
            </a:r>
            <a:r>
              <a:rPr lang="ru-RU" dirty="0" smtClean="0"/>
              <a:t> на них</a:t>
            </a:r>
            <a:endParaRPr lang="ru-RU" dirty="0"/>
          </a:p>
        </p:txBody>
      </p:sp>
      <p:sp>
        <p:nvSpPr>
          <p:cNvPr id="3" name="Объект 2"/>
          <p:cNvSpPr>
            <a:spLocks noGrp="1"/>
          </p:cNvSpPr>
          <p:nvPr>
            <p:ph sz="quarter" idx="1"/>
          </p:nvPr>
        </p:nvSpPr>
        <p:spPr>
          <a:xfrm>
            <a:off x="457200" y="1600200"/>
            <a:ext cx="7715200" cy="4873752"/>
          </a:xfrm>
        </p:spPr>
        <p:txBody>
          <a:bodyPr>
            <a:normAutofit/>
          </a:bodyPr>
          <a:lstStyle/>
          <a:p>
            <a:pPr marL="0" indent="0">
              <a:buNone/>
            </a:pPr>
            <a:r>
              <a:rPr lang="ru-RU" sz="1400" b="1" dirty="0"/>
              <a:t>1. </a:t>
            </a:r>
            <a:r>
              <a:rPr lang="ru-RU" sz="1400" b="1" dirty="0" err="1"/>
              <a:t>Чи</a:t>
            </a:r>
            <a:r>
              <a:rPr lang="ru-RU" sz="1400" b="1" dirty="0"/>
              <a:t> </a:t>
            </a:r>
            <a:r>
              <a:rPr lang="ru-RU" sz="1400" b="1" dirty="0" err="1"/>
              <a:t>потрібно</a:t>
            </a:r>
            <a:r>
              <a:rPr lang="ru-RU" sz="1400" b="1" dirty="0"/>
              <a:t> </a:t>
            </a:r>
            <a:r>
              <a:rPr lang="ru-RU" sz="1400" b="1" dirty="0" err="1"/>
              <a:t>оцінювати</a:t>
            </a:r>
            <a:r>
              <a:rPr lang="ru-RU" sz="1400" b="1" dirty="0"/>
              <a:t> роботу </a:t>
            </a:r>
            <a:r>
              <a:rPr lang="ru-RU" sz="1400" b="1" dirty="0" err="1" smtClean="0"/>
              <a:t>учнів</a:t>
            </a:r>
            <a:r>
              <a:rPr lang="ru-RU" sz="1400" b="1" dirty="0" smtClean="0"/>
              <a:t> </a:t>
            </a:r>
            <a:r>
              <a:rPr lang="ru-RU" sz="1400" b="1" dirty="0" err="1" smtClean="0"/>
              <a:t>під</a:t>
            </a:r>
            <a:r>
              <a:rPr lang="ru-RU" sz="1400" b="1" dirty="0" smtClean="0"/>
              <a:t> </a:t>
            </a:r>
            <a:r>
              <a:rPr lang="ru-RU" sz="1400" b="1" dirty="0"/>
              <a:t>час карантину?</a:t>
            </a:r>
          </a:p>
          <a:p>
            <a:pPr marL="0" indent="0">
              <a:buNone/>
            </a:pPr>
            <a:r>
              <a:rPr lang="ru-RU" sz="1400" dirty="0" err="1" smtClean="0"/>
              <a:t>Звісно</a:t>
            </a:r>
            <a:r>
              <a:rPr lang="ru-RU" sz="1400" dirty="0" smtClean="0"/>
              <a:t> </a:t>
            </a:r>
            <a:r>
              <a:rPr lang="ru-RU" sz="1400" dirty="0" err="1" smtClean="0"/>
              <a:t>потрібно</a:t>
            </a:r>
            <a:r>
              <a:rPr lang="ru-RU" sz="1400" dirty="0"/>
              <a:t>. </a:t>
            </a:r>
            <a:r>
              <a:rPr lang="ru-RU" sz="1400" dirty="0" err="1"/>
              <a:t>Оцінювання</a:t>
            </a:r>
            <a:r>
              <a:rPr lang="ru-RU" sz="1400" dirty="0"/>
              <a:t> – </a:t>
            </a:r>
            <a:r>
              <a:rPr lang="ru-RU" sz="1400" dirty="0" err="1"/>
              <a:t>встановлення</a:t>
            </a:r>
            <a:r>
              <a:rPr lang="ru-RU" sz="1400" dirty="0"/>
              <a:t> </a:t>
            </a:r>
            <a:r>
              <a:rPr lang="ru-RU" sz="1400" dirty="0" err="1"/>
              <a:t>рівня</a:t>
            </a:r>
            <a:r>
              <a:rPr lang="ru-RU" sz="1400" dirty="0"/>
              <a:t> </a:t>
            </a:r>
            <a:r>
              <a:rPr lang="ru-RU" sz="1400" dirty="0" err="1" smtClean="0"/>
              <a:t>навчальних</a:t>
            </a:r>
            <a:r>
              <a:rPr lang="ru-RU" sz="1400" dirty="0" smtClean="0"/>
              <a:t> </a:t>
            </a:r>
            <a:r>
              <a:rPr lang="ru-RU" sz="1400" dirty="0" err="1" smtClean="0"/>
              <a:t>досягнень</a:t>
            </a:r>
            <a:r>
              <a:rPr lang="ru-RU" sz="1400" dirty="0" smtClean="0"/>
              <a:t> </a:t>
            </a:r>
            <a:r>
              <a:rPr lang="ru-RU" sz="1400" dirty="0" err="1"/>
              <a:t>учня</a:t>
            </a:r>
            <a:r>
              <a:rPr lang="ru-RU" sz="1400" dirty="0"/>
              <a:t>/</a:t>
            </a:r>
            <a:r>
              <a:rPr lang="ru-RU" sz="1400" dirty="0" err="1"/>
              <a:t>учениці</a:t>
            </a:r>
            <a:r>
              <a:rPr lang="ru-RU" sz="1400" dirty="0"/>
              <a:t> в </a:t>
            </a:r>
            <a:r>
              <a:rPr lang="ru-RU" sz="1400" dirty="0" err="1"/>
              <a:t>оволодінні</a:t>
            </a:r>
            <a:r>
              <a:rPr lang="ru-RU" sz="1400" dirty="0"/>
              <a:t> </a:t>
            </a:r>
            <a:r>
              <a:rPr lang="ru-RU" sz="1400" dirty="0" err="1"/>
              <a:t>змістом</a:t>
            </a:r>
            <a:r>
              <a:rPr lang="ru-RU" sz="1400" dirty="0"/>
              <a:t> </a:t>
            </a:r>
            <a:r>
              <a:rPr lang="ru-RU" sz="1400" dirty="0" smtClean="0"/>
              <a:t>предмета </a:t>
            </a:r>
            <a:r>
              <a:rPr lang="ru-RU" sz="1400" dirty="0" err="1" smtClean="0"/>
              <a:t>відповідно</a:t>
            </a:r>
            <a:r>
              <a:rPr lang="ru-RU" sz="1400" dirty="0" smtClean="0"/>
              <a:t> </a:t>
            </a:r>
            <a:r>
              <a:rPr lang="ru-RU" sz="1400" dirty="0"/>
              <a:t>до </a:t>
            </a:r>
            <a:r>
              <a:rPr lang="ru-RU" sz="1400" dirty="0" err="1"/>
              <a:t>вимог</a:t>
            </a:r>
            <a:r>
              <a:rPr lang="ru-RU" sz="1400" dirty="0"/>
              <a:t> </a:t>
            </a:r>
            <a:r>
              <a:rPr lang="ru-RU" sz="1400" dirty="0" err="1"/>
              <a:t>чинних</a:t>
            </a:r>
            <a:r>
              <a:rPr lang="ru-RU" sz="1400" dirty="0"/>
              <a:t> </a:t>
            </a:r>
            <a:r>
              <a:rPr lang="ru-RU" sz="1400" dirty="0" err="1"/>
              <a:t>програм</a:t>
            </a:r>
            <a:r>
              <a:rPr lang="ru-RU" sz="1400" dirty="0"/>
              <a:t>. За </a:t>
            </a:r>
            <a:r>
              <a:rPr lang="ru-RU" sz="1400" dirty="0" err="1" smtClean="0"/>
              <a:t>технічної</a:t>
            </a:r>
            <a:r>
              <a:rPr lang="ru-RU" sz="1400" dirty="0" smtClean="0"/>
              <a:t> </a:t>
            </a:r>
            <a:r>
              <a:rPr lang="ru-RU" sz="1400" dirty="0" err="1" smtClean="0"/>
              <a:t>можливості</a:t>
            </a:r>
            <a:r>
              <a:rPr lang="ru-RU" sz="1400" dirty="0"/>
              <a:t>, </a:t>
            </a:r>
            <a:r>
              <a:rPr lang="ru-RU" sz="1400" dirty="0" smtClean="0"/>
              <a:t>проводиться </a:t>
            </a:r>
            <a:r>
              <a:rPr lang="ru-RU" sz="1400" dirty="0" err="1"/>
              <a:t>оцінювання</a:t>
            </a:r>
            <a:r>
              <a:rPr lang="ru-RU" sz="1400" dirty="0"/>
              <a:t> </a:t>
            </a:r>
            <a:r>
              <a:rPr lang="ru-RU" sz="1400" dirty="0" err="1"/>
              <a:t>результатів</a:t>
            </a:r>
            <a:r>
              <a:rPr lang="ru-RU" sz="1400" dirty="0"/>
              <a:t> </a:t>
            </a:r>
            <a:r>
              <a:rPr lang="ru-RU" sz="1400" dirty="0" err="1" smtClean="0"/>
              <a:t>навчання</a:t>
            </a:r>
            <a:r>
              <a:rPr lang="ru-RU" sz="1400" dirty="0" smtClean="0"/>
              <a:t> за </a:t>
            </a:r>
            <a:r>
              <a:rPr lang="ru-RU" sz="1400" dirty="0" err="1"/>
              <a:t>допомогою</a:t>
            </a:r>
            <a:r>
              <a:rPr lang="ru-RU" sz="1400" dirty="0"/>
              <a:t> </a:t>
            </a:r>
            <a:r>
              <a:rPr lang="ru-RU" sz="1400" dirty="0" err="1"/>
              <a:t>дистанційних</a:t>
            </a:r>
            <a:r>
              <a:rPr lang="ru-RU" sz="1400" dirty="0"/>
              <a:t> </a:t>
            </a:r>
            <a:r>
              <a:rPr lang="ru-RU" sz="1400" dirty="0" smtClean="0"/>
              <a:t>платформ, онлайн-</a:t>
            </a:r>
            <a:r>
              <a:rPr lang="ru-RU" sz="1400" dirty="0" err="1" smtClean="0"/>
              <a:t>тестів</a:t>
            </a:r>
            <a:r>
              <a:rPr lang="ru-RU" sz="1400" dirty="0" smtClean="0"/>
              <a:t>, </a:t>
            </a:r>
            <a:r>
              <a:rPr lang="ru-RU" sz="1400" dirty="0" err="1" smtClean="0"/>
              <a:t>відеозвязку</a:t>
            </a:r>
            <a:r>
              <a:rPr lang="ru-RU" sz="1400" dirty="0" smtClean="0"/>
              <a:t>, </a:t>
            </a:r>
            <a:r>
              <a:rPr lang="ru-RU" sz="1400" dirty="0" err="1" smtClean="0"/>
              <a:t>тощо</a:t>
            </a:r>
            <a:r>
              <a:rPr lang="ru-RU" sz="1400" dirty="0" smtClean="0"/>
              <a:t>.</a:t>
            </a:r>
          </a:p>
          <a:p>
            <a:pPr marL="0" indent="0">
              <a:buNone/>
            </a:pPr>
            <a:endParaRPr lang="ru-RU" sz="1400" dirty="0"/>
          </a:p>
          <a:p>
            <a:pPr marL="0" indent="0">
              <a:buNone/>
            </a:pPr>
            <a:r>
              <a:rPr lang="ru-RU" sz="1400" b="1" dirty="0" smtClean="0"/>
              <a:t>2</a:t>
            </a:r>
            <a:r>
              <a:rPr lang="ru-RU" sz="1400" b="1" dirty="0"/>
              <a:t>. Як </a:t>
            </a:r>
            <a:r>
              <a:rPr lang="ru-RU" sz="1400" b="1" dirty="0" err="1"/>
              <a:t>отримувати</a:t>
            </a:r>
            <a:r>
              <a:rPr lang="ru-RU" sz="1400" b="1" dirty="0"/>
              <a:t> </a:t>
            </a:r>
            <a:r>
              <a:rPr lang="ru-RU" sz="1400" b="1" dirty="0" err="1"/>
              <a:t>зворотний</a:t>
            </a:r>
            <a:r>
              <a:rPr lang="ru-RU" sz="1400" b="1" dirty="0"/>
              <a:t> </a:t>
            </a:r>
            <a:r>
              <a:rPr lang="ru-RU" sz="1400" b="1" dirty="0" err="1"/>
              <a:t>зв’язок</a:t>
            </a:r>
            <a:r>
              <a:rPr lang="ru-RU" sz="1400" b="1" dirty="0"/>
              <a:t> та </a:t>
            </a:r>
            <a:r>
              <a:rPr lang="ru-RU" sz="1400" b="1" dirty="0" err="1" smtClean="0"/>
              <a:t>виконані</a:t>
            </a:r>
            <a:r>
              <a:rPr lang="ru-RU" sz="1400" b="1" dirty="0" smtClean="0"/>
              <a:t> </a:t>
            </a:r>
            <a:r>
              <a:rPr lang="ru-RU" sz="1400" b="1" dirty="0" err="1" smtClean="0"/>
              <a:t>завдання</a:t>
            </a:r>
            <a:r>
              <a:rPr lang="ru-RU" sz="1400" b="1" dirty="0" smtClean="0"/>
              <a:t> </a:t>
            </a:r>
            <a:r>
              <a:rPr lang="ru-RU" sz="1400" b="1" dirty="0" err="1"/>
              <a:t>від</a:t>
            </a:r>
            <a:r>
              <a:rPr lang="ru-RU" sz="1400" b="1" dirty="0"/>
              <a:t> </a:t>
            </a:r>
            <a:r>
              <a:rPr lang="ru-RU" sz="1400" b="1" dirty="0" err="1"/>
              <a:t>учнів</a:t>
            </a:r>
            <a:r>
              <a:rPr lang="ru-RU" sz="1400" b="1" dirty="0"/>
              <a:t> для </a:t>
            </a:r>
            <a:r>
              <a:rPr lang="ru-RU" sz="1400" b="1" dirty="0" err="1"/>
              <a:t>оцінювання</a:t>
            </a:r>
            <a:r>
              <a:rPr lang="ru-RU" sz="1400" b="1" dirty="0"/>
              <a:t>?</a:t>
            </a:r>
          </a:p>
          <a:p>
            <a:pPr marL="0" indent="0">
              <a:buNone/>
            </a:pPr>
            <a:r>
              <a:rPr lang="ru-RU" sz="1400" dirty="0" err="1"/>
              <a:t>Отримання</a:t>
            </a:r>
            <a:r>
              <a:rPr lang="ru-RU" sz="1400" dirty="0"/>
              <a:t> </a:t>
            </a:r>
            <a:r>
              <a:rPr lang="ru-RU" sz="1400" dirty="0" err="1"/>
              <a:t>навчальних</a:t>
            </a:r>
            <a:r>
              <a:rPr lang="ru-RU" sz="1400" dirty="0"/>
              <a:t> </a:t>
            </a:r>
            <a:r>
              <a:rPr lang="ru-RU" sz="1400" dirty="0" err="1"/>
              <a:t>матеріалів</a:t>
            </a:r>
            <a:r>
              <a:rPr lang="ru-RU" sz="1400" dirty="0"/>
              <a:t> та </a:t>
            </a:r>
            <a:r>
              <a:rPr lang="ru-RU" sz="1400" dirty="0" err="1"/>
              <a:t>спілкування</a:t>
            </a:r>
            <a:r>
              <a:rPr lang="ru-RU" sz="1400" dirty="0"/>
              <a:t> </a:t>
            </a:r>
            <a:r>
              <a:rPr lang="ru-RU" sz="1400" dirty="0" err="1" smtClean="0"/>
              <a:t>між</a:t>
            </a:r>
            <a:r>
              <a:rPr lang="ru-RU" sz="1400" dirty="0" smtClean="0"/>
              <a:t> </a:t>
            </a:r>
            <a:r>
              <a:rPr lang="ru-RU" sz="1400" dirty="0" err="1" smtClean="0"/>
              <a:t>учасниками</a:t>
            </a:r>
            <a:r>
              <a:rPr lang="ru-RU" sz="1400" dirty="0" smtClean="0"/>
              <a:t> </a:t>
            </a:r>
            <a:r>
              <a:rPr lang="ru-RU" sz="1400" dirty="0" err="1"/>
              <a:t>дистанційного</a:t>
            </a:r>
            <a:r>
              <a:rPr lang="ru-RU" sz="1400" dirty="0"/>
              <a:t> </a:t>
            </a:r>
            <a:r>
              <a:rPr lang="ru-RU" sz="1400" dirty="0" err="1"/>
              <a:t>навчання</a:t>
            </a:r>
            <a:r>
              <a:rPr lang="ru-RU" sz="1400" dirty="0"/>
              <a:t> </a:t>
            </a:r>
            <a:r>
              <a:rPr lang="ru-RU" sz="1400" dirty="0" err="1"/>
              <a:t>забезпечується</a:t>
            </a:r>
            <a:r>
              <a:rPr lang="ru-RU" sz="1400" dirty="0"/>
              <a:t> </a:t>
            </a:r>
            <a:r>
              <a:rPr lang="ru-RU" sz="1400" dirty="0" smtClean="0"/>
              <a:t>через передачу </a:t>
            </a:r>
            <a:r>
              <a:rPr lang="ru-RU" sz="1400" dirty="0" err="1"/>
              <a:t>відео</a:t>
            </a:r>
            <a:r>
              <a:rPr lang="ru-RU" sz="1400" dirty="0"/>
              <a:t>-, </a:t>
            </a:r>
            <a:r>
              <a:rPr lang="ru-RU" sz="1400" dirty="0" err="1"/>
              <a:t>аудіо</a:t>
            </a:r>
            <a:r>
              <a:rPr lang="ru-RU" sz="1400" dirty="0"/>
              <a:t>-, </a:t>
            </a:r>
            <a:r>
              <a:rPr lang="ru-RU" sz="1400" dirty="0" err="1"/>
              <a:t>графічної</a:t>
            </a:r>
            <a:r>
              <a:rPr lang="ru-RU" sz="1400" dirty="0"/>
              <a:t> та </a:t>
            </a:r>
            <a:r>
              <a:rPr lang="ru-RU" sz="1400" dirty="0" err="1"/>
              <a:t>текстової</a:t>
            </a:r>
            <a:r>
              <a:rPr lang="ru-RU" sz="1400" dirty="0"/>
              <a:t> </a:t>
            </a:r>
            <a:r>
              <a:rPr lang="ru-RU" sz="1400" dirty="0" err="1"/>
              <a:t>інформації</a:t>
            </a:r>
            <a:r>
              <a:rPr lang="ru-RU" sz="1400" dirty="0"/>
              <a:t> </a:t>
            </a:r>
            <a:r>
              <a:rPr lang="ru-RU" sz="1400" dirty="0" smtClean="0"/>
              <a:t>у синхронному </a:t>
            </a:r>
            <a:r>
              <a:rPr lang="ru-RU" sz="1400" dirty="0" err="1"/>
              <a:t>або</a:t>
            </a:r>
            <a:r>
              <a:rPr lang="ru-RU" sz="1400" dirty="0"/>
              <a:t> асинхронному </a:t>
            </a:r>
            <a:r>
              <a:rPr lang="ru-RU" sz="1400" dirty="0" err="1"/>
              <a:t>режимі</a:t>
            </a:r>
            <a:r>
              <a:rPr lang="ru-RU" sz="1400" dirty="0"/>
              <a:t>. </a:t>
            </a:r>
            <a:r>
              <a:rPr lang="ru-RU" sz="1400" dirty="0" err="1"/>
              <a:t>Це</a:t>
            </a:r>
            <a:r>
              <a:rPr lang="ru-RU" sz="1400" dirty="0"/>
              <a:t> </a:t>
            </a:r>
            <a:r>
              <a:rPr lang="ru-RU" sz="1400" dirty="0" err="1"/>
              <a:t>можуть</a:t>
            </a:r>
            <a:r>
              <a:rPr lang="ru-RU" sz="1400" dirty="0"/>
              <a:t> </a:t>
            </a:r>
            <a:r>
              <a:rPr lang="ru-RU" sz="1400" dirty="0" smtClean="0"/>
              <a:t>бути </a:t>
            </a:r>
            <a:r>
              <a:rPr lang="ru-RU" sz="1400" dirty="0" err="1" smtClean="0"/>
              <a:t>письмові</a:t>
            </a:r>
            <a:r>
              <a:rPr lang="ru-RU" sz="1400" dirty="0" smtClean="0"/>
              <a:t> </a:t>
            </a:r>
            <a:r>
              <a:rPr lang="ru-RU" sz="1400" dirty="0" err="1"/>
              <a:t>роботи</a:t>
            </a:r>
            <a:r>
              <a:rPr lang="ru-RU" sz="1400" dirty="0"/>
              <a:t> (</a:t>
            </a:r>
            <a:r>
              <a:rPr lang="ru-RU" sz="1400" dirty="0" err="1"/>
              <a:t>самостійні</a:t>
            </a:r>
            <a:r>
              <a:rPr lang="ru-RU" sz="1400" dirty="0"/>
              <a:t> і </a:t>
            </a:r>
            <a:r>
              <a:rPr lang="ru-RU" sz="1400" dirty="0" err="1"/>
              <a:t>контрольні</a:t>
            </a:r>
            <a:r>
              <a:rPr lang="ru-RU" sz="1400" dirty="0"/>
              <a:t>, </a:t>
            </a:r>
            <a:r>
              <a:rPr lang="ru-RU" sz="1400" dirty="0" err="1" smtClean="0"/>
              <a:t>перекази</a:t>
            </a:r>
            <a:r>
              <a:rPr lang="ru-RU" sz="1400" dirty="0" smtClean="0"/>
              <a:t>, </a:t>
            </a:r>
            <a:r>
              <a:rPr lang="ru-RU" sz="1400" dirty="0" err="1" smtClean="0"/>
              <a:t>зокрема</a:t>
            </a:r>
            <a:r>
              <a:rPr lang="ru-RU" sz="1400" dirty="0" smtClean="0"/>
              <a:t> </a:t>
            </a:r>
            <a:r>
              <a:rPr lang="ru-RU" sz="1400" dirty="0"/>
              <a:t>й </a:t>
            </a:r>
            <a:r>
              <a:rPr lang="ru-RU" sz="1400" dirty="0" err="1"/>
              <a:t>окремі</a:t>
            </a:r>
            <a:r>
              <a:rPr lang="ru-RU" sz="1400" dirty="0"/>
              <a:t> </a:t>
            </a:r>
            <a:r>
              <a:rPr lang="ru-RU" sz="1400" dirty="0" err="1"/>
              <a:t>тестові</a:t>
            </a:r>
            <a:r>
              <a:rPr lang="ru-RU" sz="1400" dirty="0"/>
              <a:t>, </a:t>
            </a:r>
            <a:r>
              <a:rPr lang="ru-RU" sz="1400" dirty="0" err="1"/>
              <a:t>компетентнісні</a:t>
            </a:r>
            <a:r>
              <a:rPr lang="ru-RU" sz="1400" dirty="0"/>
              <a:t> </a:t>
            </a:r>
            <a:r>
              <a:rPr lang="ru-RU" sz="1400" dirty="0" err="1"/>
              <a:t>завдання</a:t>
            </a:r>
            <a:r>
              <a:rPr lang="ru-RU" sz="1400" dirty="0"/>
              <a:t> </a:t>
            </a:r>
            <a:r>
              <a:rPr lang="ru-RU" sz="1400" dirty="0" err="1"/>
              <a:t>тощо</a:t>
            </a:r>
            <a:r>
              <a:rPr lang="ru-RU" sz="1400" dirty="0"/>
              <a:t>), </a:t>
            </a:r>
            <a:r>
              <a:rPr lang="ru-RU" sz="1400" dirty="0" smtClean="0"/>
              <a:t>а </a:t>
            </a:r>
            <a:r>
              <a:rPr lang="ru-RU" sz="1400" dirty="0" err="1" smtClean="0"/>
              <a:t>також</a:t>
            </a:r>
            <a:r>
              <a:rPr lang="ru-RU" sz="1400" dirty="0" smtClean="0"/>
              <a:t> </a:t>
            </a:r>
            <a:r>
              <a:rPr lang="ru-RU" sz="1400" dirty="0" err="1"/>
              <a:t>навчальний</a:t>
            </a:r>
            <a:r>
              <a:rPr lang="ru-RU" sz="1400" dirty="0"/>
              <a:t> </a:t>
            </a:r>
            <a:r>
              <a:rPr lang="ru-RU" sz="1400" dirty="0" err="1"/>
              <a:t>проєкт</a:t>
            </a:r>
            <a:r>
              <a:rPr lang="ru-RU" sz="1400" dirty="0"/>
              <a:t>, </a:t>
            </a:r>
            <a:r>
              <a:rPr lang="ru-RU" sz="1400" dirty="0" err="1"/>
              <a:t>заповнення</a:t>
            </a:r>
            <a:r>
              <a:rPr lang="ru-RU" sz="1400" dirty="0"/>
              <a:t> </a:t>
            </a:r>
            <a:r>
              <a:rPr lang="ru-RU" sz="1400" dirty="0" err="1"/>
              <a:t>таблиць</a:t>
            </a:r>
            <a:r>
              <a:rPr lang="ru-RU" sz="1400" dirty="0"/>
              <a:t>, </a:t>
            </a:r>
            <a:r>
              <a:rPr lang="ru-RU" sz="1400" dirty="0" err="1" smtClean="0"/>
              <a:t>побудова</a:t>
            </a:r>
            <a:r>
              <a:rPr lang="ru-RU" sz="1400" dirty="0" smtClean="0"/>
              <a:t> схем</a:t>
            </a:r>
            <a:r>
              <a:rPr lang="ru-RU" sz="1400" dirty="0"/>
              <a:t>, моделей </a:t>
            </a:r>
            <a:r>
              <a:rPr lang="ru-RU" sz="1400" dirty="0" err="1"/>
              <a:t>тощо</a:t>
            </a:r>
            <a:r>
              <a:rPr lang="ru-RU" sz="1400" dirty="0"/>
              <a:t>.</a:t>
            </a:r>
          </a:p>
          <a:p>
            <a:pPr marL="0" indent="0">
              <a:buNone/>
            </a:pPr>
            <a:r>
              <a:rPr lang="ru-RU" sz="1400" dirty="0" smtClean="0"/>
              <a:t>За потреби, </a:t>
            </a:r>
            <a:r>
              <a:rPr lang="ru-RU" sz="1400" dirty="0" err="1" smtClean="0"/>
              <a:t>завдання</a:t>
            </a:r>
            <a:r>
              <a:rPr lang="ru-RU" sz="1400" dirty="0" smtClean="0"/>
              <a:t> </a:t>
            </a:r>
            <a:r>
              <a:rPr lang="ru-RU" sz="1400" dirty="0" err="1"/>
              <a:t>учнів</a:t>
            </a:r>
            <a:r>
              <a:rPr lang="ru-RU" sz="1400" dirty="0"/>
              <a:t> та </a:t>
            </a:r>
            <a:r>
              <a:rPr lang="ru-RU" sz="1400" dirty="0" err="1"/>
              <a:t>учениць</a:t>
            </a:r>
            <a:r>
              <a:rPr lang="ru-RU" sz="1400" dirty="0"/>
              <a:t> </a:t>
            </a:r>
            <a:r>
              <a:rPr lang="ru-RU" sz="1400" dirty="0" err="1"/>
              <a:t>можна</a:t>
            </a:r>
            <a:r>
              <a:rPr lang="ru-RU" sz="1400" dirty="0"/>
              <a:t> </a:t>
            </a:r>
            <a:r>
              <a:rPr lang="ru-RU" sz="1400" dirty="0" err="1"/>
              <a:t>контролювати</a:t>
            </a:r>
            <a:r>
              <a:rPr lang="ru-RU" sz="1400" dirty="0"/>
              <a:t> через</a:t>
            </a:r>
          </a:p>
          <a:p>
            <a:pPr marL="0" indent="0">
              <a:buNone/>
            </a:pPr>
            <a:r>
              <a:rPr lang="ru-RU" sz="1400" dirty="0"/>
              <a:t>будь-</a:t>
            </a:r>
            <a:r>
              <a:rPr lang="ru-RU" sz="1400" dirty="0" err="1"/>
              <a:t>який</a:t>
            </a:r>
            <a:r>
              <a:rPr lang="ru-RU" sz="1400" dirty="0"/>
              <a:t> </a:t>
            </a:r>
            <a:r>
              <a:rPr lang="ru-RU" sz="1400" dirty="0" err="1"/>
              <a:t>месенджер</a:t>
            </a:r>
            <a:r>
              <a:rPr lang="ru-RU" sz="1400" dirty="0"/>
              <a:t>, що </a:t>
            </a:r>
            <a:r>
              <a:rPr lang="ru-RU" sz="1400" dirty="0" err="1"/>
              <a:t>має</a:t>
            </a:r>
            <a:r>
              <a:rPr lang="ru-RU" sz="1400" dirty="0"/>
              <a:t> </a:t>
            </a:r>
            <a:r>
              <a:rPr lang="ru-RU" sz="1400" dirty="0" err="1"/>
              <a:t>відозв’язок</a:t>
            </a:r>
            <a:r>
              <a:rPr lang="ru-RU" sz="1400" dirty="0"/>
              <a:t> (</a:t>
            </a:r>
            <a:r>
              <a:rPr lang="en-US" sz="1400" dirty="0"/>
              <a:t>Zoom, </a:t>
            </a:r>
            <a:r>
              <a:rPr lang="en-US" sz="1400" dirty="0" smtClean="0"/>
              <a:t>Skype</a:t>
            </a:r>
            <a:r>
              <a:rPr lang="uk-UA" sz="1400" dirty="0" smtClean="0"/>
              <a:t>, </a:t>
            </a:r>
            <a:r>
              <a:rPr lang="en-US" sz="1400" dirty="0" err="1" smtClean="0"/>
              <a:t>google</a:t>
            </a:r>
            <a:r>
              <a:rPr lang="uk-UA" sz="1400" dirty="0" err="1" smtClean="0"/>
              <a:t>-сервіси</a:t>
            </a:r>
            <a:r>
              <a:rPr lang="uk-UA" sz="1400" dirty="0" smtClean="0"/>
              <a:t> </a:t>
            </a:r>
            <a:r>
              <a:rPr lang="ru-RU" sz="1400" dirty="0" err="1" smtClean="0"/>
              <a:t>тощо</a:t>
            </a:r>
            <a:r>
              <a:rPr lang="ru-RU" sz="1400" dirty="0" smtClean="0"/>
              <a:t>).</a:t>
            </a:r>
          </a:p>
          <a:p>
            <a:pPr marL="0" indent="0">
              <a:buNone/>
            </a:pPr>
            <a:endParaRPr lang="ru-RU" sz="1400" dirty="0"/>
          </a:p>
          <a:p>
            <a:pPr marL="0" indent="0">
              <a:buNone/>
            </a:pPr>
            <a:endParaRPr lang="ru-RU" sz="14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10076" y="5632540"/>
            <a:ext cx="1673424" cy="83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843808" y="5622835"/>
            <a:ext cx="1872208" cy="8464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004048" y="5640200"/>
            <a:ext cx="1584176" cy="82905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996329706"/>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7</a:t>
            </a:r>
            <a:r>
              <a:rPr lang="ru-RU" dirty="0" smtClean="0"/>
              <a:t> </a:t>
            </a:r>
            <a:r>
              <a:rPr lang="ru-RU" dirty="0" err="1"/>
              <a:t>найпоширеніших</a:t>
            </a:r>
            <a:r>
              <a:rPr lang="ru-RU" dirty="0"/>
              <a:t> </a:t>
            </a:r>
            <a:r>
              <a:rPr lang="ru-RU" dirty="0" err="1"/>
              <a:t>запитань</a:t>
            </a:r>
            <a:r>
              <a:rPr lang="ru-RU" dirty="0"/>
              <a:t> і </a:t>
            </a:r>
            <a:r>
              <a:rPr lang="ru-RU" dirty="0" err="1"/>
              <a:t>відповіді</a:t>
            </a:r>
            <a:r>
              <a:rPr lang="ru-RU" dirty="0"/>
              <a:t> на них</a:t>
            </a:r>
          </a:p>
        </p:txBody>
      </p:sp>
      <p:sp>
        <p:nvSpPr>
          <p:cNvPr id="3" name="Объект 2"/>
          <p:cNvSpPr>
            <a:spLocks noGrp="1"/>
          </p:cNvSpPr>
          <p:nvPr>
            <p:ph sz="quarter" idx="1"/>
          </p:nvPr>
        </p:nvSpPr>
        <p:spPr/>
        <p:txBody>
          <a:bodyPr>
            <a:normAutofit fontScale="55000" lnSpcReduction="20000"/>
          </a:bodyPr>
          <a:lstStyle/>
          <a:p>
            <a:pPr marL="0" indent="0">
              <a:buNone/>
            </a:pPr>
            <a:r>
              <a:rPr lang="uk-UA" b="1" dirty="0"/>
              <a:t>3. Як ефективно забезпечити контроль успішності учнів та учениць?</a:t>
            </a:r>
            <a:endParaRPr lang="uk-UA" dirty="0"/>
          </a:p>
          <a:p>
            <a:pPr marL="0" indent="0">
              <a:buNone/>
            </a:pPr>
            <a:r>
              <a:rPr lang="uk-UA" dirty="0"/>
              <a:t>Пам’ятаючи про автономію закладу освіти, для забезпечення контролю та оцінювання результатів навчання учнів </a:t>
            </a:r>
            <a:r>
              <a:rPr lang="uk-UA" dirty="0" smtClean="0"/>
              <a:t>слід </a:t>
            </a:r>
            <a:r>
              <a:rPr lang="uk-UA" dirty="0"/>
              <a:t>зважати на можливості кожного учасника освітнього процесу. У кожному закладі освіти бажано визначити власні підходи до контролю та оцінювання результатів навчання учнів та учениць.</a:t>
            </a:r>
          </a:p>
          <a:p>
            <a:pPr marL="0" indent="0">
              <a:buNone/>
            </a:pPr>
            <a:r>
              <a:rPr lang="uk-UA" dirty="0"/>
              <a:t>Рішення слід обговорити на </a:t>
            </a:r>
            <a:r>
              <a:rPr lang="uk-UA" dirty="0" err="1"/>
              <a:t>онлайн-конференції</a:t>
            </a:r>
            <a:r>
              <a:rPr lang="uk-UA" dirty="0"/>
              <a:t> методичного об’єднання закладу освіти і виробити спільні дії щодо підходів оцінювання результатів. Оцінювання результатів навчання учнів має здійснювати педагогічний працівник.</a:t>
            </a:r>
          </a:p>
          <a:p>
            <a:pPr marL="0" indent="0">
              <a:buNone/>
            </a:pPr>
            <a:r>
              <a:rPr lang="uk-UA" dirty="0"/>
              <a:t>У подальшому, якщо технічної можливості навчатися дистанційно та оцінювати досягнення школярів немає, а очне навчання не буде відновлене до кінця </a:t>
            </a:r>
            <a:r>
              <a:rPr lang="uk-UA" dirty="0" smtClean="0"/>
              <a:t>семестру, навчального </a:t>
            </a:r>
            <a:r>
              <a:rPr lang="uk-UA" dirty="0"/>
              <a:t>року, на початку нового навчального року на очному навчанні слід провести діагностичне оцінювання учнів та учениць – щоб з’ясувати готовність дітей до подальшого освітнього процесу. За результатами діагностики, за потреби, слід скоригувати календарно-тематичне планування залежно від потреб учнів та учениць.</a:t>
            </a:r>
          </a:p>
          <a:p>
            <a:pPr marL="0" indent="0">
              <a:buNone/>
            </a:pPr>
            <a:r>
              <a:rPr lang="uk-UA" b="1" dirty="0"/>
              <a:t>4. Які є способи оцінювання крім 12-бальної системи?</a:t>
            </a:r>
            <a:endParaRPr lang="uk-UA" dirty="0"/>
          </a:p>
          <a:p>
            <a:pPr marL="0" indent="0">
              <a:buNone/>
            </a:pPr>
            <a:r>
              <a:rPr lang="uk-UA" dirty="0"/>
              <a:t>Відповідно до чинного законодавства, Закону України “Про повну загальну середню освіту”, заклад освіти може здійснювати оцінювання за власною шкалою оцінювання результатів навчання учнів та учениць або за системою оцінювання, визначеною законодавством.</a:t>
            </a:r>
          </a:p>
          <a:p>
            <a:pPr marL="0" indent="0">
              <a:buNone/>
            </a:pPr>
            <a:r>
              <a:rPr lang="uk-UA" dirty="0"/>
              <a:t>У разі запровадження закладом освіти власної шкали оцінювання результатів навчання учнів та учениць, ним мають бути визначені правила переведення до системи оцінювання, визначеної законодавством.</a:t>
            </a:r>
          </a:p>
          <a:p>
            <a:pPr marL="0" indent="0">
              <a:buNone/>
            </a:pPr>
            <a:r>
              <a:rPr lang="uk-UA" dirty="0"/>
              <a:t>Заклад може використовувати інші системи оцінювання навчальних досягнень учнів та учениць за погодженням з місцевими органами управління освітою (</a:t>
            </a:r>
            <a:r>
              <a:rPr lang="uk-UA" u="sng" dirty="0">
                <a:hlinkClick r:id="rId2"/>
              </a:rPr>
              <a:t>наказ МОН від  13.04.2011 № 329</a:t>
            </a:r>
            <a:r>
              <a:rPr lang="uk-UA" dirty="0"/>
              <a:t>).</a:t>
            </a:r>
          </a:p>
          <a:p>
            <a:pPr marL="0" indent="0">
              <a:buNone/>
            </a:pPr>
            <a:endParaRPr lang="ru-RU" dirty="0"/>
          </a:p>
        </p:txBody>
      </p:sp>
    </p:spTree>
    <p:extLst>
      <p:ext uri="{BB962C8B-B14F-4D97-AF65-F5344CB8AC3E}">
        <p14:creationId xmlns:p14="http://schemas.microsoft.com/office/powerpoint/2010/main" xmlns="" val="2696938748"/>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7</a:t>
            </a:r>
            <a:r>
              <a:rPr lang="ru-RU" dirty="0" smtClean="0"/>
              <a:t> </a:t>
            </a:r>
            <a:r>
              <a:rPr lang="ru-RU" dirty="0" err="1"/>
              <a:t>найпоширеніших</a:t>
            </a:r>
            <a:r>
              <a:rPr lang="ru-RU" dirty="0"/>
              <a:t> </a:t>
            </a:r>
            <a:r>
              <a:rPr lang="ru-RU" dirty="0" err="1"/>
              <a:t>запитань</a:t>
            </a:r>
            <a:r>
              <a:rPr lang="ru-RU" dirty="0"/>
              <a:t> і </a:t>
            </a:r>
            <a:r>
              <a:rPr lang="ru-RU" dirty="0" err="1"/>
              <a:t>відповіді</a:t>
            </a:r>
            <a:r>
              <a:rPr lang="ru-RU" dirty="0"/>
              <a:t> на них</a:t>
            </a:r>
          </a:p>
        </p:txBody>
      </p:sp>
      <p:sp>
        <p:nvSpPr>
          <p:cNvPr id="3" name="Объект 2"/>
          <p:cNvSpPr>
            <a:spLocks noGrp="1"/>
          </p:cNvSpPr>
          <p:nvPr>
            <p:ph sz="quarter" idx="1"/>
          </p:nvPr>
        </p:nvSpPr>
        <p:spPr/>
        <p:txBody>
          <a:bodyPr>
            <a:normAutofit fontScale="62500" lnSpcReduction="20000"/>
          </a:bodyPr>
          <a:lstStyle/>
          <a:p>
            <a:pPr marL="0" indent="0">
              <a:buNone/>
            </a:pPr>
            <a:r>
              <a:rPr lang="uk-UA" b="1" dirty="0"/>
              <a:t>6. Як потрібно оцінювати самостійні тестові (перевірочні) завдання, виконані учнями в домашніх умовах? І чи є в цьому потреба?</a:t>
            </a:r>
            <a:endParaRPr lang="uk-UA" dirty="0"/>
          </a:p>
          <a:p>
            <a:pPr marL="0" indent="0">
              <a:buNone/>
            </a:pPr>
            <a:r>
              <a:rPr lang="uk-UA" dirty="0"/>
              <a:t>Оцінювання таких робіт здійснюється відповідно до наказу МОН від 21.08.2013 № 1222 “Про затвердження орієнтовних вимог оцінювання навчальних досягнень учнів із базових дисциплін у системі загальної середньої освіти”.</a:t>
            </a:r>
          </a:p>
          <a:p>
            <a:pPr marL="0" indent="0">
              <a:buNone/>
            </a:pPr>
            <a:r>
              <a:rPr lang="uk-UA" dirty="0"/>
              <a:t>За технічної можливості, проводити оцінювання результатів навчання за допомогою дистанційних платформ. </a:t>
            </a:r>
          </a:p>
          <a:p>
            <a:pPr marL="0" indent="0">
              <a:buNone/>
            </a:pPr>
            <a:r>
              <a:rPr lang="uk-UA" b="1" dirty="0"/>
              <a:t>7. Як виконувати контрольні роботи, особливо усні? Наприклад, як перевірити вивчення напам’ять вірша?</a:t>
            </a:r>
            <a:endParaRPr lang="uk-UA" dirty="0"/>
          </a:p>
          <a:p>
            <a:pPr marL="0" indent="0">
              <a:buNone/>
            </a:pPr>
            <a:r>
              <a:rPr lang="uk-UA" dirty="0"/>
              <a:t>Під час </a:t>
            </a:r>
            <a:r>
              <a:rPr lang="uk-UA" dirty="0" smtClean="0"/>
              <a:t>карантину </a:t>
            </a:r>
            <a:r>
              <a:rPr lang="uk-UA" dirty="0"/>
              <a:t>контрольні роботи слід виконувати письмово в синхронному (коли всі учасники освітнього процесу перебувають у </a:t>
            </a:r>
            <a:r>
              <a:rPr lang="uk-UA" dirty="0" err="1"/>
              <a:t>вебсередовищі</a:t>
            </a:r>
            <a:r>
              <a:rPr lang="uk-UA" dirty="0"/>
              <a:t> одночасно) або асинхронному режимі (освітній процес здійснюється за зручним для вчителя та учнів розкладом, неодночасно, але з визначеними </a:t>
            </a:r>
            <a:r>
              <a:rPr lang="uk-UA" dirty="0" err="1"/>
              <a:t>дедлайнами</a:t>
            </a:r>
            <a:r>
              <a:rPr lang="uk-UA" dirty="0"/>
              <a:t>).</a:t>
            </a:r>
          </a:p>
          <a:p>
            <a:pPr marL="0" indent="0">
              <a:buNone/>
            </a:pPr>
            <a:r>
              <a:rPr lang="uk-UA" dirty="0"/>
              <a:t>Звісно, потрібно зважати на ситуацію, що склалася, пам’ятати, що значну частину матеріалу діти опановують самостійно. Варто надавати їм більше спроб і часу на виконання контрольних завдань.</a:t>
            </a:r>
          </a:p>
          <a:p>
            <a:pPr marL="0" indent="0">
              <a:buNone/>
            </a:pPr>
            <a:r>
              <a:rPr lang="uk-UA" dirty="0"/>
              <a:t>Не слід розглядати оцінювання як інструмент покарання учнів та учениць. Вчителю варто обирати підходи, які сприятимуть індивідуалізації освітнього процесу, підвищуватимуть навчальну самостійність у виконанні робіт і мотивуватимуть учнів та учениць.</a:t>
            </a:r>
          </a:p>
          <a:p>
            <a:pPr marL="0" indent="0">
              <a:buNone/>
            </a:pPr>
            <a:endParaRPr lang="ru-RU" dirty="0"/>
          </a:p>
        </p:txBody>
      </p:sp>
    </p:spTree>
    <p:extLst>
      <p:ext uri="{BB962C8B-B14F-4D97-AF65-F5344CB8AC3E}">
        <p14:creationId xmlns:p14="http://schemas.microsoft.com/office/powerpoint/2010/main" xmlns="" val="1651885777"/>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err="1"/>
              <a:t>Інструменти</a:t>
            </a:r>
            <a:r>
              <a:rPr lang="ru-RU" dirty="0"/>
              <a:t> </a:t>
            </a:r>
            <a:r>
              <a:rPr lang="ru-RU" dirty="0" err="1"/>
              <a:t>спілкування</a:t>
            </a:r>
            <a:r>
              <a:rPr lang="ru-RU" dirty="0"/>
              <a:t> </a:t>
            </a:r>
            <a:r>
              <a:rPr lang="ru-RU" dirty="0" smtClean="0"/>
              <a:t/>
            </a:r>
            <a:br>
              <a:rPr lang="ru-RU" dirty="0" smtClean="0"/>
            </a:br>
            <a:r>
              <a:rPr lang="ru-RU" dirty="0" smtClean="0"/>
              <a:t>в </a:t>
            </a:r>
            <a:r>
              <a:rPr lang="ru-RU" dirty="0" err="1"/>
              <a:t>дистанційному</a:t>
            </a:r>
            <a:r>
              <a:rPr lang="ru-RU" dirty="0"/>
              <a:t> </a:t>
            </a:r>
            <a:r>
              <a:rPr lang="ru-RU" dirty="0" err="1" smtClean="0"/>
              <a:t>навчанні</a:t>
            </a:r>
            <a:endParaRPr lang="ru-RU" dirty="0"/>
          </a:p>
        </p:txBody>
      </p:sp>
      <p:sp>
        <p:nvSpPr>
          <p:cNvPr id="3" name="Объект 2"/>
          <p:cNvSpPr>
            <a:spLocks noGrp="1"/>
          </p:cNvSpPr>
          <p:nvPr>
            <p:ph sz="quarter" idx="1"/>
          </p:nvPr>
        </p:nvSpPr>
        <p:spPr/>
        <p:txBody>
          <a:bodyPr>
            <a:normAutofit fontScale="47500" lnSpcReduction="20000"/>
          </a:bodyPr>
          <a:lstStyle/>
          <a:p>
            <a:pPr marL="0" indent="0">
              <a:buNone/>
            </a:pPr>
            <a:r>
              <a:rPr lang="uk-UA" b="1" dirty="0" smtClean="0"/>
              <a:t>Електронна </a:t>
            </a:r>
            <a:r>
              <a:rPr lang="uk-UA" b="1" dirty="0"/>
              <a:t>пошта</a:t>
            </a:r>
            <a:r>
              <a:rPr lang="uk-UA" dirty="0"/>
              <a:t> – це стандартний сервіс І</a:t>
            </a:r>
            <a:r>
              <a:rPr lang="uk-UA" dirty="0" smtClean="0"/>
              <a:t>нтернету, </a:t>
            </a:r>
            <a:r>
              <a:rPr lang="uk-UA" dirty="0"/>
              <a:t>що забезпечує передавання повідомлень, як у формі звичайних текстів, як і в інших формах (програмах, графіці, звуках, відео) у відкритому чи зашифрованому вигляді. У системі освіти електронна пошта використовується для організації спілкування викладача й учня, а також учнів та учениць між собою.</a:t>
            </a:r>
          </a:p>
          <a:p>
            <a:pPr marL="0" indent="0">
              <a:buNone/>
            </a:pPr>
            <a:r>
              <a:rPr lang="uk-UA" b="1" dirty="0"/>
              <a:t>Форум</a:t>
            </a:r>
            <a:r>
              <a:rPr lang="uk-UA" dirty="0"/>
              <a:t> – найпоширеніша форма спілкування вчителя й учнів та учениць у дистанційному навчанні. Кожний форум присвячений якійсь проблемі або темі. Модератор форуму реалізує дискусію чи обговорення, стимулюючи запитаннями, повідомленнями, новою цікавою інформацією.</a:t>
            </a:r>
          </a:p>
          <a:p>
            <a:pPr marL="0" indent="0">
              <a:buNone/>
            </a:pPr>
            <a:r>
              <a:rPr lang="uk-UA" dirty="0"/>
              <a:t>Програмне забезпечення форумів дозволяє прикріпити різні файли певного розміру. Кілька форумів можна об’єднати в один великий. Наприклад, під час роботи малої групи учнів та учениць над </a:t>
            </a:r>
            <a:r>
              <a:rPr lang="uk-UA" dirty="0" err="1"/>
              <a:t>проєктом</a:t>
            </a:r>
            <a:r>
              <a:rPr lang="uk-UA" dirty="0"/>
              <a:t> створюються форуми для кожної окремої групи з метою спілкування під час проведення дослідження над вирішенням поставленого для цієї групи завдання, потім – обговорення загальної проблеми </a:t>
            </a:r>
            <a:r>
              <a:rPr lang="uk-UA" dirty="0" err="1"/>
              <a:t>проєкту</a:t>
            </a:r>
            <a:r>
              <a:rPr lang="uk-UA" dirty="0"/>
              <a:t> всіма учасниками навчального процесу (</a:t>
            </a:r>
            <a:r>
              <a:rPr lang="uk-UA" dirty="0" err="1"/>
              <a:t>вебконференція</a:t>
            </a:r>
            <a:r>
              <a:rPr lang="uk-UA" dirty="0"/>
              <a:t>).</a:t>
            </a:r>
          </a:p>
          <a:p>
            <a:pPr marL="0" indent="0">
              <a:buNone/>
            </a:pPr>
            <a:r>
              <a:rPr lang="uk-UA" b="1" dirty="0"/>
              <a:t>Чат</a:t>
            </a:r>
            <a:r>
              <a:rPr lang="uk-UA" dirty="0"/>
              <a:t> – спілкування користувачів мережі в режимі реального часу, засіб оперативного спілкування людей через </a:t>
            </a:r>
            <a:r>
              <a:rPr lang="uk-UA" dirty="0" smtClean="0"/>
              <a:t>Інтернет. </a:t>
            </a:r>
            <a:r>
              <a:rPr lang="uk-UA" dirty="0"/>
              <a:t>Є кілька різновидів </a:t>
            </a:r>
            <a:r>
              <a:rPr lang="uk-UA" dirty="0" err="1"/>
              <a:t>чату</a:t>
            </a:r>
            <a:r>
              <a:rPr lang="uk-UA" dirty="0"/>
              <a:t>: текстовий, голосовий, </a:t>
            </a:r>
            <a:r>
              <a:rPr lang="uk-UA" dirty="0" err="1"/>
              <a:t>аудіовідеочат</a:t>
            </a:r>
            <a:r>
              <a:rPr lang="uk-UA" dirty="0"/>
              <a:t>. Найбільш поширений – текстовий. Голосовий чат дозволяє спілкуватися за допомогою голосу, що важливо під час вивчення іноземної мови в дистанційній формі.</a:t>
            </a:r>
          </a:p>
          <a:p>
            <a:pPr marL="0" indent="0">
              <a:buNone/>
            </a:pPr>
            <a:r>
              <a:rPr lang="uk-UA" dirty="0"/>
              <a:t>В освітніх цілях, за необхідності, можна організувати спілкування в чатах із носіями мови. Це реальна можливість мовної практики, яка проводиться в межах запропонованої для дискусії проблеми, сумісної </a:t>
            </a:r>
            <a:r>
              <a:rPr lang="uk-UA" dirty="0" err="1"/>
              <a:t>проєктної</a:t>
            </a:r>
            <a:r>
              <a:rPr lang="uk-UA" dirty="0"/>
              <a:t> діяльності, обміну інформацією.</a:t>
            </a:r>
          </a:p>
          <a:p>
            <a:pPr marL="0" indent="0">
              <a:buNone/>
            </a:pPr>
            <a:r>
              <a:rPr lang="uk-UA" b="1" dirty="0"/>
              <a:t>Відеоконференція</a:t>
            </a:r>
            <a:r>
              <a:rPr lang="uk-UA" dirty="0"/>
              <a:t> – це конференція в </a:t>
            </a:r>
            <a:r>
              <a:rPr lang="uk-UA" dirty="0" err="1"/>
              <a:t>онлайн-режимі</a:t>
            </a:r>
            <a:r>
              <a:rPr lang="uk-UA" dirty="0"/>
              <a:t>. Вона проводиться у визначений день і в призначений час. Це – один із сучасних способів зв’язку, що дозволяє проводити заняття у “віддалених класах”, коли учні і вчитель перебувають на відстані. Отже, обговорення й </a:t>
            </a:r>
            <a:r>
              <a:rPr lang="uk-UA" dirty="0" err="1"/>
              <a:t>ухалення</a:t>
            </a:r>
            <a:r>
              <a:rPr lang="uk-UA" dirty="0"/>
              <a:t> рішень, дискусії, захист </a:t>
            </a:r>
            <a:r>
              <a:rPr lang="uk-UA" dirty="0" err="1"/>
              <a:t>проєктів</a:t>
            </a:r>
            <a:r>
              <a:rPr lang="uk-UA" dirty="0"/>
              <a:t> відбуваються в режимі реального часу. Вчитель і учні можуть бачити одне одного, вчитель може супроводжувати </a:t>
            </a:r>
            <a:r>
              <a:rPr lang="uk-UA" dirty="0" smtClean="0"/>
              <a:t>лекцію наочним </a:t>
            </a:r>
            <a:r>
              <a:rPr lang="uk-UA" dirty="0"/>
              <a:t>матеріалом</a:t>
            </a:r>
            <a:r>
              <a:rPr lang="uk-UA" dirty="0" smtClean="0"/>
              <a:t>.</a:t>
            </a:r>
            <a:endParaRPr lang="uk-UA" dirty="0"/>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55776" y="5301208"/>
            <a:ext cx="3312368" cy="14542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772094026"/>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err="1"/>
              <a:t>Інструменти</a:t>
            </a:r>
            <a:r>
              <a:rPr lang="ru-RU" dirty="0"/>
              <a:t> </a:t>
            </a:r>
            <a:r>
              <a:rPr lang="ru-RU" dirty="0" err="1"/>
              <a:t>спілкування</a:t>
            </a:r>
            <a:r>
              <a:rPr lang="ru-RU" dirty="0"/>
              <a:t> </a:t>
            </a:r>
            <a:r>
              <a:rPr lang="ru-RU" dirty="0" smtClean="0"/>
              <a:t/>
            </a:r>
            <a:br>
              <a:rPr lang="ru-RU" dirty="0" smtClean="0"/>
            </a:br>
            <a:r>
              <a:rPr lang="ru-RU" dirty="0" smtClean="0"/>
              <a:t>в </a:t>
            </a:r>
            <a:r>
              <a:rPr lang="ru-RU" dirty="0" err="1"/>
              <a:t>дистанційному</a:t>
            </a:r>
            <a:r>
              <a:rPr lang="ru-RU" dirty="0"/>
              <a:t> </a:t>
            </a:r>
            <a:r>
              <a:rPr lang="ru-RU" dirty="0" err="1" smtClean="0"/>
              <a:t>навчанні</a:t>
            </a:r>
            <a:endParaRPr lang="ru-RU" dirty="0"/>
          </a:p>
        </p:txBody>
      </p:sp>
      <p:sp>
        <p:nvSpPr>
          <p:cNvPr id="3" name="Объект 2"/>
          <p:cNvSpPr>
            <a:spLocks noGrp="1"/>
          </p:cNvSpPr>
          <p:nvPr>
            <p:ph sz="quarter" idx="1"/>
          </p:nvPr>
        </p:nvSpPr>
        <p:spPr/>
        <p:txBody>
          <a:bodyPr>
            <a:normAutofit fontScale="55000" lnSpcReduction="20000"/>
          </a:bodyPr>
          <a:lstStyle/>
          <a:p>
            <a:pPr marL="0" indent="0">
              <a:buNone/>
            </a:pPr>
            <a:r>
              <a:rPr lang="uk-UA" b="1" dirty="0"/>
              <a:t>Блог</a:t>
            </a:r>
            <a:r>
              <a:rPr lang="uk-UA" dirty="0"/>
              <a:t> – форма спілкування, яка нагадує форум, де право на публікацію належить одній особі чи групі людей. </a:t>
            </a:r>
            <a:r>
              <a:rPr lang="uk-UA" dirty="0" err="1"/>
              <a:t>Блог</a:t>
            </a:r>
            <a:r>
              <a:rPr lang="uk-UA" dirty="0"/>
              <a:t> можна використовувати під час навчання мови в колективі.</a:t>
            </a:r>
          </a:p>
          <a:p>
            <a:pPr marL="0" indent="0">
              <a:buNone/>
            </a:pPr>
            <a:r>
              <a:rPr lang="uk-UA" dirty="0"/>
              <a:t>Наприклад, автор (один учень чи група) виконав певне завдання (твір, есе), яке розміщує на сайті свого мережевого щоденника (</a:t>
            </a:r>
            <a:r>
              <a:rPr lang="uk-UA" dirty="0" err="1"/>
              <a:t>блогу</a:t>
            </a:r>
            <a:r>
              <a:rPr lang="uk-UA" dirty="0"/>
              <a:t>), потім автор </a:t>
            </a:r>
            <a:r>
              <a:rPr lang="uk-UA" dirty="0" err="1"/>
              <a:t>блогу</a:t>
            </a:r>
            <a:r>
              <a:rPr lang="uk-UA" dirty="0"/>
              <a:t> дає можливість іншим учням прочитати і прокоментувати розміщений матеріал. В учнів та учениць з’являється можливість обговорення й оцінки якості публікації і коментарів іноземною мовою, що сприяє розвитку мовленнєвих навичок.</a:t>
            </a:r>
          </a:p>
          <a:p>
            <a:pPr marL="0" indent="0">
              <a:buNone/>
            </a:pPr>
            <a:r>
              <a:rPr lang="uk-UA" b="1" dirty="0" err="1"/>
              <a:t>Середовище </a:t>
            </a:r>
            <a:r>
              <a:rPr lang="uk-UA" u="sng" dirty="0" err="1">
                <a:hlinkClick r:id="rId2"/>
              </a:rPr>
              <a:t>Classro</a:t>
            </a:r>
            <a:r>
              <a:rPr lang="uk-UA" u="sng" dirty="0">
                <a:hlinkClick r:id="rId2"/>
              </a:rPr>
              <a:t>om</a:t>
            </a:r>
            <a:r>
              <a:rPr lang="uk-UA" dirty="0"/>
              <a:t> дозволяє організувати онлайн-навчання, використовуючи відео, текстову та графічну інформацію, різні додатки Google. Учитель має можливість контролювати, систематизувати, оцінювати діяльність, переглядати результати виконання вправ, застосовувати різні форми оцінювання.</a:t>
            </a:r>
          </a:p>
          <a:p>
            <a:pPr marL="0" indent="0">
              <a:buNone/>
            </a:pPr>
            <a:r>
              <a:rPr lang="uk-UA" b="1" dirty="0"/>
              <a:t>Соціальні мережі та месенджери</a:t>
            </a:r>
            <a:r>
              <a:rPr lang="uk-UA" dirty="0"/>
              <a:t> дозволяють створювати закриті групи, чати, теми, завдань, проблем, інформації.</a:t>
            </a:r>
          </a:p>
          <a:p>
            <a:pPr marL="0" indent="0">
              <a:buNone/>
            </a:pPr>
            <a:r>
              <a:rPr lang="uk-UA" dirty="0"/>
              <a:t>Специфіка </a:t>
            </a:r>
            <a:r>
              <a:rPr lang="uk-UA" dirty="0" smtClean="0"/>
              <a:t>дистанційного навчання, </a:t>
            </a:r>
            <a:r>
              <a:rPr lang="uk-UA" dirty="0"/>
              <a:t>що базується на телекомунікаційних технологіях, </a:t>
            </a:r>
            <a:r>
              <a:rPr lang="uk-UA" dirty="0" err="1"/>
              <a:t>інтернет-ресурсах</a:t>
            </a:r>
            <a:r>
              <a:rPr lang="uk-UA" dirty="0"/>
              <a:t> і послугах, впливає на способи відбору і структуризації змісту, способи реалізації тих чи інших методів і організаційних форм навчання, що суттєво впливає на функціонування всієї системи. Учень відбирає і оброблює інформацію, висуває гіпотези, ухвалює рішення, спираючись на власні роздуми  та бачення проблеми.</a:t>
            </a:r>
          </a:p>
          <a:p>
            <a:pPr marL="0" indent="0">
              <a:buNone/>
            </a:pPr>
            <a:r>
              <a:rPr lang="uk-UA" dirty="0"/>
              <a:t>У центрі пізнання – проблема, яка вимагає роботи думки для її розв’язання. Пізнавальна, </a:t>
            </a:r>
            <a:r>
              <a:rPr lang="uk-UA" dirty="0" err="1"/>
              <a:t>мисленнєва</a:t>
            </a:r>
            <a:r>
              <a:rPr lang="uk-UA" dirty="0"/>
              <a:t> діяльність учня дозволяє йому виходити за межі отриманої інформації, будувати нове знання. Роль учителя полягає в тому, щоб допомогти учням, стимулювати їх до самостійних роздумів, відкриттів, нових поглядів на досліджуване явище, предмет. Водночас, учитель і учень залишаються учасниками цього процесу в активному діалозі.</a:t>
            </a:r>
          </a:p>
          <a:p>
            <a:pPr marL="0" indent="0">
              <a:buNone/>
            </a:pPr>
            <a:endParaRPr lang="uk-UA" dirty="0"/>
          </a:p>
        </p:txBody>
      </p:sp>
      <p:pic>
        <p:nvPicPr>
          <p:cNvPr id="5122" name="Picture 2"/>
          <p:cNvPicPr>
            <a:picLocks noChangeAspect="1" noChangeArrowheads="1"/>
          </p:cNvPicPr>
          <p:nvPr/>
        </p:nvPicPr>
        <p:blipFill rotWithShape="1">
          <a:blip r:embed="rId3">
            <a:extLst>
              <a:ext uri="{28A0092B-C50C-407E-A947-70E740481C1C}">
                <a14:useLocalDpi xmlns:a14="http://schemas.microsoft.com/office/drawing/2010/main" xmlns="" val="0"/>
              </a:ext>
            </a:extLst>
          </a:blip>
          <a:srcRect l="19128" t="23527" r="24621" b="39012"/>
          <a:stretch/>
        </p:blipFill>
        <p:spPr bwMode="auto">
          <a:xfrm>
            <a:off x="2915816" y="5805264"/>
            <a:ext cx="2743201" cy="8920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262396747"/>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РЕКОМЕНДУЮ</a:t>
            </a:r>
            <a:endParaRPr lang="ru-RU" dirty="0"/>
          </a:p>
        </p:txBody>
      </p:sp>
      <p:sp>
        <p:nvSpPr>
          <p:cNvPr id="3" name="Объект 2"/>
          <p:cNvSpPr>
            <a:spLocks noGrp="1"/>
          </p:cNvSpPr>
          <p:nvPr>
            <p:ph sz="quarter" idx="1"/>
          </p:nvPr>
        </p:nvSpPr>
        <p:spPr>
          <a:xfrm>
            <a:off x="457200" y="1600200"/>
            <a:ext cx="7643192" cy="4873752"/>
          </a:xfrm>
        </p:spPr>
        <p:txBody>
          <a:bodyPr>
            <a:normAutofit fontScale="32500" lnSpcReduction="20000"/>
          </a:bodyPr>
          <a:lstStyle/>
          <a:p>
            <a:r>
              <a:rPr lang="uk-UA" sz="3400" b="1" dirty="0"/>
              <a:t>Хмарні сервіси</a:t>
            </a:r>
            <a:r>
              <a:rPr lang="uk-UA" sz="3400" dirty="0"/>
              <a:t> </a:t>
            </a:r>
            <a:r>
              <a:rPr lang="uk-UA" sz="3400" dirty="0" smtClean="0"/>
              <a:t>Google ідеально підходять  </a:t>
            </a:r>
            <a:r>
              <a:rPr lang="uk-UA" sz="3400" dirty="0"/>
              <a:t>для спільної роботи учнів та </a:t>
            </a:r>
            <a:r>
              <a:rPr lang="uk-UA" sz="3400" dirty="0" smtClean="0"/>
              <a:t>вчителя і на від міну від інших майже всі безкоштовні.</a:t>
            </a:r>
            <a:endParaRPr lang="uk-UA" sz="3400" dirty="0"/>
          </a:p>
          <a:p>
            <a:r>
              <a:rPr lang="uk-UA" sz="3400" dirty="0"/>
              <a:t>Хмарний </a:t>
            </a:r>
            <a:r>
              <a:rPr lang="uk-UA" sz="3400" dirty="0" err="1"/>
              <a:t>сервіс </a:t>
            </a:r>
            <a:r>
              <a:rPr lang="uk-UA" sz="3400" u="sng" dirty="0" err="1">
                <a:hlinkClick r:id="rId2"/>
              </a:rPr>
              <a:t>Google-дис</a:t>
            </a:r>
            <a:r>
              <a:rPr lang="uk-UA" sz="3400" u="sng" dirty="0">
                <a:hlinkClick r:id="rId2"/>
              </a:rPr>
              <a:t>к</a:t>
            </a:r>
            <a:r>
              <a:rPr lang="uk-UA" sz="3400" dirty="0"/>
              <a:t> надає можливості створювати багатофункціональне користувацьке середовище, продуктивне та зручне для учнів та вчителів, для обміну файлами, структурування і збереження їх в одному місці.</a:t>
            </a:r>
          </a:p>
          <a:p>
            <a:r>
              <a:rPr lang="uk-UA" sz="3400" b="1" dirty="0">
                <a:hlinkClick r:id="rId3"/>
              </a:rPr>
              <a:t>Google-форма</a:t>
            </a:r>
            <a:r>
              <a:rPr lang="uk-UA" sz="3400" dirty="0"/>
              <a:t>. Можна збирати відповіді </a:t>
            </a:r>
            <a:r>
              <a:rPr lang="uk-UA" sz="3400" dirty="0" smtClean="0"/>
              <a:t>учнів </a:t>
            </a:r>
            <a:r>
              <a:rPr lang="uk-UA" sz="3400" dirty="0"/>
              <a:t>і потім проводити автоматичне оцінювання результатів тестування.</a:t>
            </a:r>
          </a:p>
          <a:p>
            <a:r>
              <a:rPr lang="uk-UA" sz="3400" b="1" dirty="0" err="1">
                <a:hlinkClick r:id="rId4"/>
              </a:rPr>
              <a:t>Classtime</a:t>
            </a:r>
            <a:r>
              <a:rPr lang="uk-UA" sz="3400" dirty="0"/>
              <a:t>. Є бібліотека ресурсів, але є і можливість створювати запитання.</a:t>
            </a:r>
          </a:p>
          <a:p>
            <a:r>
              <a:rPr lang="uk-UA" sz="3400" b="1" dirty="0" err="1">
                <a:hlinkClick r:id="rId5"/>
              </a:rPr>
              <a:t>Learningapps</a:t>
            </a:r>
            <a:r>
              <a:rPr lang="uk-UA" sz="3400" dirty="0"/>
              <a:t>. Дозволяє створювати вправи різних типів на різні теми або користуватися готовими.</a:t>
            </a:r>
          </a:p>
          <a:p>
            <a:r>
              <a:rPr lang="uk-UA" sz="3400" b="1" dirty="0"/>
              <a:t>Анкетування</a:t>
            </a:r>
            <a:r>
              <a:rPr lang="uk-UA" sz="3400" dirty="0"/>
              <a:t>. Для проведення поточного контролю під час дистанційного навчання зручно використовувати різноманітні анкети. Анкета – достатньо гнучкий інструмент, оскільки питання можна ставити безліччю різних способів. У дистанційній освіті після освоєння кожної теми можна використовувати анкети, в яких учень сам оцінює свої результати навчання за такими показниками:</a:t>
            </a:r>
          </a:p>
          <a:p>
            <a:r>
              <a:rPr lang="uk-UA" sz="3400" dirty="0"/>
              <a:t>– зрозумів / зрозуміла, можу вирішити самостійно;</a:t>
            </a:r>
          </a:p>
          <a:p>
            <a:r>
              <a:rPr lang="uk-UA" sz="3400" dirty="0"/>
              <a:t>– зрозумів / зрозуміла можу вирішити з підказкою;</a:t>
            </a:r>
          </a:p>
          <a:p>
            <a:r>
              <a:rPr lang="uk-UA" sz="3400" dirty="0"/>
              <a:t>– не зрозумів / не зрозуміла, не можу вирішити.</a:t>
            </a:r>
          </a:p>
          <a:p>
            <a:r>
              <a:rPr lang="uk-UA" sz="3400" dirty="0"/>
              <a:t>Оскільки на сьогодні не розроблена єдина система оцінювання за дистанційною формою навчання, можна користуватися тими засобами, які комфортні для всіх учасників освітнього процесу.</a:t>
            </a:r>
          </a:p>
          <a:p>
            <a:r>
              <a:rPr lang="uk-UA" sz="3400" dirty="0"/>
              <a:t>У разі неможливості застосовувати названі вище платформи, можна використовувати </a:t>
            </a:r>
            <a:r>
              <a:rPr lang="uk-UA" sz="3400" dirty="0" err="1"/>
              <a:t>Viber</a:t>
            </a:r>
            <a:r>
              <a:rPr lang="uk-UA" sz="3400" dirty="0"/>
              <a:t> або інші зручні </a:t>
            </a:r>
            <a:r>
              <a:rPr lang="uk-UA" sz="3400" dirty="0" err="1"/>
              <a:t>месенджери</a:t>
            </a:r>
            <a:r>
              <a:rPr lang="uk-UA" sz="3400" dirty="0"/>
              <a:t>.</a:t>
            </a:r>
          </a:p>
          <a:p>
            <a:r>
              <a:rPr lang="uk-UA" sz="3400" b="1" dirty="0"/>
              <a:t>Важливо:</a:t>
            </a:r>
            <a:r>
              <a:rPr lang="uk-UA" sz="3400" dirty="0"/>
              <a:t> Потрібно не лише збирати зворотний зв’язок від учнів, а й надавати їм свій: що виконано добре, над чим варто попрацювати, де найближча зона розвитку учня чи учениці. Намагайтесь надавати дітям більше підтримки, ніж критики, вони й так страждають від соціальної ізоляції та вимушеного перебування вдома.</a:t>
            </a:r>
          </a:p>
          <a:p>
            <a:endParaRPr lang="ru-RU" dirty="0"/>
          </a:p>
        </p:txBody>
      </p:sp>
      <p:pic>
        <p:nvPicPr>
          <p:cNvPr id="4099" name="Picture 3"/>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a:off x="2483768" y="5589240"/>
            <a:ext cx="3867150" cy="11811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26596071"/>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60</TotalTime>
  <Words>796</Words>
  <Application>Microsoft Office PowerPoint</Application>
  <PresentationFormat>Экран (4:3)</PresentationFormat>
  <Paragraphs>68</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Эркер</vt:lpstr>
      <vt:lpstr>дистанційне навчання  в умовах карантину</vt:lpstr>
      <vt:lpstr>ВСТУП</vt:lpstr>
      <vt:lpstr>YouTube та телевізор</vt:lpstr>
      <vt:lpstr>7 найпоширеніших запитань і відповіді на них</vt:lpstr>
      <vt:lpstr>7 найпоширеніших запитань і відповіді на них</vt:lpstr>
      <vt:lpstr>7 найпоширеніших запитань і відповіді на них</vt:lpstr>
      <vt:lpstr>Інструменти спілкування  в дистанційному навчанні</vt:lpstr>
      <vt:lpstr>Інструменти спілкування  в дистанційному навчанні</vt:lpstr>
      <vt:lpstr>РЕКОМЕНДУЮ</vt:lpstr>
      <vt:lpstr>ВИКОРИСТАНІ ДЖЕРЕЛА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дистанційне навчання  в умовах карантину</dc:title>
  <dc:subject>Школа</dc:subject>
  <dc:creator>Олександр Горбунов</dc:creator>
  <cp:keywords>Дистанційне навчання</cp:keywords>
  <cp:lastModifiedBy>Василь Миколайович</cp:lastModifiedBy>
  <cp:revision>9</cp:revision>
  <dcterms:created xsi:type="dcterms:W3CDTF">2020-05-05T18:07:09Z</dcterms:created>
  <dcterms:modified xsi:type="dcterms:W3CDTF">2021-03-25T16:54:37Z</dcterms:modified>
</cp:coreProperties>
</file>