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6858000" cx="12192000"/>
  <p:notesSz cx="6858000" cy="9144000"/>
  <p:embeddedFontLst>
    <p:embeddedFont>
      <p:font typeface="Roboto"/>
      <p:regular r:id="rId33"/>
      <p:bold r:id="rId34"/>
      <p:italic r:id="rId35"/>
      <p:boldItalic r:id="rId36"/>
    </p:embeddedFont>
    <p:embeddedFont>
      <p:font typeface="Corbel"/>
      <p:regular r:id="rId37"/>
      <p:bold r:id="rId38"/>
      <p:italic r:id="rId39"/>
      <p:boldItalic r:id="rId40"/>
    </p:embeddedFont>
    <p:embeddedFont>
      <p:font typeface="Arial Black"/>
      <p:regular r:id="rId41"/>
    </p:embeddedFont>
    <p:embeddedFont>
      <p:font typeface="PT Sans"/>
      <p:regular r:id="rId42"/>
      <p:bold r:id="rId43"/>
      <p:italic r:id="rId44"/>
      <p:boldItalic r:id="rId45"/>
    </p:embeddedFont>
    <p:embeddedFont>
      <p:font typeface="Gill Sans"/>
      <p:regular r:id="rId46"/>
      <p:bold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8" roundtripDataSignature="AMtx7mg96Vpr4H6lXIjc698Iut/gMX3c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orbel-boldItalic.fntdata"/><Relationship Id="rId20" Type="http://schemas.openxmlformats.org/officeDocument/2006/relationships/slide" Target="slides/slide16.xml"/><Relationship Id="rId42" Type="http://schemas.openxmlformats.org/officeDocument/2006/relationships/font" Target="fonts/PTSans-regular.fntdata"/><Relationship Id="rId41" Type="http://schemas.openxmlformats.org/officeDocument/2006/relationships/font" Target="fonts/ArialBlack-regular.fntdata"/><Relationship Id="rId22" Type="http://schemas.openxmlformats.org/officeDocument/2006/relationships/slide" Target="slides/slide18.xml"/><Relationship Id="rId44" Type="http://schemas.openxmlformats.org/officeDocument/2006/relationships/font" Target="fonts/PTSans-italic.fntdata"/><Relationship Id="rId21" Type="http://schemas.openxmlformats.org/officeDocument/2006/relationships/slide" Target="slides/slide17.xml"/><Relationship Id="rId43" Type="http://schemas.openxmlformats.org/officeDocument/2006/relationships/font" Target="fonts/PTSans-bold.fntdata"/><Relationship Id="rId24" Type="http://schemas.openxmlformats.org/officeDocument/2006/relationships/slide" Target="slides/slide20.xml"/><Relationship Id="rId46" Type="http://schemas.openxmlformats.org/officeDocument/2006/relationships/font" Target="fonts/GillSans-regular.fntdata"/><Relationship Id="rId23" Type="http://schemas.openxmlformats.org/officeDocument/2006/relationships/slide" Target="slides/slide19.xml"/><Relationship Id="rId45" Type="http://schemas.openxmlformats.org/officeDocument/2006/relationships/font" Target="fonts/PTSans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8" Type="http://customschemas.google.com/relationships/presentationmetadata" Target="metadata"/><Relationship Id="rId25" Type="http://schemas.openxmlformats.org/officeDocument/2006/relationships/slide" Target="slides/slide21.xml"/><Relationship Id="rId47" Type="http://schemas.openxmlformats.org/officeDocument/2006/relationships/font" Target="fonts/GillSans-bold.fntdata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Roboto-regular.fntdata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Roboto-italic.fntdata"/><Relationship Id="rId12" Type="http://schemas.openxmlformats.org/officeDocument/2006/relationships/slide" Target="slides/slide8.xml"/><Relationship Id="rId34" Type="http://schemas.openxmlformats.org/officeDocument/2006/relationships/font" Target="fonts/Roboto-bold.fntdata"/><Relationship Id="rId15" Type="http://schemas.openxmlformats.org/officeDocument/2006/relationships/slide" Target="slides/slide11.xml"/><Relationship Id="rId37" Type="http://schemas.openxmlformats.org/officeDocument/2006/relationships/font" Target="fonts/Corbel-regular.fntdata"/><Relationship Id="rId14" Type="http://schemas.openxmlformats.org/officeDocument/2006/relationships/slide" Target="slides/slide10.xml"/><Relationship Id="rId36" Type="http://schemas.openxmlformats.org/officeDocument/2006/relationships/font" Target="fonts/Roboto-boldItalic.fntdata"/><Relationship Id="rId17" Type="http://schemas.openxmlformats.org/officeDocument/2006/relationships/slide" Target="slides/slide13.xml"/><Relationship Id="rId39" Type="http://schemas.openxmlformats.org/officeDocument/2006/relationships/font" Target="fonts/Corbel-italic.fntdata"/><Relationship Id="rId16" Type="http://schemas.openxmlformats.org/officeDocument/2006/relationships/slide" Target="slides/slide12.xml"/><Relationship Id="rId38" Type="http://schemas.openxmlformats.org/officeDocument/2006/relationships/font" Target="fonts/Corbel-bold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0"/>
          <p:cNvSpPr txBox="1"/>
          <p:nvPr>
            <p:ph type="ctrTitle"/>
          </p:nvPr>
        </p:nvSpPr>
        <p:spPr>
          <a:xfrm>
            <a:off x="581191" y="1020431"/>
            <a:ext cx="10993549" cy="14750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  <a:defRPr sz="36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0"/>
          <p:cNvSpPr txBox="1"/>
          <p:nvPr>
            <p:ph idx="1" type="subTitle"/>
          </p:nvPr>
        </p:nvSpPr>
        <p:spPr>
          <a:xfrm>
            <a:off x="581194" y="2495445"/>
            <a:ext cx="10993546" cy="590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20"/>
              </a:spcBef>
              <a:spcAft>
                <a:spcPts val="0"/>
              </a:spcAft>
              <a:buSzPts val="1472"/>
              <a:buNone/>
              <a:defRPr sz="1600" cap="none">
                <a:solidFill>
                  <a:schemeClr val="accent2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472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0"/>
          <p:cNvSpPr txBox="1"/>
          <p:nvPr>
            <p:ph idx="10" type="dt"/>
          </p:nvPr>
        </p:nvSpPr>
        <p:spPr>
          <a:xfrm>
            <a:off x="7605951" y="595613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0"/>
          <p:cNvSpPr txBox="1"/>
          <p:nvPr>
            <p:ph idx="11" type="ftr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0"/>
          <p:cNvSpPr txBox="1"/>
          <p:nvPr>
            <p:ph idx="12" type="sldNum"/>
          </p:nvPr>
        </p:nvSpPr>
        <p:spPr>
          <a:xfrm>
            <a:off x="10558300" y="5956137"/>
            <a:ext cx="10164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9"/>
          <p:cNvSpPr/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39"/>
          <p:cNvSpPr txBox="1"/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9"/>
          <p:cNvSpPr txBox="1"/>
          <p:nvPr>
            <p:ph idx="1" type="body"/>
          </p:nvPr>
        </p:nvSpPr>
        <p:spPr>
          <a:xfrm rot="5400000">
            <a:off x="4334603" y="-1417408"/>
            <a:ext cx="3522794" cy="110296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22072" lvl="1" marL="914400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/>
            </a:lvl2pPr>
            <a:lvl3pPr indent="-310388" lvl="2" marL="13716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/>
            </a:lvl3pPr>
            <a:lvl4pPr indent="-298703" lvl="3" marL="1828800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4pPr>
            <a:lvl5pPr indent="-298704" lvl="4" marL="2286000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82" name="Google Shape;82;p39"/>
          <p:cNvSpPr txBox="1"/>
          <p:nvPr>
            <p:ph idx="10" type="dt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9"/>
          <p:cNvSpPr txBox="1"/>
          <p:nvPr>
            <p:ph idx="11" type="ftr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9"/>
          <p:cNvSpPr txBox="1"/>
          <p:nvPr>
            <p:ph idx="12" type="sldNum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0"/>
          <p:cNvSpPr/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40"/>
          <p:cNvSpPr txBox="1"/>
          <p:nvPr>
            <p:ph type="title"/>
          </p:nvPr>
        </p:nvSpPr>
        <p:spPr>
          <a:xfrm rot="5400000">
            <a:off x="7249746" y="2265181"/>
            <a:ext cx="5183073" cy="20041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0"/>
          <p:cNvSpPr txBox="1"/>
          <p:nvPr>
            <p:ph idx="1" type="body"/>
          </p:nvPr>
        </p:nvSpPr>
        <p:spPr>
          <a:xfrm rot="5400000">
            <a:off x="2131526" y="-680877"/>
            <a:ext cx="5183073" cy="7896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89" name="Google Shape;89;p40"/>
          <p:cNvSpPr txBox="1"/>
          <p:nvPr>
            <p:ph idx="10" type="dt"/>
          </p:nvPr>
        </p:nvSpPr>
        <p:spPr>
          <a:xfrm>
            <a:off x="8993673" y="5956137"/>
            <a:ext cx="132814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40"/>
          <p:cNvSpPr txBox="1"/>
          <p:nvPr>
            <p:ph idx="11" type="ftr"/>
          </p:nvPr>
        </p:nvSpPr>
        <p:spPr>
          <a:xfrm>
            <a:off x="774923" y="5951811"/>
            <a:ext cx="78962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40"/>
          <p:cNvSpPr txBox="1"/>
          <p:nvPr>
            <p:ph idx="12" type="sldNum"/>
          </p:nvPr>
        </p:nvSpPr>
        <p:spPr>
          <a:xfrm>
            <a:off x="10446615" y="5956137"/>
            <a:ext cx="11641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1"/>
          <p:cNvSpPr/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1"/>
          <p:cNvSpPr txBox="1"/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1"/>
          <p:cNvSpPr txBox="1"/>
          <p:nvPr>
            <p:ph idx="1" type="body"/>
          </p:nvPr>
        </p:nvSpPr>
        <p:spPr>
          <a:xfrm>
            <a:off x="581192" y="2180496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25" name="Google Shape;25;p31"/>
          <p:cNvSpPr txBox="1"/>
          <p:nvPr>
            <p:ph idx="10" type="dt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1"/>
          <p:cNvSpPr txBox="1"/>
          <p:nvPr>
            <p:ph idx="11" type="ftr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1"/>
          <p:cNvSpPr txBox="1"/>
          <p:nvPr>
            <p:ph idx="12" type="sldNum"/>
          </p:nvPr>
        </p:nvSpPr>
        <p:spPr>
          <a:xfrm>
            <a:off x="10558300" y="5956137"/>
            <a:ext cx="10525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2"/>
          <p:cNvSpPr/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32"/>
          <p:cNvSpPr txBox="1"/>
          <p:nvPr>
            <p:ph type="title"/>
          </p:nvPr>
        </p:nvSpPr>
        <p:spPr>
          <a:xfrm>
            <a:off x="581193" y="3043910"/>
            <a:ext cx="11029615" cy="14975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  <a:defRPr b="0" sz="3600" cap="none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2"/>
          <p:cNvSpPr txBox="1"/>
          <p:nvPr>
            <p:ph idx="1" type="body"/>
          </p:nvPr>
        </p:nvSpPr>
        <p:spPr>
          <a:xfrm>
            <a:off x="581192" y="4541417"/>
            <a:ext cx="11029615" cy="600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656"/>
              <a:buNone/>
              <a:defRPr sz="1800" cap="none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2" name="Google Shape;32;p32"/>
          <p:cNvSpPr txBox="1"/>
          <p:nvPr>
            <p:ph idx="10" type="dt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2"/>
          <p:cNvSpPr txBox="1"/>
          <p:nvPr>
            <p:ph idx="11" type="ftr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2"/>
          <p:cNvSpPr txBox="1"/>
          <p:nvPr>
            <p:ph idx="12" type="sldNum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3"/>
          <p:cNvSpPr/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33"/>
          <p:cNvSpPr txBox="1"/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3"/>
          <p:cNvSpPr txBox="1"/>
          <p:nvPr>
            <p:ph idx="1" type="body"/>
          </p:nvPr>
        </p:nvSpPr>
        <p:spPr>
          <a:xfrm>
            <a:off x="581193" y="2228003"/>
            <a:ext cx="5422390" cy="3633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39" name="Google Shape;39;p33"/>
          <p:cNvSpPr txBox="1"/>
          <p:nvPr>
            <p:ph idx="2" type="body"/>
          </p:nvPr>
        </p:nvSpPr>
        <p:spPr>
          <a:xfrm>
            <a:off x="6188417" y="2228003"/>
            <a:ext cx="5422392" cy="3633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40" name="Google Shape;40;p33"/>
          <p:cNvSpPr txBox="1"/>
          <p:nvPr>
            <p:ph idx="10" type="dt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3"/>
          <p:cNvSpPr txBox="1"/>
          <p:nvPr>
            <p:ph idx="11" type="ftr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3"/>
          <p:cNvSpPr txBox="1"/>
          <p:nvPr>
            <p:ph idx="12" type="sldNum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4"/>
          <p:cNvSpPr/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34"/>
          <p:cNvSpPr txBox="1"/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4"/>
          <p:cNvSpPr txBox="1"/>
          <p:nvPr>
            <p:ph idx="1" type="body"/>
          </p:nvPr>
        </p:nvSpPr>
        <p:spPr>
          <a:xfrm>
            <a:off x="887219" y="2250892"/>
            <a:ext cx="5087075" cy="53600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2024"/>
              <a:buNone/>
              <a:defRPr b="0" sz="2200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47" name="Google Shape;47;p34"/>
          <p:cNvSpPr txBox="1"/>
          <p:nvPr>
            <p:ph idx="2" type="body"/>
          </p:nvPr>
        </p:nvSpPr>
        <p:spPr>
          <a:xfrm>
            <a:off x="581194" y="2926052"/>
            <a:ext cx="5393100" cy="29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48" name="Google Shape;48;p34"/>
          <p:cNvSpPr txBox="1"/>
          <p:nvPr>
            <p:ph idx="3" type="body"/>
          </p:nvPr>
        </p:nvSpPr>
        <p:spPr>
          <a:xfrm>
            <a:off x="6523735" y="2250892"/>
            <a:ext cx="5087073" cy="5533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2024"/>
              <a:buNone/>
              <a:defRPr b="0" sz="2200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49" name="Google Shape;49;p34"/>
          <p:cNvSpPr txBox="1"/>
          <p:nvPr>
            <p:ph idx="4" type="body"/>
          </p:nvPr>
        </p:nvSpPr>
        <p:spPr>
          <a:xfrm>
            <a:off x="6217709" y="2926052"/>
            <a:ext cx="5393100" cy="29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50" name="Google Shape;50;p34"/>
          <p:cNvSpPr txBox="1"/>
          <p:nvPr>
            <p:ph idx="10" type="dt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4"/>
          <p:cNvSpPr txBox="1"/>
          <p:nvPr>
            <p:ph idx="11" type="ftr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4"/>
          <p:cNvSpPr txBox="1"/>
          <p:nvPr>
            <p:ph idx="12" type="sldNum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5"/>
          <p:cNvSpPr txBox="1"/>
          <p:nvPr>
            <p:ph idx="10" type="dt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5"/>
          <p:cNvSpPr txBox="1"/>
          <p:nvPr>
            <p:ph idx="11" type="ftr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5"/>
          <p:cNvSpPr txBox="1"/>
          <p:nvPr>
            <p:ph idx="12" type="sldNum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7" name="Google Shape;57;p35"/>
          <p:cNvSpPr/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35"/>
          <p:cNvSpPr txBox="1"/>
          <p:nvPr>
            <p:ph type="title"/>
          </p:nvPr>
        </p:nvSpPr>
        <p:spPr>
          <a:xfrm>
            <a:off x="575894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6"/>
          <p:cNvSpPr txBox="1"/>
          <p:nvPr>
            <p:ph idx="10" type="dt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6"/>
          <p:cNvSpPr txBox="1"/>
          <p:nvPr>
            <p:ph idx="11" type="ftr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6"/>
          <p:cNvSpPr txBox="1"/>
          <p:nvPr>
            <p:ph idx="12" type="sldNum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7"/>
          <p:cNvSpPr/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37"/>
          <p:cNvSpPr txBox="1"/>
          <p:nvPr>
            <p:ph type="title"/>
          </p:nvPr>
        </p:nvSpPr>
        <p:spPr>
          <a:xfrm>
            <a:off x="581192" y="5262296"/>
            <a:ext cx="4909445" cy="689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D58AC"/>
              </a:buClr>
              <a:buSzPts val="2000"/>
              <a:buFont typeface="Gill Sans"/>
              <a:buNone/>
              <a:defRPr b="0" sz="2000"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7"/>
          <p:cNvSpPr txBox="1"/>
          <p:nvPr>
            <p:ph idx="1" type="body"/>
          </p:nvPr>
        </p:nvSpPr>
        <p:spPr>
          <a:xfrm>
            <a:off x="447816" y="601200"/>
            <a:ext cx="11292840" cy="42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5440" lvl="0" marL="457200" algn="l">
              <a:spcBef>
                <a:spcPts val="400"/>
              </a:spcBef>
              <a:spcAft>
                <a:spcPts val="0"/>
              </a:spcAft>
              <a:buSzPts val="1840"/>
              <a:buChar char="◼"/>
              <a:defRPr sz="2000">
                <a:solidFill>
                  <a:schemeClr val="dk2"/>
                </a:solidFill>
              </a:defRPr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 sz="1800">
                <a:solidFill>
                  <a:schemeClr val="dk2"/>
                </a:solidFill>
              </a:defRPr>
            </a:lvl2pPr>
            <a:lvl3pPr indent="-322072" lvl="2" marL="1371600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 sz="1600">
                <a:solidFill>
                  <a:schemeClr val="dk2"/>
                </a:solidFill>
              </a:defRPr>
            </a:lvl3pPr>
            <a:lvl4pPr indent="-310388" lvl="3" marL="18288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4pPr>
            <a:lvl5pPr indent="-310388" lvl="4" marL="22860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5pPr>
            <a:lvl6pPr indent="-310388" lvl="5" marL="27432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6pPr>
            <a:lvl7pPr indent="-310388" lvl="6" marL="32004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7pPr>
            <a:lvl8pPr indent="-310388" lvl="7" marL="36576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8pPr>
            <a:lvl9pPr indent="-310388" lvl="8" marL="4114800" algn="l"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37"/>
          <p:cNvSpPr txBox="1"/>
          <p:nvPr>
            <p:ph idx="2" type="body"/>
          </p:nvPr>
        </p:nvSpPr>
        <p:spPr>
          <a:xfrm>
            <a:off x="5740823" y="5262296"/>
            <a:ext cx="5869987" cy="6895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220"/>
              </a:spcBef>
              <a:spcAft>
                <a:spcPts val="0"/>
              </a:spcAft>
              <a:buSzPts val="1012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012"/>
              <a:buNone/>
              <a:defRPr sz="11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sp>
        <p:nvSpPr>
          <p:cNvPr id="68" name="Google Shape;68;p37"/>
          <p:cNvSpPr txBox="1"/>
          <p:nvPr>
            <p:ph idx="10" type="dt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7"/>
          <p:cNvSpPr txBox="1"/>
          <p:nvPr>
            <p:ph idx="11" type="ftr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7"/>
          <p:cNvSpPr txBox="1"/>
          <p:nvPr>
            <p:ph idx="12" type="sldNum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8"/>
          <p:cNvSpPr txBox="1"/>
          <p:nvPr>
            <p:ph type="title"/>
          </p:nvPr>
        </p:nvSpPr>
        <p:spPr>
          <a:xfrm>
            <a:off x="581193" y="4693389"/>
            <a:ext cx="11029616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ill Sans"/>
              <a:buNone/>
              <a:defRPr b="0" sz="2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8"/>
          <p:cNvSpPr/>
          <p:nvPr>
            <p:ph idx="2" type="pic"/>
          </p:nvPr>
        </p:nvSpPr>
        <p:spPr>
          <a:xfrm>
            <a:off x="447817" y="599725"/>
            <a:ext cx="11290859" cy="3557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74" name="Google Shape;74;p38"/>
          <p:cNvSpPr txBox="1"/>
          <p:nvPr>
            <p:ph idx="1" type="body"/>
          </p:nvPr>
        </p:nvSpPr>
        <p:spPr>
          <a:xfrm>
            <a:off x="581192" y="5260127"/>
            <a:ext cx="11029617" cy="5986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SzPts val="1104"/>
              <a:buNone/>
              <a:defRPr sz="12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sp>
        <p:nvSpPr>
          <p:cNvPr id="75" name="Google Shape;75;p38"/>
          <p:cNvSpPr txBox="1"/>
          <p:nvPr>
            <p:ph idx="10" type="dt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8"/>
          <p:cNvSpPr txBox="1"/>
          <p:nvPr>
            <p:ph idx="11" type="ftr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8"/>
          <p:cNvSpPr txBox="1"/>
          <p:nvPr>
            <p:ph idx="12" type="sldNum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9"/>
          <p:cNvSpPr txBox="1"/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" name="Google Shape;7;p29"/>
          <p:cNvSpPr txBox="1"/>
          <p:nvPr>
            <p:ph idx="1" type="body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22072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◼"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10388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98703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98704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298704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98704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98703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98703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8" name="Google Shape;8;p29"/>
          <p:cNvSpPr txBox="1"/>
          <p:nvPr>
            <p:ph idx="10" type="dt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9" name="Google Shape;9;p29"/>
          <p:cNvSpPr txBox="1"/>
          <p:nvPr>
            <p:ph idx="11" type="ftr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0" name="Google Shape;10;p29"/>
          <p:cNvSpPr txBox="1"/>
          <p:nvPr>
            <p:ph idx="12" type="sldNum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1" name="Google Shape;11;p29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9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jpg"/><Relationship Id="rId4" Type="http://schemas.openxmlformats.org/officeDocument/2006/relationships/image" Target="../media/image12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vezha.ua/tse-velykyj-vyklyk-dlya-batkiv-yak-karantyn-zminyv-navchannya-shkolyariv/" TargetMode="External"/><Relationship Id="rId4" Type="http://schemas.openxmlformats.org/officeDocument/2006/relationships/hyperlink" Target="https://sch8.edu.vn.ua/poradu.html" TargetMode="External"/><Relationship Id="rId5" Type="http://schemas.openxmlformats.org/officeDocument/2006/relationships/hyperlink" Target="https://mon.gov.ua/ua/news/vidsogodni-nabuvayut-chinnosti-onovleni-umovi-distancijnogo-navchannya-u-shkolah" TargetMode="External"/><Relationship Id="rId6" Type="http://schemas.openxmlformats.org/officeDocument/2006/relationships/hyperlink" Target="https://www.dli.donetsk.ua/news/2020-06-04-3" TargetMode="External"/><Relationship Id="rId7" Type="http://schemas.openxmlformats.org/officeDocument/2006/relationships/image" Target="../media/image2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 txBox="1"/>
          <p:nvPr>
            <p:ph type="ctrTitle"/>
          </p:nvPr>
        </p:nvSpPr>
        <p:spPr>
          <a:xfrm>
            <a:off x="482091" y="1013110"/>
            <a:ext cx="7089609" cy="7169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Gill Sans"/>
              <a:buNone/>
            </a:pPr>
            <a:r>
              <a:rPr b="1" i="1" lang="ru-RU" sz="4700">
                <a:solidFill>
                  <a:srgbClr val="C00000"/>
                </a:solidFill>
              </a:rPr>
              <a:t>БАТЬКІВСЬКІ ЗБОРИ</a:t>
            </a:r>
            <a:endParaRPr b="1" i="1" sz="4700">
              <a:solidFill>
                <a:srgbClr val="C00000"/>
              </a:solidFill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2228875" y="1730050"/>
            <a:ext cx="9705900" cy="96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ru-RU" sz="2500">
                <a:solidFill>
                  <a:schemeClr val="accent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“Спочатку ми вчимо своїх дітей. </a:t>
            </a:r>
            <a:endParaRPr b="1" i="1" sz="2500">
              <a:solidFill>
                <a:schemeClr val="accent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ru-RU" sz="2500">
                <a:solidFill>
                  <a:schemeClr val="accent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Потім ми самі вчимося у них.”</a:t>
            </a:r>
            <a:endParaRPr b="1" i="1" sz="2500">
              <a:solidFill>
                <a:schemeClr val="accent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ill Sans"/>
              <a:buNone/>
            </a:pPr>
            <a:r>
              <a:rPr b="1" i="1" lang="ru-RU" sz="2500">
                <a:solidFill>
                  <a:schemeClr val="accent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Я. Райни</a:t>
            </a:r>
            <a:endParaRPr b="1" i="1" sz="5700">
              <a:solidFill>
                <a:schemeClr val="accen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827531" y="4820271"/>
            <a:ext cx="10409429" cy="12249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ill Sans"/>
              <a:buNone/>
            </a:pPr>
            <a:r>
              <a:rPr b="1" i="1" lang="ru-RU" sz="5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ОРГАНІЗАЦІЯ ДИСТАНЦІЙНОГО</a:t>
            </a:r>
            <a:endParaRPr b="1" i="1" sz="53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ill Sans"/>
              <a:buNone/>
            </a:pPr>
            <a:r>
              <a:rPr b="1" i="1" lang="ru-RU" sz="53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НАВЧАННЯ</a:t>
            </a:r>
            <a:endParaRPr b="1" i="1" sz="53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Увага батькам! Батьківські збори!!! | НВК Гімназія №11 м.Кам'янське" id="99" name="Google Shape;9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3200" y="3505176"/>
            <a:ext cx="3487380" cy="2554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"/>
          <p:cNvSpPr txBox="1"/>
          <p:nvPr>
            <p:ph type="title"/>
          </p:nvPr>
        </p:nvSpPr>
        <p:spPr>
          <a:xfrm>
            <a:off x="3070392" y="73263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 Black"/>
              <a:buNone/>
            </a:pPr>
            <a:r>
              <a:rPr b="1" i="1" lang="ru-RU" sz="5400">
                <a:latin typeface="Arial Black"/>
                <a:ea typeface="Arial Black"/>
                <a:cs typeface="Arial Black"/>
                <a:sym typeface="Arial Black"/>
              </a:rPr>
              <a:t>2. МОТИВАЦІЯ</a:t>
            </a:r>
            <a:endParaRPr b="1" i="1" sz="54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62" name="Google Shape;162;p10"/>
          <p:cNvSpPr/>
          <p:nvPr/>
        </p:nvSpPr>
        <p:spPr>
          <a:xfrm>
            <a:off x="508000" y="1936656"/>
            <a:ext cx="6898640" cy="415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79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b="0" i="0" lang="ru-RU" sz="4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По-перше, варто говорити з дитиною, пояснити ситуацію, що склалася, пообіцяти повну підтримку.</a:t>
            </a:r>
            <a:endParaRPr/>
          </a:p>
          <a:p>
            <a:pPr indent="-279400" lvl="0" marL="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Char char="•"/>
            </a:pPr>
            <a:r>
              <a:rPr b="1" lang="ru-RU" sz="4400">
                <a:solidFill>
                  <a:srgbClr val="C00000"/>
                </a:solidFill>
                <a:latin typeface="Corbel"/>
                <a:ea typeface="Corbel"/>
                <a:cs typeface="Corbel"/>
                <a:sym typeface="Corbel"/>
              </a:rPr>
              <a:t>ПІДТРИМКА</a:t>
            </a:r>
            <a:r>
              <a:rPr lang="ru-RU" sz="4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-це відчуття захищенності та безпеки</a:t>
            </a:r>
            <a:endParaRPr b="0" i="0" sz="4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Соціальний супровід сімей та осіб, які опинилися у складних життєвих  обставинах - Каталог статей - Знам'янська міська рада" id="163" name="Google Shape;16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7761" y="2012468"/>
            <a:ext cx="4263390" cy="4694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"/>
          <p:cNvSpPr/>
          <p:nvPr/>
        </p:nvSpPr>
        <p:spPr>
          <a:xfrm>
            <a:off x="508000" y="1936656"/>
            <a:ext cx="7559040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ru-RU" sz="3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По-друге, необхідно домовитися про те, що </a:t>
            </a:r>
            <a:r>
              <a:rPr b="1" i="0" lang="ru-RU" sz="3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навчання в карантин це експеримент. Для всіх</a:t>
            </a:r>
            <a:r>
              <a:rPr b="1" lang="ru-RU" sz="3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!</a:t>
            </a:r>
            <a:endParaRPr/>
          </a:p>
          <a:p>
            <a:pPr indent="-2286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1" i="0" lang="ru-RU" sz="3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b="0" i="0" lang="ru-RU" sz="3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Тому можна пробувати </a:t>
            </a:r>
            <a:r>
              <a:rPr b="1" i="0" lang="ru-RU" sz="3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щось нове</a:t>
            </a:r>
            <a:r>
              <a:rPr b="0" i="0" lang="ru-RU" sz="3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наприклад, не обов’язково читати підручник, сидячи й склавши руки за столом.</a:t>
            </a:r>
            <a:endParaRPr/>
          </a:p>
          <a:p>
            <a:pPr indent="-2286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ru-RU" sz="3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b="1" i="0" lang="ru-RU" sz="3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Більше свободи і творчості! </a:t>
            </a:r>
            <a:endParaRPr/>
          </a:p>
        </p:txBody>
      </p:sp>
      <p:pic>
        <p:nvPicPr>
          <p:cNvPr descr="книги в библиотеке, лестница, обучение, очки PNG и PSD-файл пнг для  бесплатной загрузки" id="169" name="Google Shape;169;p11"/>
          <p:cNvPicPr preferRelativeResize="0"/>
          <p:nvPr/>
        </p:nvPicPr>
        <p:blipFill rotWithShape="1">
          <a:blip r:embed="rId3">
            <a:alphaModFix/>
          </a:blip>
          <a:srcRect b="6191" l="0" r="0" t="0"/>
          <a:stretch/>
        </p:blipFill>
        <p:spPr>
          <a:xfrm>
            <a:off x="8208175" y="1993925"/>
            <a:ext cx="3781226" cy="44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1"/>
          <p:cNvSpPr txBox="1"/>
          <p:nvPr>
            <p:ph type="title"/>
          </p:nvPr>
        </p:nvSpPr>
        <p:spPr>
          <a:xfrm>
            <a:off x="3080552" y="73263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 Black"/>
              <a:buNone/>
            </a:pPr>
            <a:r>
              <a:rPr b="1" i="1" lang="ru-RU" sz="5400">
                <a:latin typeface="Arial Black"/>
                <a:ea typeface="Arial Black"/>
                <a:cs typeface="Arial Black"/>
                <a:sym typeface="Arial Black"/>
              </a:rPr>
              <a:t>2. МОТИВАЦІЯ</a:t>
            </a:r>
            <a:endParaRPr b="1" i="1" sz="5400"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"/>
          <p:cNvSpPr/>
          <p:nvPr/>
        </p:nvSpPr>
        <p:spPr>
          <a:xfrm>
            <a:off x="508000" y="1936656"/>
            <a:ext cx="7467600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ru-RU" sz="3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По-третє, потрібно власним прикладом демонструвати свідомий стиль життя. </a:t>
            </a:r>
            <a:endParaRPr/>
          </a:p>
          <a:p>
            <a:pPr indent="-2286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ru-RU" sz="3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Якщо батьки спокійні, організовані, роблять все можливе для свого організму, своєї сім‘ї і громади все, що можуть, – в такій сім‘ї дитина ніколи не буде осторонь.</a:t>
            </a:r>
            <a:endParaRPr b="0" i="0" sz="36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6" name="Google Shape;176;p12"/>
          <p:cNvSpPr txBox="1"/>
          <p:nvPr/>
        </p:nvSpPr>
        <p:spPr>
          <a:xfrm>
            <a:off x="2663992" y="6513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 Black"/>
              <a:buNone/>
            </a:pPr>
            <a:r>
              <a:rPr b="1" i="1" lang="ru-RU" sz="54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2. МОТИВАЦІЯ</a:t>
            </a:r>
            <a:endParaRPr b="1" i="1" sz="5400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descr="Батькам. Верховинобистрянська ЗОШ І-ІІ ступенів" id="177" name="Google Shape;177;p12"/>
          <p:cNvPicPr preferRelativeResize="0"/>
          <p:nvPr/>
        </p:nvPicPr>
        <p:blipFill rotWithShape="1">
          <a:blip r:embed="rId3">
            <a:alphaModFix/>
          </a:blip>
          <a:srcRect b="7753" l="0" r="0" t="0"/>
          <a:stretch/>
        </p:blipFill>
        <p:spPr>
          <a:xfrm>
            <a:off x="7975600" y="2357120"/>
            <a:ext cx="4123504" cy="3779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"/>
          <p:cNvSpPr txBox="1"/>
          <p:nvPr>
            <p:ph type="title"/>
          </p:nvPr>
        </p:nvSpPr>
        <p:spPr>
          <a:xfrm>
            <a:off x="3324392" y="62087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</a:pPr>
            <a:r>
              <a:rPr b="1" i="1" lang="ru-RU" sz="4800">
                <a:latin typeface="Arial Black"/>
                <a:ea typeface="Arial Black"/>
                <a:cs typeface="Arial Black"/>
                <a:sym typeface="Arial Black"/>
              </a:rPr>
              <a:t>3. МОНІТОРИНГ</a:t>
            </a:r>
            <a:endParaRPr b="1" i="1" sz="48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83" name="Google Shape;183;p13"/>
          <p:cNvSpPr/>
          <p:nvPr/>
        </p:nvSpPr>
        <p:spPr>
          <a:xfrm>
            <a:off x="375920" y="1915498"/>
            <a:ext cx="8219440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03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ru-RU" sz="3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М</a:t>
            </a:r>
            <a:r>
              <a:rPr b="1" i="0" lang="ru-RU" sz="39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оніторинг</a:t>
            </a:r>
            <a:r>
              <a:rPr b="0" i="0" lang="ru-RU" sz="39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 – це не контроль, адже контроль передбачає, що є той, хто контролює і той, кого контролюють. </a:t>
            </a:r>
            <a:endParaRPr sz="39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476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</a:pPr>
            <a:r>
              <a:rPr b="1" i="0" lang="ru-RU" sz="39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Моніторинг має бути побудований на довірі, взаємній радості від цього руху і похвалі.</a:t>
            </a:r>
            <a:endParaRPr b="1" i="0" sz="39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descr="Інструменти для дистанційного навчання на час карантину — Дружківська  міська рада" id="184" name="Google Shape;1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30425" y="2751325"/>
            <a:ext cx="3761574" cy="333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"/>
          <p:cNvSpPr/>
          <p:nvPr/>
        </p:nvSpPr>
        <p:spPr>
          <a:xfrm>
            <a:off x="672632" y="621481"/>
            <a:ext cx="11204408" cy="403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Модель сім‘ї вже передбачає, що батьки є найпершими і найголовнішими учителями для дітей.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200"/>
              <a:buFont typeface="Arial"/>
              <a:buChar char="•"/>
            </a:pPr>
            <a:r>
              <a:rPr b="1" i="0" lang="ru-RU" sz="3200">
                <a:solidFill>
                  <a:srgbClr val="333333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b="1" i="0" lang="ru-RU" sz="3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Будьте другом, допомагайте, дивіться разом навчальні відео, обговорюйте їх тощо.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ru-RU" sz="3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Відійдіть від тотального контролю, постійних нагадувань, перфекціонізму і прагнення зробити з дитини найуспішнішу людину століття.</a:t>
            </a:r>
            <a:endParaRPr b="1" sz="3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РАЗВИВАЮЩИЕ ЗАДАНИЯ &quot;Я ГОТОВЛЮСЬ К ШКОЛЕ&quot;. Новости 11 &quot;старшая группа&quot;. ГУО  &quot;Ясли-сад № 87 г. Гродно&quot;" id="190" name="Google Shape;190;p14"/>
          <p:cNvPicPr preferRelativeResize="0"/>
          <p:nvPr/>
        </p:nvPicPr>
        <p:blipFill rotWithShape="1">
          <a:blip r:embed="rId3">
            <a:alphaModFix/>
          </a:blip>
          <a:srcRect b="14314" l="0" r="0" t="0"/>
          <a:stretch/>
        </p:blipFill>
        <p:spPr>
          <a:xfrm>
            <a:off x="3457575" y="4524650"/>
            <a:ext cx="5554345" cy="2198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"/>
          <p:cNvSpPr txBox="1"/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T Sans"/>
              <a:buNone/>
            </a:pPr>
            <a:r>
              <a:rPr b="1" lang="ru-RU">
                <a:latin typeface="PT Sans"/>
                <a:ea typeface="PT Sans"/>
                <a:cs typeface="PT Sans"/>
                <a:sym typeface="PT Sans"/>
              </a:rPr>
              <a:t>НАВЧАННЯ ПІД ЧАС КАРАНТИНУ НАДАЄ ЧИМАЛО ГАРНИХ МОЖЛИВОСТЕЙ:</a:t>
            </a:r>
            <a:endParaRPr b="1"/>
          </a:p>
        </p:txBody>
      </p:sp>
      <p:sp>
        <p:nvSpPr>
          <p:cNvPr id="196" name="Google Shape;196;p15"/>
          <p:cNvSpPr/>
          <p:nvPr/>
        </p:nvSpPr>
        <p:spPr>
          <a:xfrm>
            <a:off x="416560" y="1950720"/>
            <a:ext cx="7792720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Font typeface="Arial"/>
              <a:buChar char="•"/>
            </a:pPr>
            <a:r>
              <a:rPr b="1" i="0" lang="ru-RU" sz="3600">
                <a:solidFill>
                  <a:srgbClr val="333333"/>
                </a:solidFill>
                <a:latin typeface="PT Sans"/>
                <a:ea typeface="PT Sans"/>
                <a:cs typeface="PT Sans"/>
                <a:sym typeface="PT Sans"/>
              </a:rPr>
              <a:t>це і свобода планування власного часу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Font typeface="Arial"/>
              <a:buChar char="•"/>
            </a:pPr>
            <a:r>
              <a:rPr b="1" i="0" lang="ru-RU" sz="3600">
                <a:solidFill>
                  <a:srgbClr val="333333"/>
                </a:solidFill>
                <a:latin typeface="PT Sans"/>
                <a:ea typeface="PT Sans"/>
                <a:cs typeface="PT Sans"/>
                <a:sym typeface="PT Sans"/>
              </a:rPr>
              <a:t> більше відпочинку та креативу,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Font typeface="Arial"/>
              <a:buChar char="•"/>
            </a:pPr>
            <a:r>
              <a:rPr b="1" i="0" lang="ru-RU" sz="3600">
                <a:solidFill>
                  <a:srgbClr val="333333"/>
                </a:solidFill>
                <a:latin typeface="PT Sans"/>
                <a:ea typeface="PT Sans"/>
                <a:cs typeface="PT Sans"/>
                <a:sym typeface="PT Sans"/>
              </a:rPr>
              <a:t>змога більше зануритися в ті предмети й галузі, які  цікавлять дитину </a:t>
            </a:r>
            <a:endParaRPr b="1" sz="3600">
              <a:solidFill>
                <a:srgbClr val="333333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Font typeface="Arial"/>
              <a:buChar char="•"/>
            </a:pPr>
            <a:r>
              <a:rPr b="1" i="0" lang="ru-RU" sz="3600">
                <a:solidFill>
                  <a:srgbClr val="333333"/>
                </a:solidFill>
                <a:latin typeface="PT Sans"/>
                <a:ea typeface="PT Sans"/>
                <a:cs typeface="PT Sans"/>
                <a:sym typeface="PT Sans"/>
              </a:rPr>
              <a:t>«підігнати» теми, з яких дитина відставала.</a:t>
            </a:r>
            <a:endParaRPr/>
          </a:p>
        </p:txBody>
      </p:sp>
      <p:pic>
        <p:nvPicPr>
          <p:cNvPr descr="ᐈ Картинки галочки значок, фото галочка | скачать на Depositphotos®" id="197" name="Google Shape;197;p15"/>
          <p:cNvPicPr preferRelativeResize="0"/>
          <p:nvPr/>
        </p:nvPicPr>
        <p:blipFill rotWithShape="1">
          <a:blip r:embed="rId3">
            <a:alphaModFix/>
          </a:blip>
          <a:srcRect b="-717" l="11967" r="5983" t="718"/>
          <a:stretch/>
        </p:blipFill>
        <p:spPr>
          <a:xfrm>
            <a:off x="8368992" y="2230060"/>
            <a:ext cx="3330366" cy="4058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6"/>
          <p:cNvSpPr txBox="1"/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T Sans"/>
              <a:buNone/>
            </a:pPr>
            <a:r>
              <a:rPr b="1" lang="ru-RU">
                <a:latin typeface="PT Sans"/>
                <a:ea typeface="PT Sans"/>
                <a:cs typeface="PT Sans"/>
                <a:sym typeface="PT Sans"/>
              </a:rPr>
              <a:t>НАВЧАННЯ ПІД ЧАС КАРАНТИНУ НАДАЄ ЧИМАЛО ГАРНИХ МОЖЛИВОСТЕЙ:</a:t>
            </a:r>
            <a:endParaRPr b="1"/>
          </a:p>
        </p:txBody>
      </p:sp>
      <p:sp>
        <p:nvSpPr>
          <p:cNvPr id="203" name="Google Shape;203;p16"/>
          <p:cNvSpPr/>
          <p:nvPr/>
        </p:nvSpPr>
        <p:spPr>
          <a:xfrm>
            <a:off x="325120" y="1997391"/>
            <a:ext cx="9103360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1" lang="ru-RU" sz="3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Можливість навчатися в будь-який час. </a:t>
            </a:r>
            <a:endParaRPr b="1" sz="36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1" lang="ru-RU" sz="3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Можливість навчатися у своєму темпі.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1" lang="ru-RU" sz="3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Можливість навчатися в будь-якому місці. </a:t>
            </a:r>
            <a:endParaRPr b="1" sz="36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1" lang="ru-RU" sz="3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Мобільність.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1" lang="ru-RU" sz="3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Доступність навчальних матеріалів.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1" lang="ru-RU" sz="3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Навчання в спокійній обстановці. </a:t>
            </a:r>
            <a:endParaRPr b="1" sz="36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1" lang="ru-RU" sz="3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Зручність для викладача. </a:t>
            </a:r>
            <a:endParaRPr b="1" i="0" sz="3600">
              <a:solidFill>
                <a:srgbClr val="333333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descr="ᐈ Картинки галочки значок, фото галочка | скачать на Depositphotos®" id="204" name="Google Shape;204;p16"/>
          <p:cNvPicPr preferRelativeResize="0"/>
          <p:nvPr/>
        </p:nvPicPr>
        <p:blipFill rotWithShape="1">
          <a:blip r:embed="rId3">
            <a:alphaModFix/>
          </a:blip>
          <a:srcRect b="-717" l="11967" r="5983" t="718"/>
          <a:stretch/>
        </p:blipFill>
        <p:spPr>
          <a:xfrm>
            <a:off x="8900160" y="2230060"/>
            <a:ext cx="2799198" cy="4058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7"/>
          <p:cNvSpPr txBox="1"/>
          <p:nvPr>
            <p:ph type="title"/>
          </p:nvPr>
        </p:nvSpPr>
        <p:spPr>
          <a:xfrm>
            <a:off x="1845642" y="595006"/>
            <a:ext cx="11029500" cy="101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Gill Sans"/>
              <a:buNone/>
            </a:pPr>
            <a:r>
              <a:rPr b="1" i="1" lang="ru-RU" sz="4000"/>
              <a:t>ВАЖЛИВІ ПОРАДИ БАТЬКАМ</a:t>
            </a:r>
            <a:endParaRPr b="1" i="1" sz="4000"/>
          </a:p>
        </p:txBody>
      </p:sp>
      <p:sp>
        <p:nvSpPr>
          <p:cNvPr id="210" name="Google Shape;210;p17"/>
          <p:cNvSpPr txBox="1"/>
          <p:nvPr>
            <p:ph idx="1" type="body"/>
          </p:nvPr>
        </p:nvSpPr>
        <p:spPr>
          <a:xfrm>
            <a:off x="459272" y="2566576"/>
            <a:ext cx="8705047" cy="3678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06000" lvl="0" marL="306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80"/>
              <a:buChar char="◼"/>
            </a:pPr>
            <a:r>
              <a:rPr lang="ru-RU" sz="4000">
                <a:solidFill>
                  <a:schemeClr val="dk1"/>
                </a:solidFill>
              </a:rPr>
              <a:t>Бажано, щоб ранок для дитини починався як зазвичай у робочі дні. </a:t>
            </a:r>
            <a:endParaRPr sz="4000">
              <a:solidFill>
                <a:schemeClr val="dk1"/>
              </a:solidFill>
            </a:endParaRPr>
          </a:p>
          <a:p>
            <a:pPr indent="-306000" lvl="0" marL="3060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80"/>
              <a:buChar char="◼"/>
            </a:pPr>
            <a:r>
              <a:rPr lang="ru-RU" sz="4000">
                <a:solidFill>
                  <a:schemeClr val="dk1"/>
                </a:solidFill>
              </a:rPr>
              <a:t>Організовуйте сніданок, вранішні гігієнічні процедури, ранкову гімнастику. </a:t>
            </a:r>
            <a:r>
              <a:rPr b="1" lang="ru-RU" sz="4000">
                <a:solidFill>
                  <a:schemeClr val="dk1"/>
                </a:solidFill>
              </a:rPr>
              <a:t>Це дисциплінує дитину і вас.</a:t>
            </a:r>
            <a:endParaRPr b="1" sz="4000">
              <a:solidFill>
                <a:schemeClr val="dk1"/>
              </a:solidFill>
            </a:endParaRPr>
          </a:p>
        </p:txBody>
      </p:sp>
      <p:pic>
        <p:nvPicPr>
          <p:cNvPr descr="Скільки слів у реченні: Завдання з української мови, тести онлайн для  малюків - Learning.ua" id="211" name="Google Shape;21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35151" y="2566576"/>
            <a:ext cx="2837750" cy="2820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/>
          <p:nvPr>
            <p:ph idx="1" type="body"/>
          </p:nvPr>
        </p:nvSpPr>
        <p:spPr>
          <a:xfrm>
            <a:off x="581193" y="2180496"/>
            <a:ext cx="8664407" cy="4271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06000" lvl="0" marL="3060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4"/>
              <a:buChar char="◼"/>
            </a:pPr>
            <a:r>
              <a:rPr lang="ru-RU" sz="3700">
                <a:solidFill>
                  <a:schemeClr val="dk1"/>
                </a:solidFill>
              </a:rPr>
              <a:t>Старайтеся планувати день разом із дітьми. </a:t>
            </a:r>
            <a:endParaRPr sz="3700">
              <a:solidFill>
                <a:schemeClr val="dk1"/>
              </a:solidFill>
            </a:endParaRPr>
          </a:p>
          <a:p>
            <a:pPr indent="-306000" lvl="0" marL="306000" rtl="0" algn="l">
              <a:lnSpc>
                <a:spcPct val="80000"/>
              </a:lnSpc>
              <a:spcBef>
                <a:spcPts val="1340"/>
              </a:spcBef>
              <a:spcAft>
                <a:spcPts val="0"/>
              </a:spcAft>
              <a:buSzPts val="3404"/>
              <a:buChar char="◼"/>
            </a:pPr>
            <a:r>
              <a:rPr lang="ru-RU" sz="3700">
                <a:solidFill>
                  <a:schemeClr val="dk1"/>
                </a:solidFill>
              </a:rPr>
              <a:t>Плануйте час так, щоб робота (читання, виконання завдань і вправ) та відпочинок були у співвідношенні       40 хв. занять і 20 хв. відпочинку.</a:t>
            </a:r>
            <a:endParaRPr/>
          </a:p>
          <a:p>
            <a:pPr indent="-306000" lvl="0" marL="306000" rtl="0" algn="l">
              <a:lnSpc>
                <a:spcPct val="80000"/>
              </a:lnSpc>
              <a:spcBef>
                <a:spcPts val="1340"/>
              </a:spcBef>
              <a:spcAft>
                <a:spcPts val="0"/>
              </a:spcAft>
              <a:buSzPts val="3404"/>
              <a:buChar char="◼"/>
            </a:pPr>
            <a:r>
              <a:rPr lang="ru-RU" sz="3700">
                <a:solidFill>
                  <a:schemeClr val="dk1"/>
                </a:solidFill>
              </a:rPr>
              <a:t> </a:t>
            </a:r>
            <a:r>
              <a:rPr b="1" lang="ru-RU" sz="3700">
                <a:solidFill>
                  <a:schemeClr val="dk1"/>
                </a:solidFill>
              </a:rPr>
              <a:t>Обов’язково повинен бути активний відпочинок.</a:t>
            </a:r>
            <a:endParaRPr/>
          </a:p>
          <a:p>
            <a:pPr indent="-208730" lvl="0" marL="306000" rtl="0" algn="l">
              <a:lnSpc>
                <a:spcPct val="80000"/>
              </a:lnSpc>
              <a:spcBef>
                <a:spcPts val="933"/>
              </a:spcBef>
              <a:spcAft>
                <a:spcPts val="0"/>
              </a:spcAft>
              <a:buSzPts val="1532"/>
              <a:buNone/>
            </a:pPr>
            <a:r>
              <a:t/>
            </a:r>
            <a:endParaRPr sz="1665"/>
          </a:p>
        </p:txBody>
      </p:sp>
      <p:pic>
        <p:nvPicPr>
          <p:cNvPr descr="В Кабмине обсудили план противоэпизоотических мероприятий на 2018" id="217" name="Google Shape;217;p18"/>
          <p:cNvPicPr preferRelativeResize="0"/>
          <p:nvPr/>
        </p:nvPicPr>
        <p:blipFill rotWithShape="1">
          <a:blip r:embed="rId3">
            <a:alphaModFix/>
          </a:blip>
          <a:srcRect b="-1760" l="13595" r="15418" t="1760"/>
          <a:stretch/>
        </p:blipFill>
        <p:spPr>
          <a:xfrm>
            <a:off x="9174479" y="2180496"/>
            <a:ext cx="2743201" cy="4271104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8"/>
          <p:cNvSpPr txBox="1"/>
          <p:nvPr>
            <p:ph type="title"/>
          </p:nvPr>
        </p:nvSpPr>
        <p:spPr>
          <a:xfrm>
            <a:off x="1845642" y="595006"/>
            <a:ext cx="11029500" cy="101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Gill Sans"/>
              <a:buNone/>
            </a:pPr>
            <a:r>
              <a:rPr b="1" i="1" lang="ru-RU" sz="4000"/>
              <a:t>ВАЖЛИВІ ПОРАДИ БАТЬКАМ</a:t>
            </a:r>
            <a:endParaRPr b="1" i="1" sz="40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9"/>
          <p:cNvSpPr txBox="1"/>
          <p:nvPr>
            <p:ph idx="1" type="body"/>
          </p:nvPr>
        </p:nvSpPr>
        <p:spPr>
          <a:xfrm>
            <a:off x="581192" y="2302416"/>
            <a:ext cx="8369768" cy="3678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06000" lvl="0" marL="306000" rtl="0" algn="l">
              <a:spcBef>
                <a:spcPts val="0"/>
              </a:spcBef>
              <a:spcAft>
                <a:spcPts val="0"/>
              </a:spcAft>
              <a:buSzPts val="3680"/>
              <a:buChar char="◼"/>
            </a:pPr>
            <a:r>
              <a:rPr lang="ru-RU" sz="4000">
                <a:solidFill>
                  <a:schemeClr val="dk1"/>
                </a:solidFill>
              </a:rPr>
              <a:t>Навчайте дітей плануванню свого часу: на аркуші паперу записуйте обов’язкові справи, які треба виконати.</a:t>
            </a:r>
            <a:endParaRPr/>
          </a:p>
          <a:p>
            <a:pPr indent="-306000" lvl="0" marL="306000" rtl="0" algn="l">
              <a:spcBef>
                <a:spcPts val="1400"/>
              </a:spcBef>
              <a:spcAft>
                <a:spcPts val="0"/>
              </a:spcAft>
              <a:buSzPts val="3680"/>
              <a:buChar char="◼"/>
            </a:pPr>
            <a:r>
              <a:rPr lang="ru-RU" sz="4000">
                <a:solidFill>
                  <a:schemeClr val="dk1"/>
                </a:solidFill>
              </a:rPr>
              <a:t> А також організуйте щось для заохочення. </a:t>
            </a:r>
            <a:r>
              <a:rPr b="1" lang="ru-RU" sz="4000">
                <a:solidFill>
                  <a:schemeClr val="dk1"/>
                </a:solidFill>
              </a:rPr>
              <a:t>Нехай діти пишаються своєю виконаною роботою!</a:t>
            </a:r>
            <a:endParaRPr/>
          </a:p>
        </p:txBody>
      </p:sp>
      <p:pic>
        <p:nvPicPr>
          <p:cNvPr descr="Малыш мальчик похвалить | Премиум векторы" id="224" name="Google Shape;22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50960" y="2302416"/>
            <a:ext cx="3115945" cy="372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9"/>
          <p:cNvSpPr txBox="1"/>
          <p:nvPr>
            <p:ph type="title"/>
          </p:nvPr>
        </p:nvSpPr>
        <p:spPr>
          <a:xfrm>
            <a:off x="1845642" y="595006"/>
            <a:ext cx="11029500" cy="101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Gill Sans"/>
              <a:buNone/>
            </a:pPr>
            <a:r>
              <a:rPr b="1" i="1" lang="ru-RU" sz="4000"/>
              <a:t>ВАЖЛИВІ ПОРАДИ БАТЬКАМ</a:t>
            </a:r>
            <a:endParaRPr b="1" i="1" sz="40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/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ill Sans"/>
              <a:buNone/>
            </a:pPr>
            <a:r>
              <a:rPr b="1" i="1" lang="ru-RU" sz="4000"/>
              <a:t>ЩО ТАКЕ «ДИСТАНЦІЙНЕ НАВЧАННЯ»?</a:t>
            </a:r>
            <a:endParaRPr b="1" i="1" sz="4000"/>
          </a:p>
        </p:txBody>
      </p:sp>
      <p:sp>
        <p:nvSpPr>
          <p:cNvPr id="105" name="Google Shape;105;p2"/>
          <p:cNvSpPr txBox="1"/>
          <p:nvPr>
            <p:ph idx="1" type="body"/>
          </p:nvPr>
        </p:nvSpPr>
        <p:spPr>
          <a:xfrm>
            <a:off x="113833" y="3084736"/>
            <a:ext cx="7577287" cy="25134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06000" lvl="0" marL="306000" rtl="0" algn="l">
              <a:spcBef>
                <a:spcPts val="0"/>
              </a:spcBef>
              <a:spcAft>
                <a:spcPts val="0"/>
              </a:spcAft>
              <a:buSzPts val="3312"/>
              <a:buChar char="◼"/>
            </a:pPr>
            <a:r>
              <a:rPr b="1" lang="ru-RU" sz="3600"/>
              <a:t>Дистанційне навчання</a:t>
            </a:r>
            <a:r>
              <a:rPr lang="ru-RU" sz="3600"/>
              <a:t> — сукупність сучасних технологій, що забезпечують доставку інформації в інтерактивному режимі за допомогою використання ІКТ (інформаційно-комунікаційних технологій) від тих, хто навчає (вчителів) до тих, хто навчається  (учнів). </a:t>
            </a:r>
            <a:endParaRPr/>
          </a:p>
        </p:txBody>
      </p:sp>
      <p:pic>
        <p:nvPicPr>
          <p:cNvPr descr="Доступ до сайту &quot;ОРГАНАЙЗЕР&quot; - ЗОШ №6" id="106" name="Google Shape;106;p2"/>
          <p:cNvPicPr preferRelativeResize="0"/>
          <p:nvPr/>
        </p:nvPicPr>
        <p:blipFill rotWithShape="1">
          <a:blip r:embed="rId3">
            <a:alphaModFix/>
          </a:blip>
          <a:srcRect b="10900" l="12050" r="11408" t="8816"/>
          <a:stretch/>
        </p:blipFill>
        <p:spPr>
          <a:xfrm>
            <a:off x="7445964" y="2895600"/>
            <a:ext cx="4496217" cy="3495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0"/>
          <p:cNvSpPr txBox="1"/>
          <p:nvPr>
            <p:ph idx="1" type="body"/>
          </p:nvPr>
        </p:nvSpPr>
        <p:spPr>
          <a:xfrm>
            <a:off x="581193" y="2180496"/>
            <a:ext cx="8278328" cy="3678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06000" lvl="0" marL="306000" rtl="0" algn="l">
              <a:spcBef>
                <a:spcPts val="0"/>
              </a:spcBef>
              <a:spcAft>
                <a:spcPts val="0"/>
              </a:spcAft>
              <a:buSzPts val="4048"/>
              <a:buChar char="◼"/>
            </a:pPr>
            <a:r>
              <a:rPr lang="ru-RU" sz="4400">
                <a:solidFill>
                  <a:schemeClr val="dk1"/>
                </a:solidFill>
              </a:rPr>
              <a:t>Старайтеся слідкувати за графіком освітнього процесу, не допускайте відставання, адже надолужити прогаяне буде важче.</a:t>
            </a:r>
            <a:endParaRPr/>
          </a:p>
          <a:p>
            <a:pPr indent="-200844" lvl="0" marL="306000" rtl="0" algn="l">
              <a:spcBef>
                <a:spcPts val="960"/>
              </a:spcBef>
              <a:spcAft>
                <a:spcPts val="0"/>
              </a:spcAft>
              <a:buSzPts val="1656"/>
              <a:buNone/>
            </a:pPr>
            <a:r>
              <a:t/>
            </a:r>
            <a:endParaRPr/>
          </a:p>
        </p:txBody>
      </p:sp>
      <p:pic>
        <p:nvPicPr>
          <p:cNvPr descr="Lenagold - Клипарт - Будильники" id="231" name="Google Shape;23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64233" y="3210560"/>
            <a:ext cx="3344861" cy="298555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0"/>
          <p:cNvSpPr txBox="1"/>
          <p:nvPr>
            <p:ph type="title"/>
          </p:nvPr>
        </p:nvSpPr>
        <p:spPr>
          <a:xfrm>
            <a:off x="1845642" y="595006"/>
            <a:ext cx="11029500" cy="101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Gill Sans"/>
              <a:buNone/>
            </a:pPr>
            <a:r>
              <a:rPr b="1" i="1" lang="ru-RU" sz="4000"/>
              <a:t>ВАЖЛИВІ ПОРАДИ БАТЬКАМ</a:t>
            </a:r>
            <a:endParaRPr b="1" i="1" sz="40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1"/>
          <p:cNvSpPr txBox="1"/>
          <p:nvPr>
            <p:ph idx="1" type="body"/>
          </p:nvPr>
        </p:nvSpPr>
        <p:spPr>
          <a:xfrm>
            <a:off x="581193" y="2180496"/>
            <a:ext cx="7932887" cy="3678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72320" lvl="0" marL="306000" rtl="0" algn="l">
              <a:spcBef>
                <a:spcPts val="0"/>
              </a:spcBef>
              <a:spcAft>
                <a:spcPts val="0"/>
              </a:spcAft>
              <a:buSzPts val="3680"/>
              <a:buNone/>
            </a:pPr>
            <a:r>
              <a:t/>
            </a:r>
            <a:endParaRPr sz="4000"/>
          </a:p>
          <a:p>
            <a:pPr indent="-306000" lvl="0" marL="306000" rtl="0" algn="l">
              <a:spcBef>
                <a:spcPts val="1400"/>
              </a:spcBef>
              <a:spcAft>
                <a:spcPts val="0"/>
              </a:spcAft>
              <a:buSzPts val="3680"/>
              <a:buChar char="◼"/>
            </a:pPr>
            <a:r>
              <a:rPr lang="ru-RU" sz="4000">
                <a:solidFill>
                  <a:schemeClr val="dk1"/>
                </a:solidFill>
              </a:rPr>
              <a:t>Допоможіть вашій дитині, якщо у неї щось не виходить чи поганий настрій. </a:t>
            </a:r>
            <a:r>
              <a:rPr b="1" lang="ru-RU" sz="4000">
                <a:solidFill>
                  <a:schemeClr val="dk1"/>
                </a:solidFill>
              </a:rPr>
              <a:t>Завжди підтримуйте.</a:t>
            </a:r>
            <a:endParaRPr/>
          </a:p>
          <a:p>
            <a:pPr indent="-306000" lvl="0" marL="306000" rtl="0" algn="l">
              <a:spcBef>
                <a:spcPts val="1400"/>
              </a:spcBef>
              <a:spcAft>
                <a:spcPts val="0"/>
              </a:spcAft>
              <a:buSzPts val="3680"/>
              <a:buChar char="◼"/>
            </a:pPr>
            <a:r>
              <a:rPr lang="ru-RU" sz="4000">
                <a:solidFill>
                  <a:schemeClr val="dk1"/>
                </a:solidFill>
              </a:rPr>
              <a:t>Хваліть дітей за виконану роботу. Щоб діти завжди були </a:t>
            </a:r>
            <a:r>
              <a:rPr b="1" lang="ru-RU" sz="4000">
                <a:solidFill>
                  <a:schemeClr val="dk1"/>
                </a:solidFill>
              </a:rPr>
              <a:t>націлені на конкретний результат.</a:t>
            </a:r>
            <a:endParaRPr b="1" sz="4000">
              <a:solidFill>
                <a:schemeClr val="dk1"/>
              </a:solidFill>
            </a:endParaRPr>
          </a:p>
        </p:txBody>
      </p:sp>
      <p:pic>
        <p:nvPicPr>
          <p:cNvPr descr="УМОВНА І БЕЗУМОВНА ЛЮБОВ БАТЬКІВ – Домашня Церква" id="238" name="Google Shape;238;p21"/>
          <p:cNvPicPr preferRelativeResize="0"/>
          <p:nvPr/>
        </p:nvPicPr>
        <p:blipFill rotWithShape="1">
          <a:blip r:embed="rId3">
            <a:alphaModFix/>
          </a:blip>
          <a:srcRect b="0" l="5654" r="20049" t="0"/>
          <a:stretch/>
        </p:blipFill>
        <p:spPr>
          <a:xfrm>
            <a:off x="8514080" y="2915997"/>
            <a:ext cx="3332480" cy="3098274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1"/>
          <p:cNvSpPr txBox="1"/>
          <p:nvPr>
            <p:ph type="title"/>
          </p:nvPr>
        </p:nvSpPr>
        <p:spPr>
          <a:xfrm>
            <a:off x="1845642" y="595006"/>
            <a:ext cx="11029500" cy="101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Gill Sans"/>
              <a:buNone/>
            </a:pPr>
            <a:r>
              <a:rPr b="1" i="1" lang="ru-RU" sz="4000"/>
              <a:t>ВАЖЛИВІ ПОРАДИ БАТЬКАМ</a:t>
            </a:r>
            <a:endParaRPr b="1" i="1" sz="40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2"/>
          <p:cNvSpPr txBox="1"/>
          <p:nvPr>
            <p:ph idx="1" type="body"/>
          </p:nvPr>
        </p:nvSpPr>
        <p:spPr>
          <a:xfrm>
            <a:off x="381168" y="2089056"/>
            <a:ext cx="7790647" cy="4342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06000" lvl="0" marL="306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48"/>
              <a:buChar char="◼"/>
            </a:pPr>
            <a:r>
              <a:rPr b="1" lang="ru-RU" sz="4400"/>
              <a:t>Провітрюйте кімнату, створіть умови для активного руху: </a:t>
            </a:r>
            <a:r>
              <a:rPr lang="ru-RU" sz="4400"/>
              <a:t>нехай діти рухаються під музику, танцюють, роблять гімнастичні вправи, дихальну гімнастику</a:t>
            </a:r>
            <a:r>
              <a:rPr lang="ru-RU"/>
              <a:t>.</a:t>
            </a:r>
            <a:endParaRPr/>
          </a:p>
        </p:txBody>
      </p:sp>
      <p:pic>
        <p:nvPicPr>
          <p:cNvPr descr="Вакантные места для приема (перевода)" id="245" name="Google Shape;24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7760" y="2934017"/>
            <a:ext cx="4504055" cy="3385503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2"/>
          <p:cNvSpPr txBox="1"/>
          <p:nvPr>
            <p:ph type="title"/>
          </p:nvPr>
        </p:nvSpPr>
        <p:spPr>
          <a:xfrm>
            <a:off x="1845642" y="595006"/>
            <a:ext cx="11029500" cy="101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Gill Sans"/>
              <a:buNone/>
            </a:pPr>
            <a:r>
              <a:rPr b="1" i="1" lang="ru-RU" sz="4000"/>
              <a:t>ВАЖЛИВІ ПОРАДИ БАТЬКАМ</a:t>
            </a:r>
            <a:endParaRPr b="1" i="1" sz="40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3"/>
          <p:cNvSpPr txBox="1"/>
          <p:nvPr>
            <p:ph idx="1" type="body"/>
          </p:nvPr>
        </p:nvSpPr>
        <p:spPr>
          <a:xfrm>
            <a:off x="581193" y="2180496"/>
            <a:ext cx="7343607" cy="4067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06000" lvl="0" marL="306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4"/>
              <a:buChar char="◼"/>
            </a:pPr>
            <a:r>
              <a:rPr lang="ru-RU" sz="3700">
                <a:solidFill>
                  <a:schemeClr val="dk1"/>
                </a:solidFill>
              </a:rPr>
              <a:t>Дозволяйте у визначений час спілкування онлайн.</a:t>
            </a:r>
            <a:endParaRPr/>
          </a:p>
          <a:p>
            <a:pPr indent="-306000" lvl="0" marL="306000" rtl="0" algn="l">
              <a:lnSpc>
                <a:spcPct val="90000"/>
              </a:lnSpc>
              <a:spcBef>
                <a:spcPts val="1340"/>
              </a:spcBef>
              <a:spcAft>
                <a:spcPts val="0"/>
              </a:spcAft>
              <a:buSzPts val="3404"/>
              <a:buChar char="◼"/>
            </a:pPr>
            <a:r>
              <a:rPr lang="ru-RU" sz="3700">
                <a:solidFill>
                  <a:schemeClr val="dk1"/>
                </a:solidFill>
              </a:rPr>
              <a:t> Повідомлення або дзвінок другу та вчителю стане в нагоді. </a:t>
            </a:r>
            <a:endParaRPr sz="3700">
              <a:solidFill>
                <a:schemeClr val="dk1"/>
              </a:solidFill>
            </a:endParaRPr>
          </a:p>
          <a:p>
            <a:pPr indent="-306000" lvl="0" marL="306000" rtl="0" algn="l">
              <a:lnSpc>
                <a:spcPct val="90000"/>
              </a:lnSpc>
              <a:spcBef>
                <a:spcPts val="1340"/>
              </a:spcBef>
              <a:spcAft>
                <a:spcPts val="0"/>
              </a:spcAft>
              <a:buSzPts val="3404"/>
              <a:buChar char="◼"/>
            </a:pPr>
            <a:r>
              <a:rPr b="1" lang="ru-RU" sz="3700">
                <a:solidFill>
                  <a:schemeClr val="dk1"/>
                </a:solidFill>
              </a:rPr>
              <a:t>Приємне спілкування й корисна порада допоможуть вирішити будь-яке завдання.</a:t>
            </a:r>
            <a:endParaRPr b="1" sz="3700">
              <a:solidFill>
                <a:schemeClr val="dk1"/>
              </a:solidFill>
            </a:endParaRPr>
          </a:p>
        </p:txBody>
      </p:sp>
      <p:pic>
        <p:nvPicPr>
          <p:cNvPr descr="Міні-тренінг: «Ефективна комунікація в діловій взаємодії» з Юлієм Некрасовим" id="252" name="Google Shape;25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21600" y="2180496"/>
            <a:ext cx="4177697" cy="4358458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3"/>
          <p:cNvSpPr txBox="1"/>
          <p:nvPr>
            <p:ph type="title"/>
          </p:nvPr>
        </p:nvSpPr>
        <p:spPr>
          <a:xfrm>
            <a:off x="1845642" y="595006"/>
            <a:ext cx="11029500" cy="101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Gill Sans"/>
              <a:buNone/>
            </a:pPr>
            <a:r>
              <a:rPr b="1" i="1" lang="ru-RU" sz="4000"/>
              <a:t>ВАЖЛИВІ ПОРАДИ БАТЬКАМ</a:t>
            </a:r>
            <a:endParaRPr b="1" i="1" sz="40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4"/>
          <p:cNvSpPr txBox="1"/>
          <p:nvPr>
            <p:ph idx="1" type="body"/>
          </p:nvPr>
        </p:nvSpPr>
        <p:spPr>
          <a:xfrm>
            <a:off x="489753" y="2464976"/>
            <a:ext cx="6215847" cy="3678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00844" lvl="0" marL="306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56"/>
              <a:buNone/>
            </a:pPr>
            <a:r>
              <a:t/>
            </a:r>
            <a:endParaRPr/>
          </a:p>
          <a:p>
            <a:pPr indent="-306000" lvl="0" marL="306000" rtl="0" algn="l">
              <a:lnSpc>
                <a:spcPct val="90000"/>
              </a:lnSpc>
              <a:spcBef>
                <a:spcPts val="1480"/>
              </a:spcBef>
              <a:spcAft>
                <a:spcPts val="0"/>
              </a:spcAft>
              <a:buSzPts val="4048"/>
              <a:buChar char="◼"/>
            </a:pPr>
            <a:r>
              <a:rPr lang="ru-RU" sz="4400">
                <a:solidFill>
                  <a:schemeClr val="dk1"/>
                </a:solidFill>
              </a:rPr>
              <a:t>Звертайте увагу на домашні завдання як навчальний інструмент до самостійності, а не покарання.</a:t>
            </a:r>
            <a:endParaRPr/>
          </a:p>
          <a:p>
            <a:pPr indent="0" lvl="0" marL="306000" rtl="0" algn="l">
              <a:lnSpc>
                <a:spcPct val="90000"/>
              </a:lnSpc>
              <a:spcBef>
                <a:spcPts val="1680"/>
              </a:spcBef>
              <a:spcAft>
                <a:spcPts val="0"/>
              </a:spcAft>
              <a:buSzPts val="4968"/>
              <a:buNone/>
            </a:pPr>
            <a:r>
              <a:t/>
            </a:r>
            <a:endParaRPr sz="5400"/>
          </a:p>
        </p:txBody>
      </p:sp>
      <p:pic>
        <p:nvPicPr>
          <p:cNvPr descr="Картка на тему ,,Мої заняття&quot;" id="259" name="Google Shape;25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83729" y="2464976"/>
            <a:ext cx="4727079" cy="3516948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4"/>
          <p:cNvSpPr txBox="1"/>
          <p:nvPr>
            <p:ph type="title"/>
          </p:nvPr>
        </p:nvSpPr>
        <p:spPr>
          <a:xfrm>
            <a:off x="1845642" y="595006"/>
            <a:ext cx="11029500" cy="101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Gill Sans"/>
              <a:buNone/>
            </a:pPr>
            <a:r>
              <a:rPr b="1" i="1" lang="ru-RU" sz="4000"/>
              <a:t>ВАЖЛИВІ ПОРАДИ БАТЬКАМ</a:t>
            </a:r>
            <a:endParaRPr b="1" i="1" sz="40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5"/>
          <p:cNvSpPr txBox="1"/>
          <p:nvPr>
            <p:ph idx="1" type="body"/>
          </p:nvPr>
        </p:nvSpPr>
        <p:spPr>
          <a:xfrm>
            <a:off x="581193" y="2180496"/>
            <a:ext cx="6734007" cy="3678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06000" lvl="0" marL="306000" rtl="0" algn="l">
              <a:spcBef>
                <a:spcPts val="0"/>
              </a:spcBef>
              <a:spcAft>
                <a:spcPts val="0"/>
              </a:spcAft>
              <a:buSzPts val="4048"/>
              <a:buChar char="◼"/>
            </a:pPr>
            <a:r>
              <a:rPr lang="ru-RU" sz="4400">
                <a:solidFill>
                  <a:schemeClr val="dk1"/>
                </a:solidFill>
              </a:rPr>
              <a:t>Влаштовуйте цікаві ігри, зокрема, настільні, щоб діти не сумували і не нудьгували.</a:t>
            </a:r>
            <a:endParaRPr/>
          </a:p>
          <a:p>
            <a:pPr indent="-200844" lvl="0" marL="306000" rtl="0" algn="l">
              <a:spcBef>
                <a:spcPts val="960"/>
              </a:spcBef>
              <a:spcAft>
                <a:spcPts val="0"/>
              </a:spcAft>
              <a:buSzPts val="1656"/>
              <a:buNone/>
            </a:pPr>
            <a:r>
              <a:t/>
            </a:r>
            <a:endParaRPr/>
          </a:p>
        </p:txBody>
      </p:sp>
      <p:pic>
        <p:nvPicPr>
          <p:cNvPr descr="Настільна гра – чудова розвага для сімейного дозвілля" id="266" name="Google Shape;26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1312" y="2505615"/>
            <a:ext cx="4529496" cy="310270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5"/>
          <p:cNvSpPr txBox="1"/>
          <p:nvPr>
            <p:ph type="title"/>
          </p:nvPr>
        </p:nvSpPr>
        <p:spPr>
          <a:xfrm>
            <a:off x="1845642" y="595006"/>
            <a:ext cx="11029500" cy="101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Gill Sans"/>
              <a:buNone/>
            </a:pPr>
            <a:r>
              <a:rPr b="1" i="1" lang="ru-RU" sz="4000"/>
              <a:t>ВАЖЛИВІ ПОРАДИ БАТЬКАМ</a:t>
            </a:r>
            <a:endParaRPr b="1" i="1" sz="40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6"/>
          <p:cNvSpPr txBox="1"/>
          <p:nvPr>
            <p:ph idx="1" type="body"/>
          </p:nvPr>
        </p:nvSpPr>
        <p:spPr>
          <a:xfrm>
            <a:off x="489753" y="2214880"/>
            <a:ext cx="8064968" cy="3678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06000" lvl="0" marL="306000" rtl="0" algn="l">
              <a:spcBef>
                <a:spcPts val="0"/>
              </a:spcBef>
              <a:spcAft>
                <a:spcPts val="0"/>
              </a:spcAft>
              <a:buSzPts val="3680"/>
              <a:buChar char="◼"/>
            </a:pPr>
            <a:r>
              <a:rPr lang="ru-RU" sz="4000">
                <a:solidFill>
                  <a:schemeClr val="dk1"/>
                </a:solidFill>
              </a:rPr>
              <a:t>Пам’ятайте, що вчителі завжди готові поспілкуватися з вами та вашими дітьми в різний спосіб, надати консультацію чи практичну допомогу.</a:t>
            </a:r>
            <a:endParaRPr sz="4000">
              <a:solidFill>
                <a:schemeClr val="dk1"/>
              </a:solidFill>
            </a:endParaRPr>
          </a:p>
        </p:txBody>
      </p:sp>
      <p:pic>
        <p:nvPicPr>
          <p:cNvPr descr="Методические рекомендации по ведению классных журналов 1-11 классов  общеобразовательных учреждений | Научно-методический центр развития  образования" id="273" name="Google Shape;27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14055" y="2214880"/>
            <a:ext cx="3153375" cy="4547967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6"/>
          <p:cNvSpPr txBox="1"/>
          <p:nvPr>
            <p:ph type="title"/>
          </p:nvPr>
        </p:nvSpPr>
        <p:spPr>
          <a:xfrm>
            <a:off x="1845642" y="595006"/>
            <a:ext cx="11029500" cy="101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Gill Sans"/>
              <a:buNone/>
            </a:pPr>
            <a:r>
              <a:rPr b="1" i="1" lang="ru-RU" sz="4000"/>
              <a:t>ВАЖЛИВІ ПОРАДИ БАТЬКАМ</a:t>
            </a:r>
            <a:endParaRPr b="1" i="1" sz="40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7"/>
          <p:cNvSpPr txBox="1"/>
          <p:nvPr>
            <p:ph idx="1" type="body"/>
          </p:nvPr>
        </p:nvSpPr>
        <p:spPr>
          <a:xfrm>
            <a:off x="581193" y="2180496"/>
            <a:ext cx="8491687" cy="4464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06000" lvl="0" marL="306000" rtl="0" algn="l">
              <a:spcBef>
                <a:spcPts val="0"/>
              </a:spcBef>
              <a:spcAft>
                <a:spcPts val="0"/>
              </a:spcAft>
              <a:buSzPts val="3680"/>
              <a:buChar char="◼"/>
            </a:pPr>
            <a:r>
              <a:rPr lang="ru-RU" sz="4000">
                <a:solidFill>
                  <a:srgbClr val="242021"/>
                </a:solidFill>
                <a:latin typeface="PT Sans"/>
                <a:ea typeface="PT Sans"/>
                <a:cs typeface="PT Sans"/>
                <a:sym typeface="PT Sans"/>
              </a:rPr>
              <a:t>Головне пам’ятати, </a:t>
            </a:r>
            <a:r>
              <a:rPr lang="ru-RU" sz="4000">
                <a:solidFill>
                  <a:srgbClr val="C00000"/>
                </a:solidFill>
                <a:latin typeface="PT Sans"/>
                <a:ea typeface="PT Sans"/>
                <a:cs typeface="PT Sans"/>
                <a:sym typeface="PT Sans"/>
              </a:rPr>
              <a:t>що саме сім‘я закладає модель поведінки дитини на все життя. </a:t>
            </a:r>
            <a:r>
              <a:rPr lang="ru-RU" sz="4000">
                <a:solidFill>
                  <a:srgbClr val="242021"/>
                </a:solidFill>
                <a:latin typeface="PT Sans"/>
                <a:ea typeface="PT Sans"/>
                <a:cs typeface="PT Sans"/>
                <a:sym typeface="PT Sans"/>
              </a:rPr>
              <a:t>Вірус мине, карантин завершиться. Школу теж дитина колись закінчить. Але спогади, емоції і відчуття залишаться з нашими дітьми!</a:t>
            </a:r>
            <a:endParaRPr/>
          </a:p>
          <a:p>
            <a:pPr indent="-200844" lvl="0" marL="306000" rtl="0" algn="l">
              <a:spcBef>
                <a:spcPts val="960"/>
              </a:spcBef>
              <a:spcAft>
                <a:spcPts val="0"/>
              </a:spcAft>
              <a:buSzPts val="1656"/>
              <a:buNone/>
            </a:pPr>
            <a:r>
              <a:t/>
            </a:r>
            <a:endParaRPr/>
          </a:p>
        </p:txBody>
      </p:sp>
      <p:pic>
        <p:nvPicPr>
          <p:cNvPr descr="Счастливый милый маленький ребенок девочка выпускник школы | Премиум векторы" id="280" name="Google Shape;280;p27"/>
          <p:cNvPicPr preferRelativeResize="0"/>
          <p:nvPr/>
        </p:nvPicPr>
        <p:blipFill rotWithShape="1">
          <a:blip r:embed="rId3">
            <a:alphaModFix/>
          </a:blip>
          <a:srcRect b="0" l="18480" r="23194" t="0"/>
          <a:stretch/>
        </p:blipFill>
        <p:spPr>
          <a:xfrm>
            <a:off x="8925560" y="3143250"/>
            <a:ext cx="2042160" cy="35013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Счастливый милый маленький ребенок девочка выпускник школы | Премиум векторы" id="281" name="Google Shape;281;p27"/>
          <p:cNvPicPr preferRelativeResize="0"/>
          <p:nvPr/>
        </p:nvPicPr>
        <p:blipFill rotWithShape="1">
          <a:blip r:embed="rId4">
            <a:alphaModFix/>
          </a:blip>
          <a:srcRect b="8284" l="19542" r="22013" t="8050"/>
          <a:stretch/>
        </p:blipFill>
        <p:spPr>
          <a:xfrm>
            <a:off x="9966960" y="513066"/>
            <a:ext cx="2001520" cy="286515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7"/>
          <p:cNvSpPr txBox="1"/>
          <p:nvPr>
            <p:ph type="title"/>
          </p:nvPr>
        </p:nvSpPr>
        <p:spPr>
          <a:xfrm>
            <a:off x="1845642" y="595006"/>
            <a:ext cx="11029500" cy="101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Gill Sans"/>
              <a:buNone/>
            </a:pPr>
            <a:r>
              <a:rPr b="1" i="1" lang="ru-RU" sz="4000"/>
              <a:t>ВАЖЛИВІ ПОРАДИ БАТЬКАМ</a:t>
            </a:r>
            <a:endParaRPr b="1" i="1" sz="40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8"/>
          <p:cNvSpPr txBox="1"/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Black"/>
              <a:buNone/>
            </a:pPr>
            <a:r>
              <a:rPr b="1" lang="ru-RU" sz="4000">
                <a:latin typeface="Arial Black"/>
                <a:ea typeface="Arial Black"/>
                <a:cs typeface="Arial Black"/>
                <a:sym typeface="Arial Black"/>
              </a:rPr>
              <a:t>ВИКОРИСТАНІ ДЖЕРЕЛА:</a:t>
            </a:r>
            <a:endParaRPr b="1" sz="40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88" name="Google Shape;288;p28"/>
          <p:cNvSpPr txBox="1"/>
          <p:nvPr>
            <p:ph idx="1" type="body"/>
          </p:nvPr>
        </p:nvSpPr>
        <p:spPr>
          <a:xfrm>
            <a:off x="581192" y="2265680"/>
            <a:ext cx="11029616" cy="4592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06000" lvl="0" marL="3060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90"/>
              <a:buChar char="◼"/>
            </a:pPr>
            <a:r>
              <a:rPr lang="ru-RU" sz="238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https://vezha.ua/tse-velykyj-vyklyk-dlya-batkiv-yak-karantyn-zminyv-navchannya-shkolyariv/</a:t>
            </a:r>
            <a:endParaRPr sz="2380">
              <a:solidFill>
                <a:schemeClr val="dk1"/>
              </a:solidFill>
            </a:endParaRPr>
          </a:p>
          <a:p>
            <a:pPr indent="-306000" lvl="0" marL="306000" rtl="0" algn="l">
              <a:lnSpc>
                <a:spcPct val="80000"/>
              </a:lnSpc>
              <a:spcBef>
                <a:spcPts val="1076"/>
              </a:spcBef>
              <a:spcAft>
                <a:spcPts val="0"/>
              </a:spcAft>
              <a:buSzPts val="2190"/>
              <a:buChar char="◼"/>
            </a:pPr>
            <a:r>
              <a:rPr lang="ru-RU" sz="2380"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https://sch8.edu.vn.ua/poradu.html</a:t>
            </a:r>
            <a:endParaRPr sz="2380">
              <a:solidFill>
                <a:schemeClr val="dk1"/>
              </a:solidFill>
            </a:endParaRPr>
          </a:p>
          <a:p>
            <a:pPr indent="-306000" lvl="0" marL="306000" rtl="0" algn="l">
              <a:lnSpc>
                <a:spcPct val="80000"/>
              </a:lnSpc>
              <a:spcBef>
                <a:spcPts val="1076"/>
              </a:spcBef>
              <a:spcAft>
                <a:spcPts val="0"/>
              </a:spcAft>
              <a:buSzPts val="2190"/>
              <a:buChar char="◼"/>
            </a:pPr>
            <a:r>
              <a:rPr lang="ru-RU" sz="2380" u="sng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https://mon.gov.ua/ua/news/vidsogodni-nabuvayut-chinnosti-onovleni-umovi-distancijnogo-navchannya-u-shkolah</a:t>
            </a:r>
            <a:endParaRPr sz="2380">
              <a:solidFill>
                <a:schemeClr val="dk1"/>
              </a:solidFill>
            </a:endParaRPr>
          </a:p>
          <a:p>
            <a:pPr indent="-306000" lvl="0" marL="306000" rtl="0" algn="l">
              <a:lnSpc>
                <a:spcPct val="80000"/>
              </a:lnSpc>
              <a:spcBef>
                <a:spcPts val="1076"/>
              </a:spcBef>
              <a:spcAft>
                <a:spcPts val="0"/>
              </a:spcAft>
              <a:buSzPts val="2190"/>
              <a:buChar char="◼"/>
            </a:pPr>
            <a:r>
              <a:rPr b="1" lang="ru-RU" sz="2380" u="sng">
                <a:solidFill>
                  <a:schemeClr val="dk1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https://www.dli.donetsk.ua/news/2020-06-04-3</a:t>
            </a:r>
            <a:endParaRPr b="1" sz="238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1076"/>
              </a:spcBef>
              <a:spcAft>
                <a:spcPts val="0"/>
              </a:spcAft>
              <a:buSzPts val="2190"/>
              <a:buNone/>
            </a:pPr>
            <a:r>
              <a:rPr b="1" lang="ru-RU" sz="2380">
                <a:solidFill>
                  <a:srgbClr val="C00000"/>
                </a:solidFill>
              </a:rPr>
              <a:t>Презентацію підготувала 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76"/>
              </a:spcBef>
              <a:spcAft>
                <a:spcPts val="0"/>
              </a:spcAft>
              <a:buSzPts val="2190"/>
              <a:buNone/>
            </a:pPr>
            <a:r>
              <a:rPr b="1" lang="ru-RU" sz="2380">
                <a:solidFill>
                  <a:schemeClr val="dk1"/>
                </a:solidFill>
              </a:rPr>
              <a:t>класний керівник 7-Г класу 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76"/>
              </a:spcBef>
              <a:spcAft>
                <a:spcPts val="0"/>
              </a:spcAft>
              <a:buSzPts val="2190"/>
              <a:buNone/>
            </a:pPr>
            <a:r>
              <a:rPr b="1" lang="ru-RU" sz="2380">
                <a:solidFill>
                  <a:schemeClr val="dk1"/>
                </a:solidFill>
              </a:rPr>
              <a:t>Ліцею № 7 м.Гайсин Вінницької області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76"/>
              </a:spcBef>
              <a:spcAft>
                <a:spcPts val="0"/>
              </a:spcAft>
              <a:buSzPts val="2190"/>
              <a:buNone/>
            </a:pPr>
            <a:r>
              <a:rPr b="1" lang="ru-RU" sz="2380">
                <a:solidFill>
                  <a:srgbClr val="C00000"/>
                </a:solidFill>
              </a:rPr>
              <a:t>Дем’янюк Г. В.         </a:t>
            </a:r>
            <a:r>
              <a:rPr b="1" i="1" lang="ru-RU" sz="2380">
                <a:solidFill>
                  <a:srgbClr val="000000"/>
                </a:solidFill>
              </a:rPr>
              <a:t>13.11.2020</a:t>
            </a:r>
            <a:endParaRPr i="1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1076"/>
              </a:spcBef>
              <a:spcAft>
                <a:spcPts val="0"/>
              </a:spcAft>
              <a:buSzPts val="2190"/>
              <a:buNone/>
            </a:pPr>
            <a:r>
              <a:rPr b="1" lang="ru-RU" sz="2380">
                <a:solidFill>
                  <a:schemeClr val="dk1"/>
                </a:solidFill>
              </a:rPr>
              <a:t>https://gannamath.blogspot.com/</a:t>
            </a:r>
            <a:endParaRPr b="1" sz="2380">
              <a:solidFill>
                <a:schemeClr val="dk1"/>
              </a:solidFill>
            </a:endParaRPr>
          </a:p>
          <a:p>
            <a:pPr indent="-166960" lvl="0" marL="306000" rtl="0" algn="l">
              <a:lnSpc>
                <a:spcPct val="80000"/>
              </a:lnSpc>
              <a:spcBef>
                <a:spcPts val="1076"/>
              </a:spcBef>
              <a:spcAft>
                <a:spcPts val="0"/>
              </a:spcAft>
              <a:buSzPts val="2190"/>
              <a:buNone/>
            </a:pPr>
            <a:r>
              <a:t/>
            </a:r>
            <a:endParaRPr sz="2380"/>
          </a:p>
        </p:txBody>
      </p:sp>
      <p:pic>
        <p:nvPicPr>
          <p:cNvPr descr="Дистанционное обучение: морока или помощь преподавателю? | КПИ им. Игоря  Сикорского" id="289" name="Google Shape;289;p28"/>
          <p:cNvPicPr preferRelativeResize="0"/>
          <p:nvPr/>
        </p:nvPicPr>
        <p:blipFill rotWithShape="1">
          <a:blip r:embed="rId7">
            <a:alphaModFix/>
          </a:blip>
          <a:srcRect b="0" l="12056" r="12747" t="0"/>
          <a:stretch/>
        </p:blipFill>
        <p:spPr>
          <a:xfrm>
            <a:off x="7953208" y="3769708"/>
            <a:ext cx="3850640" cy="2905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/>
          <p:nvPr>
            <p:ph type="title"/>
          </p:nvPr>
        </p:nvSpPr>
        <p:spPr>
          <a:xfrm>
            <a:off x="581193" y="264160"/>
            <a:ext cx="11029616" cy="15737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ru-RU" sz="2000">
                <a:latin typeface="Arial"/>
                <a:ea typeface="Arial"/>
                <a:cs typeface="Arial"/>
                <a:sym typeface="Arial"/>
              </a:rPr>
              <a:t>НОВЕ ПОЛОЖЕННЯ БУЛО ЗАТВЕРДЖЕНО НАКАЗОМ  МОН ВІД 8 ВЕРЕСНЯ 2020 РОКУ №1115 І ЗАРЕЄСТРОВАНО В МІНІСТЕРСТВІ ЮСТИЦІЇ </a:t>
            </a:r>
            <a:br>
              <a:rPr lang="ru-RU" sz="2000">
                <a:latin typeface="Arial"/>
                <a:ea typeface="Arial"/>
                <a:cs typeface="Arial"/>
                <a:sym typeface="Arial"/>
              </a:rPr>
            </a:br>
            <a:r>
              <a:rPr lang="ru-RU" sz="2000">
                <a:latin typeface="Arial"/>
                <a:ea typeface="Arial"/>
                <a:cs typeface="Arial"/>
                <a:sym typeface="Arial"/>
              </a:rPr>
              <a:t>28 ВЕРЕСНЯ 2020 РОКУ ЗА №941/35224.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"/>
          <p:cNvSpPr txBox="1"/>
          <p:nvPr>
            <p:ph idx="1" type="body"/>
          </p:nvPr>
        </p:nvSpPr>
        <p:spPr>
          <a:xfrm>
            <a:off x="581193" y="2271936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06000" lvl="0" marL="306000" rtl="0" algn="l">
              <a:spcBef>
                <a:spcPts val="0"/>
              </a:spcBef>
              <a:spcAft>
                <a:spcPts val="0"/>
              </a:spcAft>
              <a:buSzPts val="3312"/>
              <a:buChar char="◼"/>
            </a:pPr>
            <a:r>
              <a:rPr lang="ru-RU" sz="3600"/>
              <a:t>16 жовтня 2020 року, набуло чинності </a:t>
            </a:r>
            <a:r>
              <a:rPr lang="ru-RU" sz="3600">
                <a:solidFill>
                  <a:srgbClr val="C00000"/>
                </a:solidFill>
              </a:rPr>
              <a:t>Положення про дистанційну форму здобуття повної загальної середньої освіти.</a:t>
            </a:r>
            <a:endParaRPr/>
          </a:p>
          <a:p>
            <a:pPr indent="-306000" lvl="0" marL="306000" rtl="0" algn="l">
              <a:spcBef>
                <a:spcPts val="1320"/>
              </a:spcBef>
              <a:spcAft>
                <a:spcPts val="0"/>
              </a:spcAft>
              <a:buSzPts val="3312"/>
              <a:buChar char="◼"/>
            </a:pPr>
            <a:r>
              <a:rPr lang="ru-RU" sz="3600"/>
              <a:t> Положення розширює можливості для дистанційного навчання учнів – як за дистанційною формою здобуття освіти, так і при використанні технологій дистанційного навчання в інших  формах здобуття освіти.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/>
          <p:nvPr>
            <p:ph idx="1" type="body"/>
          </p:nvPr>
        </p:nvSpPr>
        <p:spPr>
          <a:xfrm>
            <a:off x="701040" y="2017936"/>
            <a:ext cx="9743441" cy="45555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06000" lvl="0" marL="306000" rtl="0" algn="l">
              <a:spcBef>
                <a:spcPts val="0"/>
              </a:spcBef>
              <a:spcAft>
                <a:spcPts val="0"/>
              </a:spcAft>
              <a:buSzPts val="1656"/>
              <a:buChar char="◼"/>
            </a:pPr>
            <a:r>
              <a:rPr lang="ru-RU"/>
              <a:t>“</a:t>
            </a:r>
            <a:r>
              <a:rPr b="1" i="1" lang="ru-RU" sz="3200"/>
              <a:t>Ми розуміємо, що </a:t>
            </a:r>
            <a:r>
              <a:rPr b="1" i="1" lang="ru-RU" sz="3200">
                <a:solidFill>
                  <a:srgbClr val="C00000"/>
                </a:solidFill>
              </a:rPr>
              <a:t>дистанційна освіта не може замінити справжнього очного навчання. </a:t>
            </a:r>
            <a:r>
              <a:rPr b="1" i="1" lang="ru-RU" sz="3200"/>
              <a:t>Діти мають соціалізуватися, особливо в початковій школі. Через пандемію коронавірусу весь світ шукає альтернативні шляхи для економічного та соціального життя. І галузь освіти – не виняток, адже для нас важливо, щоб освітній процес тривав та був якісним і безпечним.» </a:t>
            </a:r>
            <a:r>
              <a:rPr b="1" lang="ru-RU" sz="2800">
                <a:solidFill>
                  <a:srgbClr val="C00000"/>
                </a:solidFill>
              </a:rPr>
              <a:t>– зазначив т.в.о. Міністра освіти і науки Сергій Шкарлет.</a:t>
            </a:r>
            <a:endParaRPr b="1" sz="2800">
              <a:solidFill>
                <a:srgbClr val="C00000"/>
              </a:solidFill>
            </a:endParaRPr>
          </a:p>
        </p:txBody>
      </p:sp>
      <p:sp>
        <p:nvSpPr>
          <p:cNvPr id="118" name="Google Shape;118;p4"/>
          <p:cNvSpPr txBox="1"/>
          <p:nvPr>
            <p:ph type="title"/>
          </p:nvPr>
        </p:nvSpPr>
        <p:spPr>
          <a:xfrm>
            <a:off x="1526072" y="681836"/>
            <a:ext cx="9060648" cy="101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1" lang="ru-RU">
                <a:latin typeface="Arial"/>
                <a:ea typeface="Arial"/>
                <a:cs typeface="Arial"/>
                <a:sym typeface="Arial"/>
              </a:rPr>
              <a:t>«…ДИСТАНЦІЙНА ОСВІТА НЕ МОЖЕ ЗАМІНИТИ ОЧНОГО НАВЧАННЯ»</a:t>
            </a:r>
            <a:endParaRPr b="1"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/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40"/>
              <a:buFont typeface="Arial"/>
              <a:buNone/>
            </a:pPr>
            <a:r>
              <a:rPr b="1" lang="ru-RU" sz="3240">
                <a:latin typeface="Arial"/>
                <a:ea typeface="Arial"/>
                <a:cs typeface="Arial"/>
                <a:sym typeface="Arial"/>
              </a:rPr>
              <a:t>ДИСТАНЦІЙНЕ НАВЧАННЯ: ВИКЛИК ДЛЯ БАТЬКІВ</a:t>
            </a:r>
            <a:endParaRPr b="1" sz="324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5"/>
          <p:cNvSpPr/>
          <p:nvPr/>
        </p:nvSpPr>
        <p:spPr>
          <a:xfrm>
            <a:off x="254000" y="2389000"/>
            <a:ext cx="6380480" cy="403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242021"/>
              </a:buClr>
              <a:buSzPts val="3200"/>
              <a:buFont typeface="Arial"/>
              <a:buChar char="•"/>
            </a:pPr>
            <a:r>
              <a:rPr b="1" i="1" lang="ru-RU" sz="3200" u="none" cap="none" strike="noStrike">
                <a:solidFill>
                  <a:srgbClr val="242021"/>
                </a:solidFill>
                <a:latin typeface="PT Sans"/>
                <a:ea typeface="PT Sans"/>
                <a:cs typeface="PT Sans"/>
                <a:sym typeface="PT Sans"/>
              </a:rPr>
              <a:t>Багато завдань з усіх предметів.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242021"/>
              </a:buClr>
              <a:buSzPts val="3200"/>
              <a:buFont typeface="Arial"/>
              <a:buChar char="•"/>
            </a:pPr>
            <a:r>
              <a:rPr b="1" i="1" lang="ru-RU" sz="3200" u="none" cap="none" strike="noStrike">
                <a:solidFill>
                  <a:srgbClr val="242021"/>
                </a:solidFill>
                <a:latin typeface="PT Sans"/>
                <a:ea typeface="PT Sans"/>
                <a:cs typeface="PT Sans"/>
                <a:sym typeface="PT Sans"/>
              </a:rPr>
              <a:t>Діти не хочуть робити завдання: </a:t>
            </a:r>
            <a:r>
              <a:rPr b="1" i="1" lang="ru-RU" sz="3200" u="none" cap="none" strike="noStrike">
                <a:solidFill>
                  <a:srgbClr val="C00000"/>
                </a:solidFill>
                <a:latin typeface="PT Sans"/>
                <a:ea typeface="PT Sans"/>
                <a:cs typeface="PT Sans"/>
                <a:sym typeface="PT Sans"/>
              </a:rPr>
              <a:t>деякі асоціюють карантин з канікулами, а деякі налякані ситуацією, що сталася.</a:t>
            </a:r>
            <a:endParaRPr/>
          </a:p>
          <a:p>
            <a:pPr indent="-825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1" sz="3200" u="none" cap="none" strike="noStrike">
              <a:solidFill>
                <a:srgbClr val="24202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descr="Дистанційне навчання. Досвід роботи наших педагогів. - ДНЗ №10" id="125" name="Google Shape;12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00907" y="2389000"/>
            <a:ext cx="5660613" cy="3869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 txBox="1"/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T Sans"/>
              <a:buNone/>
            </a:pPr>
            <a:r>
              <a:rPr b="1" lang="ru-RU">
                <a:latin typeface="PT Sans"/>
                <a:ea typeface="PT Sans"/>
                <a:cs typeface="PT Sans"/>
                <a:sym typeface="PT Sans"/>
              </a:rPr>
              <a:t>ПРОБЛЕМА В ТОМУ, ЩО МИ НЕ ПРИВЧИЛИ НАШИХ ДІТЕЙ ДО САМОСТІЙНОГО НАВЧАННЯ.</a:t>
            </a:r>
            <a:endParaRPr b="1"/>
          </a:p>
        </p:txBody>
      </p:sp>
      <p:sp>
        <p:nvSpPr>
          <p:cNvPr id="131" name="Google Shape;131;p6"/>
          <p:cNvSpPr txBox="1"/>
          <p:nvPr>
            <p:ph idx="1" type="body"/>
          </p:nvPr>
        </p:nvSpPr>
        <p:spPr>
          <a:xfrm>
            <a:off x="436875" y="2228850"/>
            <a:ext cx="8575200" cy="42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06000" lvl="0" marL="306000" rtl="0" algn="l">
              <a:spcBef>
                <a:spcPts val="0"/>
              </a:spcBef>
              <a:spcAft>
                <a:spcPts val="0"/>
              </a:spcAft>
              <a:buSzPts val="2944"/>
              <a:buChar char="◼"/>
            </a:pPr>
            <a:r>
              <a:rPr b="1" lang="ru-RU" sz="3200" u="sng">
                <a:solidFill>
                  <a:srgbClr val="C00000"/>
                </a:solidFill>
                <a:latin typeface="PT Sans"/>
                <a:ea typeface="PT Sans"/>
                <a:cs typeface="PT Sans"/>
                <a:sym typeface="PT Sans"/>
              </a:rPr>
              <a:t>Ми всі виявилися не готові: </a:t>
            </a:r>
            <a:endParaRPr b="1" sz="3200" u="sng">
              <a:solidFill>
                <a:srgbClr val="C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06000" lvl="0" marL="306000" rtl="0" algn="l">
              <a:spcBef>
                <a:spcPts val="1240"/>
              </a:spcBef>
              <a:spcAft>
                <a:spcPts val="0"/>
              </a:spcAft>
              <a:buSzPts val="2944"/>
              <a:buChar char="◼"/>
            </a:pPr>
            <a:r>
              <a:rPr lang="ru-RU" sz="3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діти, які звикли до того, що до школи просто потрібно ходити;</a:t>
            </a:r>
            <a:endParaRPr/>
          </a:p>
          <a:p>
            <a:pPr indent="-306000" lvl="0" marL="306000" rtl="0" algn="l">
              <a:spcBef>
                <a:spcPts val="1240"/>
              </a:spcBef>
              <a:spcAft>
                <a:spcPts val="0"/>
              </a:spcAft>
              <a:buSzPts val="2944"/>
              <a:buChar char="◼"/>
            </a:pPr>
            <a:r>
              <a:rPr lang="ru-RU" sz="3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батьки, перекладаючи всю відповідальність на школу;</a:t>
            </a:r>
            <a:endParaRPr sz="32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06000" lvl="0" marL="306000" rtl="0" algn="l">
              <a:spcBef>
                <a:spcPts val="1240"/>
              </a:spcBef>
              <a:spcAft>
                <a:spcPts val="0"/>
              </a:spcAft>
              <a:buSzPts val="2944"/>
              <a:buChar char="◼"/>
            </a:pPr>
            <a:r>
              <a:rPr lang="ru-RU" sz="3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сама школа, коли напрацьовані роками матеріали доводиться переробляти у інший формат, а  вчителі опановують різні навчальні платформи для взаємодії з учнями</a:t>
            </a:r>
            <a:endParaRPr sz="3200">
              <a:solidFill>
                <a:schemeClr val="dk1"/>
              </a:solidFill>
            </a:endParaRPr>
          </a:p>
        </p:txBody>
      </p:sp>
      <p:pic>
        <p:nvPicPr>
          <p:cNvPr descr="Инструкции обучение, вебинары, советы из мира PROZORRO - e-tender.ua" id="132" name="Google Shape;13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29675" y="2228850"/>
            <a:ext cx="3362325" cy="421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"/>
          <p:cNvSpPr txBox="1"/>
          <p:nvPr>
            <p:ph type="title"/>
          </p:nvPr>
        </p:nvSpPr>
        <p:spPr>
          <a:xfrm>
            <a:off x="4084321" y="601689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</a:pPr>
            <a:r>
              <a:rPr b="1" lang="ru-RU" sz="4800">
                <a:latin typeface="Arial Black"/>
                <a:ea typeface="Arial Black"/>
                <a:cs typeface="Arial Black"/>
                <a:sym typeface="Arial Black"/>
              </a:rPr>
              <a:t>СПІВПРАЦЯ</a:t>
            </a:r>
            <a:endParaRPr b="1" sz="48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38" name="Google Shape;138;p7"/>
          <p:cNvSpPr/>
          <p:nvPr/>
        </p:nvSpPr>
        <p:spPr>
          <a:xfrm>
            <a:off x="3606800" y="2114961"/>
            <a:ext cx="4805680" cy="3488784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 cap="rnd" cmpd="sng" w="22225">
            <a:solidFill>
              <a:srgbClr val="1224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9" name="Google Shape;139;p7"/>
          <p:cNvSpPr/>
          <p:nvPr/>
        </p:nvSpPr>
        <p:spPr>
          <a:xfrm rot="-3430651">
            <a:off x="2480859" y="2956325"/>
            <a:ext cx="337945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БАТЬКИ</a:t>
            </a:r>
            <a:endParaRPr b="1" i="0" sz="5400" u="none" cap="none" strike="noStrike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40" name="Google Shape;140;p7"/>
          <p:cNvSpPr/>
          <p:nvPr/>
        </p:nvSpPr>
        <p:spPr>
          <a:xfrm rot="3202253">
            <a:off x="6195353" y="3116686"/>
            <a:ext cx="368241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ВЧИТЕЛІ</a:t>
            </a:r>
            <a:endParaRPr b="1" i="0" sz="5400" u="none" cap="none" strike="noStrike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41" name="Google Shape;141;p7"/>
          <p:cNvSpPr/>
          <p:nvPr/>
        </p:nvSpPr>
        <p:spPr>
          <a:xfrm>
            <a:off x="4983557" y="5621045"/>
            <a:ext cx="205216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УЧНІ</a:t>
            </a:r>
            <a:endParaRPr b="1" i="0" sz="5400" u="none" cap="none" strike="noStrike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42" name="Google Shape;142;p7"/>
          <p:cNvSpPr/>
          <p:nvPr/>
        </p:nvSpPr>
        <p:spPr>
          <a:xfrm>
            <a:off x="4723069" y="3955048"/>
            <a:ext cx="257314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УСПІХ</a:t>
            </a:r>
            <a:endParaRPr b="1" i="0" sz="54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/>
          <p:nvPr>
            <p:ph type="title"/>
          </p:nvPr>
        </p:nvSpPr>
        <p:spPr>
          <a:xfrm>
            <a:off x="841278" y="53959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20"/>
              <a:buFont typeface="Arial Black"/>
              <a:buNone/>
            </a:pPr>
            <a:r>
              <a:rPr i="1" lang="ru-RU" sz="4320">
                <a:latin typeface="Arial Black"/>
                <a:ea typeface="Arial Black"/>
                <a:cs typeface="Arial Black"/>
                <a:sym typeface="Arial Black"/>
              </a:rPr>
              <a:t>ЯК ПРАВИЛЬНО ОРГАНІЗУВАТИ?</a:t>
            </a:r>
            <a:endParaRPr i="1" sz="432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48" name="Google Shape;148;p8"/>
          <p:cNvSpPr/>
          <p:nvPr/>
        </p:nvSpPr>
        <p:spPr>
          <a:xfrm>
            <a:off x="703112" y="1910080"/>
            <a:ext cx="8432800" cy="50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rgbClr val="333333"/>
                </a:solidFill>
                <a:latin typeface="PT Sans"/>
                <a:ea typeface="PT Sans"/>
                <a:cs typeface="PT Sans"/>
                <a:sym typeface="PT Sans"/>
              </a:rPr>
              <a:t>Батьки мають усвідомлювати, що </a:t>
            </a:r>
            <a:r>
              <a:rPr b="1" i="1" lang="ru-RU" sz="3600" u="none" cap="none" strike="noStrike">
                <a:solidFill>
                  <a:srgbClr val="C00000"/>
                </a:solidFill>
                <a:latin typeface="PT Sans"/>
                <a:ea typeface="PT Sans"/>
                <a:cs typeface="PT Sans"/>
                <a:sym typeface="PT Sans"/>
              </a:rPr>
              <a:t>саме від них залежить психічний стан дитини та організація навчання вдома.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>
                <a:solidFill>
                  <a:srgbClr val="333333"/>
                </a:solidFill>
                <a:latin typeface="PT Sans"/>
                <a:ea typeface="PT Sans"/>
                <a:cs typeface="PT Sans"/>
                <a:sym typeface="PT Sans"/>
              </a:rPr>
              <a:t>Такий процес є трьохстороннім: дитина-школа-батьки й складається з кількох етапів: </a:t>
            </a:r>
            <a:r>
              <a:rPr b="1" i="0" lang="ru-RU" sz="3600">
                <a:solidFill>
                  <a:srgbClr val="C00000"/>
                </a:solidFill>
                <a:latin typeface="PT Sans"/>
                <a:ea typeface="PT Sans"/>
                <a:cs typeface="PT Sans"/>
                <a:sym typeface="PT Sans"/>
              </a:rPr>
              <a:t>планування, мотивація і моніторинг.</a:t>
            </a:r>
            <a:endParaRPr b="1" sz="3600">
              <a:solidFill>
                <a:srgbClr val="C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Дистанційне навчання" id="149" name="Google Shape;14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22550" y="3108050"/>
            <a:ext cx="2848349" cy="3445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"/>
          <p:cNvSpPr txBox="1"/>
          <p:nvPr>
            <p:ph type="title"/>
          </p:nvPr>
        </p:nvSpPr>
        <p:spPr>
          <a:xfrm>
            <a:off x="2582712" y="633078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 Black"/>
              <a:buNone/>
            </a:pPr>
            <a:r>
              <a:rPr b="1" i="1" lang="ru-RU" sz="5400">
                <a:latin typeface="Arial Black"/>
                <a:ea typeface="Arial Black"/>
                <a:cs typeface="Arial Black"/>
                <a:sym typeface="Arial Black"/>
              </a:rPr>
              <a:t>1. ПЛАНУВАННЯ</a:t>
            </a:r>
            <a:endParaRPr b="1" i="1" sz="54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55" name="Google Shape;155;p9"/>
          <p:cNvSpPr/>
          <p:nvPr/>
        </p:nvSpPr>
        <p:spPr>
          <a:xfrm>
            <a:off x="254000" y="1883668"/>
            <a:ext cx="7074535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ru-RU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передбачає необхідність складання розкладу </a:t>
            </a:r>
            <a:r>
              <a:rPr i="0" lang="ru-RU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(обов’язково разом з дитиною, при цьому дитині на кожному етапі бажано запропонувати кілька варіантів на вибір), </a:t>
            </a:r>
            <a:endParaRPr/>
          </a:p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ru-RU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прибрати зайві предмети й фактори,</a:t>
            </a:r>
            <a:endParaRPr/>
          </a:p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ru-RU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запланувати у розкладі достатній час на відпочинок, </a:t>
            </a:r>
            <a:endParaRPr/>
          </a:p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ru-RU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забезпечити якісний інтернет </a:t>
            </a:r>
            <a:r>
              <a:rPr i="0" lang="ru-RU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(за відсутності високої якості продумати альтернативні варіанти).</a:t>
            </a:r>
            <a:endParaRPr i="0" sz="2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Помилки в плануванні виробництва продукції - Quantum" id="156" name="Google Shape;15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28535" y="2357249"/>
            <a:ext cx="4698094" cy="3891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Дивиденд">
  <a:themeElements>
    <a:clrScheme name="Дивиденд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2020-11-12T18:45:24Z</dcterms:created>
  <dc:creator>User</dc:creator>
</cp:coreProperties>
</file>