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Canva Sans" panose="020B0604020202020204" charset="0"/>
      <p:regular r:id="rId23"/>
    </p:embeddedFont>
    <p:embeddedFont>
      <p:font typeface="Canva Sans Bold" panose="020B0604020202020204" charset="0"/>
      <p:regular r:id="rId24"/>
    </p:embeddedFont>
    <p:embeddedFont>
      <p:font typeface="TT Slabs Bold" panose="020B0604020202020204" charset="-52"/>
      <p:regular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1138" y="1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5256" y="1155701"/>
            <a:ext cx="16173450" cy="5029200"/>
          </a:xfrm>
        </p:spPr>
        <p:txBody>
          <a:bodyPr anchor="b">
            <a:noAutofit/>
          </a:bodyPr>
          <a:lstStyle>
            <a:lvl1pPr algn="l">
              <a:lnSpc>
                <a:spcPct val="80000"/>
              </a:lnSpc>
              <a:defRPr sz="13200" spc="-180" baseline="0">
                <a:solidFill>
                  <a:srgbClr val="FFFFFF"/>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001269" y="6310314"/>
            <a:ext cx="13842302" cy="2468880"/>
          </a:xfrm>
        </p:spPr>
        <p:txBody>
          <a:bodyPr>
            <a:normAutofit/>
          </a:bodyPr>
          <a:lstStyle>
            <a:lvl1pPr marL="0" indent="0" algn="l">
              <a:buNone/>
              <a:defRPr sz="4800">
                <a:solidFill>
                  <a:schemeClr val="bg1"/>
                </a:solidFill>
                <a:latin typeface="+mj-lt"/>
              </a:defRPr>
            </a:lvl1pPr>
            <a:lvl2pPr marL="685800" indent="0" algn="ctr">
              <a:buNone/>
              <a:defRPr sz="4200"/>
            </a:lvl2pPr>
            <a:lvl3pPr marL="1371600" indent="0" algn="ctr">
              <a:buNone/>
              <a:defRPr sz="3600"/>
            </a:lvl3pPr>
            <a:lvl4pPr marL="2057400" indent="0" algn="ctr">
              <a:buNone/>
              <a:defRPr sz="3000"/>
            </a:lvl4pPr>
            <a:lvl5pPr marL="2743200" indent="0" algn="ctr">
              <a:buNone/>
              <a:defRPr sz="3000"/>
            </a:lvl5pPr>
            <a:lvl6pPr marL="3429000" indent="0" algn="ctr">
              <a:buNone/>
              <a:defRPr sz="3000"/>
            </a:lvl6pPr>
            <a:lvl7pPr marL="4114800" indent="0" algn="ctr">
              <a:buNone/>
              <a:defRPr sz="3000"/>
            </a:lvl7pPr>
            <a:lvl8pPr marL="4800600" indent="0" algn="ctr">
              <a:buNone/>
              <a:defRPr sz="3000"/>
            </a:lvl8pPr>
            <a:lvl9pPr marL="5486400" indent="0" algn="ctr">
              <a:buNone/>
              <a:defRPr sz="3000"/>
            </a:lvl9pPr>
          </a:lstStyle>
          <a:p>
            <a:r>
              <a:rPr lang="uk-UA"/>
              <a:t>Клацніть, щоб редагувати стиль зразка підзаголовка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1D8BD707-D9CF-40AE-B4C6-C98DA3205C09}" type="datetimeFigureOut">
              <a:rPr lang="en-US" smtClean="0"/>
              <a:pPr/>
              <a:t>5/6/2025</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30498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7621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115925" y="1042988"/>
            <a:ext cx="3943350" cy="7200900"/>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57288" y="1071563"/>
            <a:ext cx="11601450" cy="8101013"/>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7753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5227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905256" y="1151129"/>
            <a:ext cx="16171164" cy="5033772"/>
          </a:xfrm>
        </p:spPr>
        <p:txBody>
          <a:bodyPr anchor="b">
            <a:normAutofit/>
          </a:bodyPr>
          <a:lstStyle>
            <a:lvl1pPr>
              <a:lnSpc>
                <a:spcPct val="80000"/>
              </a:lnSpc>
              <a:defRPr sz="13200" b="0" baseline="0">
                <a:solidFill>
                  <a:schemeClr val="accent1"/>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01268" y="6306314"/>
            <a:ext cx="13839444" cy="2468880"/>
          </a:xfrm>
        </p:spPr>
        <p:txBody>
          <a:bodyPr anchor="t">
            <a:normAutofit/>
          </a:bodyPr>
          <a:lstStyle>
            <a:lvl1pPr marL="0" indent="0">
              <a:buNone/>
              <a:defRPr sz="4800">
                <a:solidFill>
                  <a:schemeClr val="tx1"/>
                </a:solidFill>
                <a:latin typeface="+mj-lt"/>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3447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014984" y="2997201"/>
            <a:ext cx="6995160" cy="565099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9016995" y="2997201"/>
            <a:ext cx="6995160" cy="565099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294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14984" y="3060701"/>
            <a:ext cx="6995160" cy="1085100"/>
          </a:xfrm>
        </p:spPr>
        <p:txBody>
          <a:bodyPr anchor="ctr">
            <a:normAutofit/>
          </a:bodyPr>
          <a:lstStyle>
            <a:lvl1pPr marL="0" indent="0">
              <a:buNone/>
              <a:defRPr sz="3300" b="0" cap="all" baseline="0">
                <a:solidFill>
                  <a:schemeClr val="tx1">
                    <a:lumMod val="85000"/>
                    <a:lumOff val="15000"/>
                  </a:schemeClr>
                </a:solidFill>
                <a:latin typeface="+mj-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014984" y="4129626"/>
            <a:ext cx="6995160" cy="480060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9011412" y="3057653"/>
            <a:ext cx="6995160" cy="1083564"/>
          </a:xfrm>
        </p:spPr>
        <p:txBody>
          <a:bodyPr anchor="ctr">
            <a:normAutofit/>
          </a:bodyPr>
          <a:lstStyle>
            <a:lvl1pPr marL="0" indent="0">
              <a:buNone/>
              <a:defRPr sz="3300" b="0" cap="all" baseline="0">
                <a:solidFill>
                  <a:schemeClr val="tx1">
                    <a:lumMod val="85000"/>
                    <a:lumOff val="15000"/>
                  </a:schemeClr>
                </a:solidFill>
                <a:latin typeface="+mj-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9011412" y="4126485"/>
            <a:ext cx="6995160" cy="480060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2842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337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476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Rectangle 1"/>
          <p:cNvSpPr/>
          <p:nvPr/>
        </p:nvSpPr>
        <p:spPr>
          <a:xfrm>
            <a:off x="11430000" y="0"/>
            <a:ext cx="685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12392106" y="813423"/>
            <a:ext cx="5074920" cy="2880360"/>
          </a:xfrm>
        </p:spPr>
        <p:txBody>
          <a:bodyPr anchor="b">
            <a:noAutofit/>
          </a:bodyPr>
          <a:lstStyle>
            <a:lvl1pPr>
              <a:lnSpc>
                <a:spcPct val="85000"/>
              </a:lnSpc>
              <a:defRPr sz="6000">
                <a:solidFill>
                  <a:srgbClr val="FFFFFF"/>
                </a:solidFill>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1143000" y="1143000"/>
            <a:ext cx="9144000" cy="685800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2413973" y="3767720"/>
            <a:ext cx="5097780" cy="4690481"/>
          </a:xfrm>
        </p:spPr>
        <p:txBody>
          <a:bodyPr>
            <a:normAutofit/>
          </a:bodyPr>
          <a:lstStyle>
            <a:lvl1pPr marL="0" marR="0" indent="0" algn="l" defTabSz="1371600" rtl="0" eaLnBrk="1" fontAlgn="auto" latinLnBrk="0" hangingPunct="1">
              <a:lnSpc>
                <a:spcPct val="100000"/>
              </a:lnSpc>
              <a:spcBef>
                <a:spcPts val="1800"/>
              </a:spcBef>
              <a:spcAft>
                <a:spcPts val="0"/>
              </a:spcAft>
              <a:buClrTx/>
              <a:buSzTx/>
              <a:buFontTx/>
              <a:buNone/>
              <a:tabLst/>
              <a:defRPr sz="2700">
                <a:solidFill>
                  <a:srgbClr val="262626"/>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marL="0" marR="0" lvl="0" indent="0" algn="l" defTabSz="1371600" rtl="0" eaLnBrk="1" fontAlgn="auto" latinLnBrk="0" hangingPunct="1">
              <a:lnSpc>
                <a:spcPct val="100000"/>
              </a:lnSpc>
              <a:spcBef>
                <a:spcPts val="2100"/>
              </a:spcBef>
              <a:spcAft>
                <a:spcPts val="0"/>
              </a:spcAft>
              <a:buClrTx/>
              <a:buSzTx/>
              <a:buFontTx/>
              <a:buNone/>
              <a:tabLst/>
              <a:defRPr/>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1D8BD707-D9CF-40AE-B4C6-C98DA3205C09}"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2339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3836" y="8128001"/>
            <a:ext cx="16171164" cy="919925"/>
          </a:xfrm>
        </p:spPr>
        <p:txBody>
          <a:bodyPr anchor="b">
            <a:normAutofit/>
          </a:bodyPr>
          <a:lstStyle>
            <a:lvl1pPr>
              <a:defRPr sz="4800" b="0">
                <a:solidFill>
                  <a:srgbClr val="FFFFFF"/>
                </a:solidFill>
              </a:defRPr>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0" y="0"/>
            <a:ext cx="18288000" cy="7996428"/>
          </a:xfrm>
          <a:solidFill>
            <a:schemeClr val="accent1">
              <a:lumMod val="40000"/>
              <a:lumOff val="60000"/>
            </a:schemeClr>
          </a:solidFill>
        </p:spPr>
        <p:txBody>
          <a:bodyPr anchor="t"/>
          <a:lstStyle>
            <a:lvl1pPr marL="0" indent="0" algn="ctr">
              <a:spcBef>
                <a:spcPts val="1200"/>
              </a:spcBef>
              <a:buNone/>
              <a:defRPr sz="4800">
                <a:solidFill>
                  <a:schemeClr val="tx1">
                    <a:lumMod val="75000"/>
                    <a:lumOff val="25000"/>
                  </a:schemeClr>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014984" y="8864603"/>
            <a:ext cx="13844016" cy="800100"/>
          </a:xfrm>
        </p:spPr>
        <p:txBody>
          <a:bodyPr>
            <a:normAutofit/>
          </a:bodyPr>
          <a:lstStyle>
            <a:lvl1pPr marL="0" indent="0">
              <a:lnSpc>
                <a:spcPct val="90000"/>
              </a:lnSpc>
              <a:buNone/>
              <a:defRPr sz="2100">
                <a:solidFill>
                  <a:srgbClr val="262626"/>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uk-UA"/>
              <a:t>Клацніть, щоб відредагувати стилі зразків тексту</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1D8BD707-D9CF-40AE-B4C6-C98DA3205C09}" type="datetimeFigureOut">
              <a:rPr lang="en-US" smtClean="0"/>
              <a:pPr/>
              <a:t>5/6/2025</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2754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5837" y="749300"/>
            <a:ext cx="16159163" cy="2487297"/>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14985" y="3017520"/>
            <a:ext cx="16130588" cy="564927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28700" y="9618671"/>
            <a:ext cx="6172200" cy="342900"/>
          </a:xfrm>
          <a:prstGeom prst="rect">
            <a:avLst/>
          </a:prstGeom>
        </p:spPr>
        <p:txBody>
          <a:bodyPr vert="horz" lIns="91440" tIns="45720" rIns="91440" bIns="45720" rtlCol="0" anchor="ctr"/>
          <a:lstStyle>
            <a:lvl1pPr algn="l">
              <a:defRPr sz="1425">
                <a:solidFill>
                  <a:schemeClr val="tx1">
                    <a:alpha val="80000"/>
                  </a:schemeClr>
                </a:solidFill>
              </a:defRPr>
            </a:lvl1pPr>
          </a:lstStyle>
          <a:p>
            <a:fld id="{1D8BD707-D9CF-40AE-B4C6-C98DA3205C09}" type="datetimeFigureOut">
              <a:rPr lang="en-US" smtClean="0"/>
              <a:pPr/>
              <a:t>5/6/2025</a:t>
            </a:fld>
            <a:endParaRPr lang="en-US"/>
          </a:p>
        </p:txBody>
      </p:sp>
      <p:sp>
        <p:nvSpPr>
          <p:cNvPr id="5" name="Footer Placeholder 4"/>
          <p:cNvSpPr>
            <a:spLocks noGrp="1"/>
          </p:cNvSpPr>
          <p:nvPr>
            <p:ph type="ftr" sz="quarter" idx="3"/>
          </p:nvPr>
        </p:nvSpPr>
        <p:spPr>
          <a:xfrm>
            <a:off x="1028700" y="9832046"/>
            <a:ext cx="7543800" cy="342900"/>
          </a:xfrm>
          <a:prstGeom prst="rect">
            <a:avLst/>
          </a:prstGeom>
        </p:spPr>
        <p:txBody>
          <a:bodyPr vert="horz" lIns="91440" tIns="45720" rIns="91440" bIns="45720" rtlCol="0" anchor="ctr"/>
          <a:lstStyle>
            <a:lvl1pPr algn="l">
              <a:defRPr sz="1425"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13145889" y="8814619"/>
            <a:ext cx="4389120" cy="2095559"/>
          </a:xfrm>
          <a:prstGeom prst="rect">
            <a:avLst/>
          </a:prstGeom>
        </p:spPr>
        <p:txBody>
          <a:bodyPr vert="horz" lIns="91440" tIns="45720" rIns="91440" bIns="45720" rtlCol="0" anchor="b"/>
          <a:lstStyle>
            <a:lvl1pPr algn="r">
              <a:defRPr sz="15450" b="0">
                <a:ln>
                  <a:noFill/>
                </a:ln>
                <a:solidFill>
                  <a:schemeClr val="accent1">
                    <a:alpha val="25000"/>
                  </a:schemeClr>
                </a:solidFill>
                <a:latin typeface="+mj-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083370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85000"/>
        </a:lnSpc>
        <a:spcBef>
          <a:spcPct val="0"/>
        </a:spcBef>
        <a:buNone/>
        <a:defRPr sz="8100" kern="1200" spc="-180" baseline="0">
          <a:solidFill>
            <a:schemeClr val="accent1"/>
          </a:solidFill>
          <a:latin typeface="+mj-lt"/>
          <a:ea typeface="+mj-ea"/>
          <a:cs typeface="+mj-cs"/>
        </a:defRPr>
      </a:lvl1pPr>
    </p:titleStyle>
    <p:bodyStyle>
      <a:lvl1pPr marL="137160" indent="-137160" algn="l" defTabSz="1371600" rtl="0" eaLnBrk="1" latinLnBrk="0" hangingPunct="1">
        <a:lnSpc>
          <a:spcPct val="85000"/>
        </a:lnSpc>
        <a:spcBef>
          <a:spcPts val="1950"/>
        </a:spcBef>
        <a:buFont typeface="Arial" pitchFamily="34" charset="0"/>
        <a:buChar char=" "/>
        <a:defRPr sz="3600" kern="1200">
          <a:solidFill>
            <a:schemeClr val="tx1">
              <a:lumMod val="85000"/>
              <a:lumOff val="15000"/>
            </a:schemeClr>
          </a:solidFill>
          <a:latin typeface="+mn-lt"/>
          <a:ea typeface="+mn-ea"/>
          <a:cs typeface="+mn-cs"/>
        </a:defRPr>
      </a:lvl1pPr>
      <a:lvl2pPr marL="521208" indent="-514350" algn="l" defTabSz="1371600" rtl="0" eaLnBrk="1" latinLnBrk="0" hangingPunct="1">
        <a:lnSpc>
          <a:spcPct val="85000"/>
        </a:lnSpc>
        <a:spcBef>
          <a:spcPts val="900"/>
        </a:spcBef>
        <a:buFont typeface="Arial" pitchFamily="34" charset="0"/>
        <a:buChar char=" "/>
        <a:defRPr sz="3600" kern="1200">
          <a:solidFill>
            <a:schemeClr val="tx1">
              <a:lumMod val="85000"/>
              <a:lumOff val="15000"/>
            </a:schemeClr>
          </a:solidFill>
          <a:latin typeface="+mn-lt"/>
          <a:ea typeface="+mn-ea"/>
          <a:cs typeface="+mn-cs"/>
        </a:defRPr>
      </a:lvl2pPr>
      <a:lvl3pPr marL="822960" indent="-822960" algn="l" defTabSz="1371600" rtl="0" eaLnBrk="1" latinLnBrk="0" hangingPunct="1">
        <a:lnSpc>
          <a:spcPct val="85000"/>
        </a:lnSpc>
        <a:spcBef>
          <a:spcPts val="900"/>
        </a:spcBef>
        <a:buFont typeface="Arial" pitchFamily="34" charset="0"/>
        <a:buChar char=" "/>
        <a:defRPr sz="3000" i="1" kern="1200">
          <a:solidFill>
            <a:schemeClr val="tx1">
              <a:lumMod val="85000"/>
              <a:lumOff val="15000"/>
            </a:schemeClr>
          </a:solidFill>
          <a:latin typeface="+mn-lt"/>
          <a:ea typeface="+mn-ea"/>
          <a:cs typeface="+mn-cs"/>
        </a:defRPr>
      </a:lvl3pPr>
      <a:lvl4pPr marL="1234440" indent="-1234440" algn="l" defTabSz="1371600" rtl="0" eaLnBrk="1" latinLnBrk="0" hangingPunct="1">
        <a:lnSpc>
          <a:spcPct val="85000"/>
        </a:lnSpc>
        <a:spcBef>
          <a:spcPts val="900"/>
        </a:spcBef>
        <a:buFont typeface="Arial" pitchFamily="34" charset="0"/>
        <a:buChar char=" "/>
        <a:defRPr sz="2700" kern="1200">
          <a:solidFill>
            <a:schemeClr val="tx1">
              <a:lumMod val="85000"/>
              <a:lumOff val="15000"/>
            </a:schemeClr>
          </a:solidFill>
          <a:latin typeface="+mn-lt"/>
          <a:ea typeface="+mn-ea"/>
          <a:cs typeface="+mn-cs"/>
        </a:defRPr>
      </a:lvl4pPr>
      <a:lvl5pPr marL="1645920" indent="-1645920" algn="l" defTabSz="1371600" rtl="0" eaLnBrk="1" latinLnBrk="0" hangingPunct="1">
        <a:lnSpc>
          <a:spcPct val="85000"/>
        </a:lnSpc>
        <a:spcBef>
          <a:spcPts val="900"/>
        </a:spcBef>
        <a:buFont typeface="Arial" pitchFamily="34" charset="0"/>
        <a:buChar char=" "/>
        <a:defRPr sz="2700" kern="1200">
          <a:solidFill>
            <a:schemeClr val="tx1">
              <a:lumMod val="85000"/>
              <a:lumOff val="15000"/>
            </a:schemeClr>
          </a:solidFill>
          <a:latin typeface="+mn-lt"/>
          <a:ea typeface="+mn-ea"/>
          <a:cs typeface="+mn-cs"/>
        </a:defRPr>
      </a:lvl5pPr>
      <a:lvl6pPr marL="1800000" indent="-342900" algn="l" defTabSz="1371600" rtl="0" eaLnBrk="1" latinLnBrk="0" hangingPunct="1">
        <a:lnSpc>
          <a:spcPct val="85000"/>
        </a:lnSpc>
        <a:spcBef>
          <a:spcPts val="900"/>
        </a:spcBef>
        <a:buFont typeface="Arial" pitchFamily="34" charset="0"/>
        <a:buChar char=" "/>
        <a:defRPr sz="2700" kern="1200">
          <a:solidFill>
            <a:schemeClr val="tx1">
              <a:lumMod val="85000"/>
              <a:lumOff val="15000"/>
            </a:schemeClr>
          </a:solidFill>
          <a:latin typeface="+mn-lt"/>
          <a:ea typeface="+mn-ea"/>
          <a:cs typeface="+mn-cs"/>
        </a:defRPr>
      </a:lvl6pPr>
      <a:lvl7pPr marL="2100000" indent="-342900" algn="l" defTabSz="1371600" rtl="0" eaLnBrk="1" latinLnBrk="0" hangingPunct="1">
        <a:lnSpc>
          <a:spcPct val="85000"/>
        </a:lnSpc>
        <a:spcBef>
          <a:spcPts val="900"/>
        </a:spcBef>
        <a:buFont typeface="Arial" pitchFamily="34" charset="0"/>
        <a:buChar char=" "/>
        <a:defRPr sz="2700" kern="1200">
          <a:solidFill>
            <a:schemeClr val="tx1">
              <a:lumMod val="85000"/>
              <a:lumOff val="15000"/>
            </a:schemeClr>
          </a:solidFill>
          <a:latin typeface="+mn-lt"/>
          <a:ea typeface="+mn-ea"/>
          <a:cs typeface="+mn-cs"/>
        </a:defRPr>
      </a:lvl7pPr>
      <a:lvl8pPr marL="2400000" indent="-342900" algn="l" defTabSz="1371600" rtl="0" eaLnBrk="1" latinLnBrk="0" hangingPunct="1">
        <a:lnSpc>
          <a:spcPct val="85000"/>
        </a:lnSpc>
        <a:spcBef>
          <a:spcPts val="900"/>
        </a:spcBef>
        <a:buFont typeface="Arial" pitchFamily="34" charset="0"/>
        <a:buChar char=" "/>
        <a:defRPr sz="2700" kern="1200">
          <a:solidFill>
            <a:schemeClr val="tx1">
              <a:lumMod val="85000"/>
              <a:lumOff val="15000"/>
            </a:schemeClr>
          </a:solidFill>
          <a:latin typeface="+mn-lt"/>
          <a:ea typeface="+mn-ea"/>
          <a:cs typeface="+mn-cs"/>
        </a:defRPr>
      </a:lvl8pPr>
      <a:lvl9pPr marL="2700000" indent="-342900" algn="l" defTabSz="1371600" rtl="0" eaLnBrk="1" latinLnBrk="0" hangingPunct="1">
        <a:lnSpc>
          <a:spcPct val="85000"/>
        </a:lnSpc>
        <a:spcBef>
          <a:spcPts val="900"/>
        </a:spcBef>
        <a:buFont typeface="Arial" pitchFamily="34" charset="0"/>
        <a:buChar char=" "/>
        <a:defRPr sz="2700" kern="1200">
          <a:solidFill>
            <a:schemeClr val="tx1">
              <a:lumMod val="85000"/>
              <a:lumOff val="15000"/>
            </a:schemeClr>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4.svg"/><Relationship Id="rId7" Type="http://schemas.openxmlformats.org/officeDocument/2006/relationships/image" Target="../media/image31.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10" Type="http://schemas.openxmlformats.org/officeDocument/2006/relationships/image" Target="../media/image46.jpeg"/><Relationship Id="rId4" Type="http://schemas.openxmlformats.org/officeDocument/2006/relationships/image" Target="../media/image28.png"/><Relationship Id="rId9" Type="http://schemas.openxmlformats.org/officeDocument/2006/relationships/image" Target="../media/image45.sv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jpeg"/><Relationship Id="rId3" Type="http://schemas.openxmlformats.org/officeDocument/2006/relationships/image" Target="../media/image14.svg"/><Relationship Id="rId7" Type="http://schemas.openxmlformats.org/officeDocument/2006/relationships/image" Target="../media/image31.svg"/><Relationship Id="rId12" Type="http://schemas.openxmlformats.org/officeDocument/2006/relationships/image" Target="../media/image51.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50.svg"/><Relationship Id="rId5" Type="http://schemas.openxmlformats.org/officeDocument/2006/relationships/image" Target="../media/image29.svg"/><Relationship Id="rId10" Type="http://schemas.openxmlformats.org/officeDocument/2006/relationships/image" Target="../media/image49.png"/><Relationship Id="rId4" Type="http://schemas.openxmlformats.org/officeDocument/2006/relationships/image" Target="../media/image28.png"/><Relationship Id="rId9" Type="http://schemas.openxmlformats.org/officeDocument/2006/relationships/image" Target="../media/image48.svg"/></Relationships>
</file>

<file path=ppt/slides/_rels/slide12.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14.svg"/><Relationship Id="rId7" Type="http://schemas.openxmlformats.org/officeDocument/2006/relationships/image" Target="../media/image31.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54.jpe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4.svg"/><Relationship Id="rId7" Type="http://schemas.openxmlformats.org/officeDocument/2006/relationships/image" Target="../media/image5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58.svg"/></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8.sv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4.svg"/><Relationship Id="rId7"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60.svg"/></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sv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sv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4.svg"/><Relationship Id="rId7" Type="http://schemas.openxmlformats.org/officeDocument/2006/relationships/image" Target="../media/image10.sv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3.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8.png"/><Relationship Id="rId5" Type="http://schemas.openxmlformats.org/officeDocument/2006/relationships/image" Target="../media/image6.sv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svg"/><Relationship Id="rId14"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4.svg"/><Relationship Id="rId7"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svg"/><Relationship Id="rId7"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svg"/><Relationship Id="rId10" Type="http://schemas.openxmlformats.org/officeDocument/2006/relationships/image" Target="../media/image26.svg"/><Relationship Id="rId4" Type="http://schemas.openxmlformats.org/officeDocument/2006/relationships/image" Target="../media/image9.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svg"/><Relationship Id="rId10" Type="http://schemas.openxmlformats.org/officeDocument/2006/relationships/image" Target="../media/image26.svg"/><Relationship Id="rId4" Type="http://schemas.openxmlformats.org/officeDocument/2006/relationships/image" Target="../media/image9.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svg"/><Relationship Id="rId7"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svg"/><Relationship Id="rId10" Type="http://schemas.openxmlformats.org/officeDocument/2006/relationships/image" Target="../media/image26.svg"/><Relationship Id="rId4" Type="http://schemas.openxmlformats.org/officeDocument/2006/relationships/image" Target="../media/image9.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14.sv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14.svg"/><Relationship Id="rId7" Type="http://schemas.openxmlformats.org/officeDocument/2006/relationships/image" Target="../media/image31.svg"/><Relationship Id="rId12" Type="http://schemas.openxmlformats.org/officeDocument/2006/relationships/image" Target="../media/image4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41.svg"/><Relationship Id="rId5" Type="http://schemas.openxmlformats.org/officeDocument/2006/relationships/image" Target="../media/image29.svg"/><Relationship Id="rId10" Type="http://schemas.openxmlformats.org/officeDocument/2006/relationships/image" Target="../media/image40.png"/><Relationship Id="rId4" Type="http://schemas.openxmlformats.org/officeDocument/2006/relationships/image" Target="../media/image28.png"/><Relationship Id="rId9"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8ADE1"/>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7787674"/>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BD2"/>
            </a:solidFill>
          </p:spPr>
          <p:txBody>
            <a:bodyPr/>
            <a:lstStyle/>
            <a:p>
              <a:endParaRPr lang="uk-UA"/>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uk-UA"/>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7" name="Group 7"/>
          <p:cNvGrpSpPr/>
          <p:nvPr/>
        </p:nvGrpSpPr>
        <p:grpSpPr>
          <a:xfrm>
            <a:off x="14450775" y="2108145"/>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uk-UA"/>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2" name="Group 12"/>
          <p:cNvGrpSpPr/>
          <p:nvPr/>
        </p:nvGrpSpPr>
        <p:grpSpPr>
          <a:xfrm>
            <a:off x="14450775" y="3573532"/>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uk-UA"/>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7" name="Group 17"/>
          <p:cNvGrpSpPr/>
          <p:nvPr/>
        </p:nvGrpSpPr>
        <p:grpSpPr>
          <a:xfrm>
            <a:off x="14460300" y="709904"/>
            <a:ext cx="3666838" cy="947966"/>
            <a:chOff x="0" y="0"/>
            <a:chExt cx="3623462" cy="936752"/>
          </a:xfrm>
        </p:grpSpPr>
        <p:sp>
          <p:nvSpPr>
            <p:cNvPr id="18" name="Freeform 1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19" name="Freeform 1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20" name="Freeform 2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uk-UA"/>
            </a:p>
          </p:txBody>
        </p:sp>
        <p:sp>
          <p:nvSpPr>
            <p:cNvPr id="21" name="Freeform 2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22" name="Group 22"/>
          <p:cNvGrpSpPr/>
          <p:nvPr/>
        </p:nvGrpSpPr>
        <p:grpSpPr>
          <a:xfrm>
            <a:off x="-115376" y="527652"/>
            <a:ext cx="17319661" cy="9948534"/>
            <a:chOff x="0" y="0"/>
            <a:chExt cx="4561557" cy="2620190"/>
          </a:xfrm>
        </p:grpSpPr>
        <p:sp>
          <p:nvSpPr>
            <p:cNvPr id="23" name="Freeform 23"/>
            <p:cNvSpPr/>
            <p:nvPr/>
          </p:nvSpPr>
          <p:spPr>
            <a:xfrm>
              <a:off x="0" y="0"/>
              <a:ext cx="4561557" cy="2620190"/>
            </a:xfrm>
            <a:custGeom>
              <a:avLst/>
              <a:gdLst/>
              <a:ahLst/>
              <a:cxnLst/>
              <a:rect l="l" t="t" r="r" b="b"/>
              <a:pathLst>
                <a:path w="4561557" h="2620190">
                  <a:moveTo>
                    <a:pt x="0" y="0"/>
                  </a:moveTo>
                  <a:lnTo>
                    <a:pt x="4561557" y="0"/>
                  </a:lnTo>
                  <a:lnTo>
                    <a:pt x="4561557" y="2620190"/>
                  </a:lnTo>
                  <a:lnTo>
                    <a:pt x="0" y="2620190"/>
                  </a:lnTo>
                  <a:close/>
                </a:path>
              </a:pathLst>
            </a:custGeom>
            <a:solidFill>
              <a:srgbClr val="99DCFF"/>
            </a:solidFill>
            <a:ln w="28575" cap="sq">
              <a:solidFill>
                <a:srgbClr val="000000"/>
              </a:solidFill>
              <a:prstDash val="solid"/>
              <a:miter/>
            </a:ln>
          </p:spPr>
          <p:txBody>
            <a:bodyPr/>
            <a:lstStyle/>
            <a:p>
              <a:endParaRPr lang="uk-UA"/>
            </a:p>
          </p:txBody>
        </p:sp>
        <p:sp>
          <p:nvSpPr>
            <p:cNvPr id="24" name="TextBox 24"/>
            <p:cNvSpPr txBox="1"/>
            <p:nvPr/>
          </p:nvSpPr>
          <p:spPr>
            <a:xfrm>
              <a:off x="0" y="-38100"/>
              <a:ext cx="4561557" cy="2658290"/>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a:off x="-363921" y="527652"/>
            <a:ext cx="17568206" cy="11712137"/>
            <a:chOff x="0" y="0"/>
            <a:chExt cx="23424274" cy="15616183"/>
          </a:xfrm>
        </p:grpSpPr>
        <p:sp>
          <p:nvSpPr>
            <p:cNvPr id="26" name="Freeform 26"/>
            <p:cNvSpPr/>
            <p:nvPr/>
          </p:nvSpPr>
          <p:spPr>
            <a:xfrm>
              <a:off x="0"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7" name="Freeform 27"/>
            <p:cNvSpPr/>
            <p:nvPr/>
          </p:nvSpPr>
          <p:spPr>
            <a:xfrm>
              <a:off x="7808091" y="0"/>
              <a:ext cx="7808091" cy="7808091"/>
            </a:xfrm>
            <a:custGeom>
              <a:avLst/>
              <a:gdLst/>
              <a:ahLst/>
              <a:cxnLst/>
              <a:rect l="l" t="t" r="r" b="b"/>
              <a:pathLst>
                <a:path w="7808091" h="7808091">
                  <a:moveTo>
                    <a:pt x="0" y="0"/>
                  </a:moveTo>
                  <a:lnTo>
                    <a:pt x="7808092" y="0"/>
                  </a:lnTo>
                  <a:lnTo>
                    <a:pt x="7808092"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8" name="Freeform 28"/>
            <p:cNvSpPr/>
            <p:nvPr/>
          </p:nvSpPr>
          <p:spPr>
            <a:xfrm>
              <a:off x="15616183"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9" name="Freeform 29"/>
            <p:cNvSpPr/>
            <p:nvPr/>
          </p:nvSpPr>
          <p:spPr>
            <a:xfrm>
              <a:off x="0"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30" name="Freeform 30"/>
            <p:cNvSpPr/>
            <p:nvPr/>
          </p:nvSpPr>
          <p:spPr>
            <a:xfrm>
              <a:off x="7808091" y="7808091"/>
              <a:ext cx="7808091" cy="7808091"/>
            </a:xfrm>
            <a:custGeom>
              <a:avLst/>
              <a:gdLst/>
              <a:ahLst/>
              <a:cxnLst/>
              <a:rect l="l" t="t" r="r" b="b"/>
              <a:pathLst>
                <a:path w="7808091" h="7808091">
                  <a:moveTo>
                    <a:pt x="0" y="0"/>
                  </a:moveTo>
                  <a:lnTo>
                    <a:pt x="7808092" y="0"/>
                  </a:lnTo>
                  <a:lnTo>
                    <a:pt x="7808092"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31" name="Freeform 31"/>
            <p:cNvSpPr/>
            <p:nvPr/>
          </p:nvSpPr>
          <p:spPr>
            <a:xfrm>
              <a:off x="15616183"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grpSp>
      <p:grpSp>
        <p:nvGrpSpPr>
          <p:cNvPr id="32" name="Group 32"/>
          <p:cNvGrpSpPr/>
          <p:nvPr/>
        </p:nvGrpSpPr>
        <p:grpSpPr>
          <a:xfrm>
            <a:off x="828737" y="2237854"/>
            <a:ext cx="14900499" cy="6311473"/>
            <a:chOff x="0" y="0"/>
            <a:chExt cx="3454583" cy="1463274"/>
          </a:xfrm>
        </p:grpSpPr>
        <p:sp>
          <p:nvSpPr>
            <p:cNvPr id="33" name="Freeform 33"/>
            <p:cNvSpPr/>
            <p:nvPr/>
          </p:nvSpPr>
          <p:spPr>
            <a:xfrm>
              <a:off x="0" y="0"/>
              <a:ext cx="3454583" cy="1463274"/>
            </a:xfrm>
            <a:custGeom>
              <a:avLst/>
              <a:gdLst/>
              <a:ahLst/>
              <a:cxnLst/>
              <a:rect l="l" t="t" r="r" b="b"/>
              <a:pathLst>
                <a:path w="3454583" h="1463274">
                  <a:moveTo>
                    <a:pt x="26498" y="0"/>
                  </a:moveTo>
                  <a:lnTo>
                    <a:pt x="3428085" y="0"/>
                  </a:lnTo>
                  <a:cubicBezTo>
                    <a:pt x="3435112" y="0"/>
                    <a:pt x="3441852" y="2792"/>
                    <a:pt x="3446822" y="7761"/>
                  </a:cubicBezTo>
                  <a:cubicBezTo>
                    <a:pt x="3451791" y="12731"/>
                    <a:pt x="3454583" y="19471"/>
                    <a:pt x="3454583" y="26498"/>
                  </a:cubicBezTo>
                  <a:lnTo>
                    <a:pt x="3454583" y="1436775"/>
                  </a:lnTo>
                  <a:cubicBezTo>
                    <a:pt x="3454583" y="1443803"/>
                    <a:pt x="3451791" y="1450543"/>
                    <a:pt x="3446822" y="1455512"/>
                  </a:cubicBezTo>
                  <a:cubicBezTo>
                    <a:pt x="3441852" y="1460482"/>
                    <a:pt x="3435112" y="1463274"/>
                    <a:pt x="3428085" y="1463274"/>
                  </a:cubicBezTo>
                  <a:lnTo>
                    <a:pt x="26498" y="1463274"/>
                  </a:lnTo>
                  <a:cubicBezTo>
                    <a:pt x="19471" y="1463274"/>
                    <a:pt x="12731" y="1460482"/>
                    <a:pt x="7761" y="1455512"/>
                  </a:cubicBezTo>
                  <a:cubicBezTo>
                    <a:pt x="2792" y="1450543"/>
                    <a:pt x="0" y="1443803"/>
                    <a:pt x="0" y="1436775"/>
                  </a:cubicBezTo>
                  <a:lnTo>
                    <a:pt x="0" y="26498"/>
                  </a:lnTo>
                  <a:cubicBezTo>
                    <a:pt x="0" y="19471"/>
                    <a:pt x="2792" y="12731"/>
                    <a:pt x="7761" y="7761"/>
                  </a:cubicBezTo>
                  <a:cubicBezTo>
                    <a:pt x="12731" y="2792"/>
                    <a:pt x="19471" y="0"/>
                    <a:pt x="26498" y="0"/>
                  </a:cubicBezTo>
                  <a:close/>
                </a:path>
              </a:pathLst>
            </a:custGeom>
            <a:solidFill>
              <a:srgbClr val="FFFFFF"/>
            </a:solidFill>
          </p:spPr>
          <p:txBody>
            <a:bodyPr/>
            <a:lstStyle/>
            <a:p>
              <a:endParaRPr lang="uk-UA"/>
            </a:p>
          </p:txBody>
        </p:sp>
        <p:sp>
          <p:nvSpPr>
            <p:cNvPr id="34" name="TextBox 34"/>
            <p:cNvSpPr txBox="1"/>
            <p:nvPr/>
          </p:nvSpPr>
          <p:spPr>
            <a:xfrm>
              <a:off x="0" y="-38100"/>
              <a:ext cx="3454583" cy="1501374"/>
            </a:xfrm>
            <a:prstGeom prst="rect">
              <a:avLst/>
            </a:prstGeom>
          </p:spPr>
          <p:txBody>
            <a:bodyPr lIns="50800" tIns="50800" rIns="50800" bIns="50800" rtlCol="0" anchor="ctr"/>
            <a:lstStyle/>
            <a:p>
              <a:pPr algn="ctr">
                <a:lnSpc>
                  <a:spcPts val="2659"/>
                </a:lnSpc>
              </a:pPr>
              <a:endParaRPr/>
            </a:p>
          </p:txBody>
        </p:sp>
      </p:grpSp>
      <p:sp>
        <p:nvSpPr>
          <p:cNvPr id="35" name="Freeform 35"/>
          <p:cNvSpPr/>
          <p:nvPr/>
        </p:nvSpPr>
        <p:spPr>
          <a:xfrm>
            <a:off x="1815546" y="1169396"/>
            <a:ext cx="1563078" cy="1606902"/>
          </a:xfrm>
          <a:custGeom>
            <a:avLst/>
            <a:gdLst/>
            <a:ahLst/>
            <a:cxnLst/>
            <a:rect l="l" t="t" r="r" b="b"/>
            <a:pathLst>
              <a:path w="1563078" h="1606902">
                <a:moveTo>
                  <a:pt x="0" y="0"/>
                </a:moveTo>
                <a:lnTo>
                  <a:pt x="1563077" y="0"/>
                </a:lnTo>
                <a:lnTo>
                  <a:pt x="1563077" y="1606903"/>
                </a:lnTo>
                <a:lnTo>
                  <a:pt x="0" y="1606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uk-UA"/>
          </a:p>
        </p:txBody>
      </p:sp>
      <p:sp>
        <p:nvSpPr>
          <p:cNvPr id="36" name="Freeform 36"/>
          <p:cNvSpPr/>
          <p:nvPr/>
        </p:nvSpPr>
        <p:spPr>
          <a:xfrm>
            <a:off x="828737" y="7495136"/>
            <a:ext cx="3332211" cy="2108380"/>
          </a:xfrm>
          <a:custGeom>
            <a:avLst/>
            <a:gdLst/>
            <a:ahLst/>
            <a:cxnLst/>
            <a:rect l="l" t="t" r="r" b="b"/>
            <a:pathLst>
              <a:path w="3332211" h="2108380">
                <a:moveTo>
                  <a:pt x="0" y="0"/>
                </a:moveTo>
                <a:lnTo>
                  <a:pt x="3332210" y="0"/>
                </a:lnTo>
                <a:lnTo>
                  <a:pt x="3332210" y="2108381"/>
                </a:lnTo>
                <a:lnTo>
                  <a:pt x="0" y="21083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uk-UA"/>
          </a:p>
        </p:txBody>
      </p:sp>
      <p:sp>
        <p:nvSpPr>
          <p:cNvPr id="37" name="Freeform 37"/>
          <p:cNvSpPr/>
          <p:nvPr/>
        </p:nvSpPr>
        <p:spPr>
          <a:xfrm rot="-1358923">
            <a:off x="12722601" y="6957185"/>
            <a:ext cx="2703746" cy="3184283"/>
          </a:xfrm>
          <a:custGeom>
            <a:avLst/>
            <a:gdLst/>
            <a:ahLst/>
            <a:cxnLst/>
            <a:rect l="l" t="t" r="r" b="b"/>
            <a:pathLst>
              <a:path w="2703746" h="3184283">
                <a:moveTo>
                  <a:pt x="0" y="0"/>
                </a:moveTo>
                <a:lnTo>
                  <a:pt x="2703746" y="0"/>
                </a:lnTo>
                <a:lnTo>
                  <a:pt x="2703746" y="3184283"/>
                </a:lnTo>
                <a:lnTo>
                  <a:pt x="0" y="31842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uk-UA"/>
          </a:p>
        </p:txBody>
      </p:sp>
      <p:sp>
        <p:nvSpPr>
          <p:cNvPr id="38" name="Freeform 38"/>
          <p:cNvSpPr/>
          <p:nvPr/>
        </p:nvSpPr>
        <p:spPr>
          <a:xfrm rot="-607473">
            <a:off x="14846935" y="6878444"/>
            <a:ext cx="524042" cy="1779154"/>
          </a:xfrm>
          <a:custGeom>
            <a:avLst/>
            <a:gdLst/>
            <a:ahLst/>
            <a:cxnLst/>
            <a:rect l="l" t="t" r="r" b="b"/>
            <a:pathLst>
              <a:path w="524042" h="1779154">
                <a:moveTo>
                  <a:pt x="0" y="0"/>
                </a:moveTo>
                <a:lnTo>
                  <a:pt x="524042" y="0"/>
                </a:lnTo>
                <a:lnTo>
                  <a:pt x="524042" y="1779154"/>
                </a:lnTo>
                <a:lnTo>
                  <a:pt x="0" y="17791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uk-UA"/>
          </a:p>
        </p:txBody>
      </p:sp>
      <p:sp>
        <p:nvSpPr>
          <p:cNvPr id="39" name="Freeform 39"/>
          <p:cNvSpPr/>
          <p:nvPr/>
        </p:nvSpPr>
        <p:spPr>
          <a:xfrm rot="-1729736">
            <a:off x="14147400" y="811567"/>
            <a:ext cx="470779" cy="4388615"/>
          </a:xfrm>
          <a:custGeom>
            <a:avLst/>
            <a:gdLst/>
            <a:ahLst/>
            <a:cxnLst/>
            <a:rect l="l" t="t" r="r" b="b"/>
            <a:pathLst>
              <a:path w="470779" h="4388615">
                <a:moveTo>
                  <a:pt x="0" y="0"/>
                </a:moveTo>
                <a:lnTo>
                  <a:pt x="470778" y="0"/>
                </a:lnTo>
                <a:lnTo>
                  <a:pt x="470778" y="4388615"/>
                </a:lnTo>
                <a:lnTo>
                  <a:pt x="0" y="438861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uk-UA"/>
          </a:p>
        </p:txBody>
      </p:sp>
      <p:sp>
        <p:nvSpPr>
          <p:cNvPr id="40" name="Freeform 40"/>
          <p:cNvSpPr/>
          <p:nvPr/>
        </p:nvSpPr>
        <p:spPr>
          <a:xfrm rot="-897102">
            <a:off x="15279507" y="809281"/>
            <a:ext cx="493296" cy="4598517"/>
          </a:xfrm>
          <a:custGeom>
            <a:avLst/>
            <a:gdLst/>
            <a:ahLst/>
            <a:cxnLst/>
            <a:rect l="l" t="t" r="r" b="b"/>
            <a:pathLst>
              <a:path w="493296" h="4598517">
                <a:moveTo>
                  <a:pt x="0" y="0"/>
                </a:moveTo>
                <a:lnTo>
                  <a:pt x="493296" y="0"/>
                </a:lnTo>
                <a:lnTo>
                  <a:pt x="493296" y="4598517"/>
                </a:lnTo>
                <a:lnTo>
                  <a:pt x="0" y="45985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uk-UA"/>
          </a:p>
        </p:txBody>
      </p:sp>
      <p:sp>
        <p:nvSpPr>
          <p:cNvPr id="41" name="TextBox 41"/>
          <p:cNvSpPr txBox="1"/>
          <p:nvPr/>
        </p:nvSpPr>
        <p:spPr>
          <a:xfrm>
            <a:off x="3005940" y="3120707"/>
            <a:ext cx="10828483" cy="4207511"/>
          </a:xfrm>
          <a:prstGeom prst="rect">
            <a:avLst/>
          </a:prstGeom>
        </p:spPr>
        <p:txBody>
          <a:bodyPr lIns="0" tIns="0" rIns="0" bIns="0" rtlCol="0" anchor="t">
            <a:spAutoFit/>
          </a:bodyPr>
          <a:lstStyle/>
          <a:p>
            <a:pPr algn="ctr">
              <a:lnSpc>
                <a:spcPts val="6621"/>
              </a:lnSpc>
            </a:pPr>
            <a:r>
              <a:rPr lang="en-US" sz="6970" b="1" spc="132">
                <a:solidFill>
                  <a:srgbClr val="231F20"/>
                </a:solidFill>
                <a:latin typeface="TT Slabs Bold"/>
                <a:ea typeface="TT Slabs Bold"/>
                <a:cs typeface="TT Slabs Bold"/>
                <a:sym typeface="TT Slabs Bold"/>
              </a:rPr>
              <a:t>Протидія залученню дітей</a:t>
            </a:r>
          </a:p>
          <a:p>
            <a:pPr algn="ctr">
              <a:lnSpc>
                <a:spcPts val="6621"/>
              </a:lnSpc>
            </a:pPr>
            <a:r>
              <a:rPr lang="en-US" sz="6970" b="1" spc="132">
                <a:solidFill>
                  <a:srgbClr val="231F20"/>
                </a:solidFill>
                <a:latin typeface="TT Slabs Bold"/>
                <a:ea typeface="TT Slabs Bold"/>
                <a:cs typeface="TT Slabs Bold"/>
                <a:sym typeface="TT Slabs Bold"/>
              </a:rPr>
              <a:t>до протиправної діяльності</a:t>
            </a:r>
          </a:p>
          <a:p>
            <a:pPr algn="ctr">
              <a:lnSpc>
                <a:spcPts val="6336"/>
              </a:lnSpc>
            </a:pPr>
            <a:r>
              <a:rPr lang="en-US" sz="6669" b="1" spc="126">
                <a:solidFill>
                  <a:srgbClr val="231F20"/>
                </a:solidFill>
                <a:latin typeface="TT Slabs Bold"/>
                <a:ea typeface="TT Slabs Bold"/>
                <a:cs typeface="TT Slabs Bold"/>
                <a:sym typeface="TT Slabs Bold"/>
              </a:rPr>
              <a:t>в інтернеті.</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uk-UA"/>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uk-UA"/>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uk-UA"/>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cap="sq">
              <a:solidFill>
                <a:srgbClr val="000000"/>
              </a:solidFill>
              <a:prstDash val="solid"/>
              <a:miter/>
            </a:ln>
          </p:spPr>
          <p:txBody>
            <a:bodyPr/>
            <a:lstStyle/>
            <a:p>
              <a:endParaRPr lang="uk-UA"/>
            </a:p>
          </p:txBody>
        </p:sp>
        <p:sp>
          <p:nvSpPr>
            <p:cNvPr id="19" name="TextBox 19"/>
            <p:cNvSpPr txBox="1"/>
            <p:nvPr/>
          </p:nvSpPr>
          <p:spPr>
            <a:xfrm>
              <a:off x="0" y="-38100"/>
              <a:ext cx="4521135" cy="265829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uk-UA"/>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sp>
        <p:nvSpPr>
          <p:cNvPr id="32" name="TextBox 32"/>
          <p:cNvSpPr txBox="1"/>
          <p:nvPr/>
        </p:nvSpPr>
        <p:spPr>
          <a:xfrm>
            <a:off x="1790405" y="3037061"/>
            <a:ext cx="13143575" cy="1565177"/>
          </a:xfrm>
          <a:prstGeom prst="rect">
            <a:avLst/>
          </a:prstGeom>
        </p:spPr>
        <p:txBody>
          <a:bodyPr lIns="0" tIns="0" rIns="0" bIns="0" rtlCol="0" anchor="t">
            <a:spAutoFit/>
          </a:bodyPr>
          <a:lstStyle/>
          <a:p>
            <a:pPr algn="l">
              <a:lnSpc>
                <a:spcPts val="3144"/>
              </a:lnSpc>
            </a:pPr>
            <a:r>
              <a:rPr lang="en-US" sz="2515" b="1">
                <a:solidFill>
                  <a:srgbClr val="231F20"/>
                </a:solidFill>
                <a:latin typeface="Canva Sans Bold"/>
                <a:ea typeface="Canva Sans Bold"/>
                <a:cs typeface="Canva Sans Bold"/>
                <a:sym typeface="Canva Sans Bold"/>
              </a:rPr>
              <a:t>Соціальний і політичний тиск.</a:t>
            </a:r>
            <a:r>
              <a:rPr lang="en-US" sz="2515">
                <a:solidFill>
                  <a:srgbClr val="231F20"/>
                </a:solidFill>
                <a:latin typeface="Canva Sans"/>
                <a:ea typeface="Canva Sans"/>
                <a:cs typeface="Canva Sans"/>
                <a:sym typeface="Canva Sans"/>
              </a:rPr>
              <a:t> Російські воєнні злочинці використовують</a:t>
            </a:r>
          </a:p>
          <a:p>
            <a:pPr algn="l">
              <a:lnSpc>
                <a:spcPts val="3144"/>
              </a:lnSpc>
            </a:pPr>
            <a:r>
              <a:rPr lang="en-US" sz="2515">
                <a:solidFill>
                  <a:srgbClr val="231F20"/>
                </a:solidFill>
                <a:latin typeface="Canva Sans"/>
                <a:ea typeface="Canva Sans"/>
                <a:cs typeface="Canva Sans"/>
                <a:sym typeface="Canva Sans"/>
              </a:rPr>
              <a:t>сильні наративи про “захист батьківщини”, “справедливість” чи “героїзм”, які</a:t>
            </a:r>
          </a:p>
          <a:p>
            <a:pPr algn="l">
              <a:lnSpc>
                <a:spcPts val="3144"/>
              </a:lnSpc>
            </a:pPr>
            <a:r>
              <a:rPr lang="en-US" sz="2515">
                <a:solidFill>
                  <a:srgbClr val="231F20"/>
                </a:solidFill>
                <a:latin typeface="Canva Sans"/>
                <a:ea typeface="Canva Sans"/>
                <a:cs typeface="Canva Sans"/>
                <a:sym typeface="Canva Sans"/>
              </a:rPr>
              <a:t>легко вражають дитячу психіку. Якщо родина підтримує проросійські погляди,</a:t>
            </a:r>
          </a:p>
          <a:p>
            <a:pPr algn="l">
              <a:lnSpc>
                <a:spcPts val="3144"/>
              </a:lnSpc>
            </a:pPr>
            <a:r>
              <a:rPr lang="en-US" sz="2515">
                <a:solidFill>
                  <a:srgbClr val="231F20"/>
                </a:solidFill>
                <a:latin typeface="Canva Sans"/>
                <a:ea typeface="Canva Sans"/>
                <a:cs typeface="Canva Sans"/>
                <a:sym typeface="Canva Sans"/>
              </a:rPr>
              <a:t>дитина може легко погодитися на подібну діяльність.</a:t>
            </a:r>
          </a:p>
        </p:txBody>
      </p:sp>
      <p:sp>
        <p:nvSpPr>
          <p:cNvPr id="33" name="Freeform 33"/>
          <p:cNvSpPr/>
          <p:nvPr/>
        </p:nvSpPr>
        <p:spPr>
          <a:xfrm>
            <a:off x="14184089" y="709904"/>
            <a:ext cx="2756495" cy="2781784"/>
          </a:xfrm>
          <a:custGeom>
            <a:avLst/>
            <a:gdLst/>
            <a:ahLst/>
            <a:cxnLst/>
            <a:rect l="l" t="t" r="r" b="b"/>
            <a:pathLst>
              <a:path w="2756495" h="2781784">
                <a:moveTo>
                  <a:pt x="0" y="0"/>
                </a:moveTo>
                <a:lnTo>
                  <a:pt x="2756494" y="0"/>
                </a:lnTo>
                <a:lnTo>
                  <a:pt x="2756494" y="2781784"/>
                </a:lnTo>
                <a:lnTo>
                  <a:pt x="0" y="2781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uk-UA"/>
          </a:p>
        </p:txBody>
      </p:sp>
      <p:sp>
        <p:nvSpPr>
          <p:cNvPr id="34" name="Freeform 34"/>
          <p:cNvSpPr/>
          <p:nvPr/>
        </p:nvSpPr>
        <p:spPr>
          <a:xfrm rot="291678">
            <a:off x="16056049" y="7617050"/>
            <a:ext cx="1110454" cy="2237179"/>
          </a:xfrm>
          <a:custGeom>
            <a:avLst/>
            <a:gdLst/>
            <a:ahLst/>
            <a:cxnLst/>
            <a:rect l="l" t="t" r="r" b="b"/>
            <a:pathLst>
              <a:path w="1110454" h="2237179">
                <a:moveTo>
                  <a:pt x="0" y="0"/>
                </a:moveTo>
                <a:lnTo>
                  <a:pt x="1110454" y="0"/>
                </a:lnTo>
                <a:lnTo>
                  <a:pt x="1110454" y="2237179"/>
                </a:lnTo>
                <a:lnTo>
                  <a:pt x="0" y="22371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uk-UA"/>
          </a:p>
        </p:txBody>
      </p:sp>
      <p:sp>
        <p:nvSpPr>
          <p:cNvPr id="35" name="Freeform 35"/>
          <p:cNvSpPr/>
          <p:nvPr/>
        </p:nvSpPr>
        <p:spPr>
          <a:xfrm>
            <a:off x="450361" y="3250836"/>
            <a:ext cx="1156677" cy="1156677"/>
          </a:xfrm>
          <a:custGeom>
            <a:avLst/>
            <a:gdLst/>
            <a:ahLst/>
            <a:cxnLst/>
            <a:rect l="l" t="t" r="r" b="b"/>
            <a:pathLst>
              <a:path w="1156677" h="1156677">
                <a:moveTo>
                  <a:pt x="0" y="0"/>
                </a:moveTo>
                <a:lnTo>
                  <a:pt x="1156678" y="0"/>
                </a:lnTo>
                <a:lnTo>
                  <a:pt x="1156678" y="1156678"/>
                </a:lnTo>
                <a:lnTo>
                  <a:pt x="0" y="11566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uk-UA"/>
          </a:p>
        </p:txBody>
      </p:sp>
      <p:sp>
        <p:nvSpPr>
          <p:cNvPr id="36" name="Freeform 36"/>
          <p:cNvSpPr/>
          <p:nvPr/>
        </p:nvSpPr>
        <p:spPr>
          <a:xfrm>
            <a:off x="183024" y="4821313"/>
            <a:ext cx="1691353" cy="1787090"/>
          </a:xfrm>
          <a:custGeom>
            <a:avLst/>
            <a:gdLst/>
            <a:ahLst/>
            <a:cxnLst/>
            <a:rect l="l" t="t" r="r" b="b"/>
            <a:pathLst>
              <a:path w="1691353" h="1787090">
                <a:moveTo>
                  <a:pt x="0" y="0"/>
                </a:moveTo>
                <a:lnTo>
                  <a:pt x="1691352" y="0"/>
                </a:lnTo>
                <a:lnTo>
                  <a:pt x="1691352" y="1787090"/>
                </a:lnTo>
                <a:lnTo>
                  <a:pt x="0" y="1787090"/>
                </a:lnTo>
                <a:lnTo>
                  <a:pt x="0" y="0"/>
                </a:lnTo>
                <a:close/>
              </a:path>
            </a:pathLst>
          </a:custGeom>
          <a:blipFill>
            <a:blip r:embed="rId10"/>
            <a:stretch>
              <a:fillRect/>
            </a:stretch>
          </a:blipFill>
        </p:spPr>
        <p:txBody>
          <a:bodyPr/>
          <a:lstStyle/>
          <a:p>
            <a:endParaRPr lang="uk-UA"/>
          </a:p>
        </p:txBody>
      </p:sp>
      <p:sp>
        <p:nvSpPr>
          <p:cNvPr id="37" name="TextBox 37"/>
          <p:cNvSpPr txBox="1"/>
          <p:nvPr/>
        </p:nvSpPr>
        <p:spPr>
          <a:xfrm>
            <a:off x="1028700" y="1667395"/>
            <a:ext cx="12835926" cy="1172845"/>
          </a:xfrm>
          <a:prstGeom prst="rect">
            <a:avLst/>
          </a:prstGeom>
        </p:spPr>
        <p:txBody>
          <a:bodyPr lIns="0" tIns="0" rIns="0" bIns="0" rtlCol="0" anchor="t">
            <a:spAutoFit/>
          </a:bodyPr>
          <a:lstStyle/>
          <a:p>
            <a:pPr algn="l">
              <a:lnSpc>
                <a:spcPts val="4639"/>
              </a:lnSpc>
            </a:pPr>
            <a:r>
              <a:rPr lang="en-US" sz="3999" b="1" spc="75">
                <a:solidFill>
                  <a:srgbClr val="231F20"/>
                </a:solidFill>
                <a:latin typeface="TT Slabs Bold"/>
                <a:ea typeface="TT Slabs Bold"/>
                <a:cs typeface="TT Slabs Bold"/>
                <a:sym typeface="TT Slabs Bold"/>
              </a:rPr>
              <a:t>Розберемо причини, які дозволяють воєнним  злочинцям маніпулювати дітьми</a:t>
            </a:r>
          </a:p>
        </p:txBody>
      </p:sp>
      <p:sp>
        <p:nvSpPr>
          <p:cNvPr id="38" name="TextBox 38"/>
          <p:cNvSpPr txBox="1"/>
          <p:nvPr/>
        </p:nvSpPr>
        <p:spPr>
          <a:xfrm>
            <a:off x="1790405" y="4802263"/>
            <a:ext cx="15632472" cy="5284787"/>
          </a:xfrm>
          <a:prstGeom prst="rect">
            <a:avLst/>
          </a:prstGeom>
        </p:spPr>
        <p:txBody>
          <a:bodyPr lIns="0" tIns="0" rIns="0" bIns="0" rtlCol="0" anchor="t">
            <a:spAutoFit/>
          </a:bodyPr>
          <a:lstStyle/>
          <a:p>
            <a:pPr algn="l">
              <a:lnSpc>
                <a:spcPts val="3124"/>
              </a:lnSpc>
            </a:pPr>
            <a:r>
              <a:rPr lang="en-US" sz="2499" b="1">
                <a:solidFill>
                  <a:srgbClr val="231F20"/>
                </a:solidFill>
                <a:latin typeface="Canva Sans Bold"/>
                <a:ea typeface="Canva Sans Bold"/>
                <a:cs typeface="Canva Sans Bold"/>
                <a:sym typeface="Canva Sans Bold"/>
              </a:rPr>
              <a:t>Маніпуляції злочинців</a:t>
            </a:r>
          </a:p>
          <a:p>
            <a:pPr algn="l">
              <a:lnSpc>
                <a:spcPts val="2599"/>
              </a:lnSpc>
            </a:pPr>
            <a:r>
              <a:rPr lang="en-US" sz="2499">
                <a:solidFill>
                  <a:srgbClr val="231F20"/>
                </a:solidFill>
                <a:latin typeface="Canva Sans"/>
                <a:ea typeface="Canva Sans"/>
                <a:cs typeface="Canva Sans"/>
                <a:sym typeface="Canva Sans"/>
              </a:rPr>
              <a:t>• </a:t>
            </a:r>
            <a:r>
              <a:rPr lang="en-US" sz="2499" b="1">
                <a:solidFill>
                  <a:srgbClr val="231F20"/>
                </a:solidFill>
                <a:latin typeface="Canva Sans Bold"/>
                <a:ea typeface="Canva Sans Bold"/>
                <a:cs typeface="Canva Sans Bold"/>
                <a:sym typeface="Canva Sans Bold"/>
              </a:rPr>
              <a:t>Дружній підхід:</a:t>
            </a:r>
            <a:r>
              <a:rPr lang="en-US" sz="2499">
                <a:solidFill>
                  <a:srgbClr val="231F20"/>
                </a:solidFill>
                <a:latin typeface="Canva Sans"/>
                <a:ea typeface="Canva Sans"/>
                <a:cs typeface="Canva Sans"/>
                <a:sym typeface="Canva Sans"/>
              </a:rPr>
              <a:t> Зловмисники часто прикидаються друзями, які “розуміють”</a:t>
            </a:r>
          </a:p>
          <a:p>
            <a:pPr algn="l">
              <a:lnSpc>
                <a:spcPts val="2599"/>
              </a:lnSpc>
            </a:pPr>
            <a:r>
              <a:rPr lang="en-US" sz="2499">
                <a:solidFill>
                  <a:srgbClr val="231F20"/>
                </a:solidFill>
                <a:latin typeface="Canva Sans"/>
                <a:ea typeface="Canva Sans"/>
                <a:cs typeface="Canva Sans"/>
                <a:sym typeface="Canva Sans"/>
              </a:rPr>
              <a:t>дитину, створюючи відчуття довіри.</a:t>
            </a:r>
          </a:p>
          <a:p>
            <a:pPr algn="l">
              <a:lnSpc>
                <a:spcPts val="2599"/>
              </a:lnSpc>
            </a:pPr>
            <a:endParaRPr lang="en-US" sz="2499">
              <a:solidFill>
                <a:srgbClr val="231F20"/>
              </a:solidFill>
              <a:latin typeface="Canva Sans"/>
              <a:ea typeface="Canva Sans"/>
              <a:cs typeface="Canva Sans"/>
              <a:sym typeface="Canva Sans"/>
            </a:endParaRPr>
          </a:p>
          <a:p>
            <a:pPr algn="l">
              <a:lnSpc>
                <a:spcPts val="2599"/>
              </a:lnSpc>
            </a:pPr>
            <a:r>
              <a:rPr lang="en-US" sz="2499" b="1">
                <a:solidFill>
                  <a:srgbClr val="231F20"/>
                </a:solidFill>
                <a:latin typeface="Canva Sans Bold"/>
                <a:ea typeface="Canva Sans Bold"/>
                <a:cs typeface="Canva Sans Bold"/>
                <a:sym typeface="Canva Sans Bold"/>
              </a:rPr>
              <a:t>• Винагорода:</a:t>
            </a:r>
            <a:r>
              <a:rPr lang="en-US" sz="2499">
                <a:solidFill>
                  <a:srgbClr val="231F20"/>
                </a:solidFill>
                <a:latin typeface="Canva Sans"/>
                <a:ea typeface="Canva Sans"/>
                <a:cs typeface="Canva Sans"/>
                <a:sym typeface="Canva Sans"/>
              </a:rPr>
              <a:t> Обіцяють гроші, подарунки, “привілеї” або популярність за ви-</a:t>
            </a:r>
          </a:p>
          <a:p>
            <a:pPr algn="l">
              <a:lnSpc>
                <a:spcPts val="2599"/>
              </a:lnSpc>
            </a:pPr>
            <a:r>
              <a:rPr lang="en-US" sz="2499">
                <a:solidFill>
                  <a:srgbClr val="231F20"/>
                </a:solidFill>
                <a:latin typeface="Canva Sans"/>
                <a:ea typeface="Canva Sans"/>
                <a:cs typeface="Canva Sans"/>
                <a:sym typeface="Canva Sans"/>
              </a:rPr>
              <a:t>конання завдань.</a:t>
            </a:r>
          </a:p>
          <a:p>
            <a:pPr algn="l">
              <a:lnSpc>
                <a:spcPts val="2599"/>
              </a:lnSpc>
            </a:pPr>
            <a:endParaRPr lang="en-US" sz="2499">
              <a:solidFill>
                <a:srgbClr val="231F20"/>
              </a:solidFill>
              <a:latin typeface="Canva Sans"/>
              <a:ea typeface="Canva Sans"/>
              <a:cs typeface="Canva Sans"/>
              <a:sym typeface="Canva Sans"/>
            </a:endParaRPr>
          </a:p>
          <a:p>
            <a:pPr algn="l">
              <a:lnSpc>
                <a:spcPts val="2599"/>
              </a:lnSpc>
            </a:pPr>
            <a:r>
              <a:rPr lang="en-US" sz="2499">
                <a:solidFill>
                  <a:srgbClr val="231F20"/>
                </a:solidFill>
                <a:latin typeface="Canva Sans"/>
                <a:ea typeface="Canva Sans"/>
                <a:cs typeface="Canva Sans"/>
                <a:sym typeface="Canva Sans"/>
              </a:rPr>
              <a:t>•</a:t>
            </a:r>
            <a:r>
              <a:rPr lang="en-US" sz="2499" b="1">
                <a:solidFill>
                  <a:srgbClr val="231F20"/>
                </a:solidFill>
                <a:latin typeface="Canva Sans Bold"/>
                <a:ea typeface="Canva Sans Bold"/>
                <a:cs typeface="Canva Sans Bold"/>
                <a:sym typeface="Canva Sans Bold"/>
              </a:rPr>
              <a:t> Почуття провини:</a:t>
            </a:r>
            <a:r>
              <a:rPr lang="en-US" sz="2499">
                <a:solidFill>
                  <a:srgbClr val="231F20"/>
                </a:solidFill>
                <a:latin typeface="Canva Sans"/>
                <a:ea typeface="Canva Sans"/>
                <a:cs typeface="Canva Sans"/>
                <a:sym typeface="Canva Sans"/>
              </a:rPr>
              <a:t> Маніпуляції типу “якщо ти не допоможеш, постраждають</a:t>
            </a:r>
          </a:p>
          <a:p>
            <a:pPr algn="l">
              <a:lnSpc>
                <a:spcPts val="2599"/>
              </a:lnSpc>
            </a:pPr>
            <a:r>
              <a:rPr lang="en-US" sz="2499">
                <a:solidFill>
                  <a:srgbClr val="231F20"/>
                </a:solidFill>
                <a:latin typeface="Canva Sans"/>
                <a:ea typeface="Canva Sans"/>
                <a:cs typeface="Canva Sans"/>
                <a:sym typeface="Canva Sans"/>
              </a:rPr>
              <a:t>інші”.</a:t>
            </a:r>
          </a:p>
          <a:p>
            <a:pPr algn="l">
              <a:lnSpc>
                <a:spcPts val="2599"/>
              </a:lnSpc>
            </a:pPr>
            <a:endParaRPr lang="en-US" sz="2499">
              <a:solidFill>
                <a:srgbClr val="231F20"/>
              </a:solidFill>
              <a:latin typeface="Canva Sans"/>
              <a:ea typeface="Canva Sans"/>
              <a:cs typeface="Canva Sans"/>
              <a:sym typeface="Canva Sans"/>
            </a:endParaRPr>
          </a:p>
          <a:p>
            <a:pPr algn="l">
              <a:lnSpc>
                <a:spcPts val="2599"/>
              </a:lnSpc>
            </a:pPr>
            <a:r>
              <a:rPr lang="en-US" sz="2499">
                <a:solidFill>
                  <a:srgbClr val="231F20"/>
                </a:solidFill>
                <a:latin typeface="Canva Sans"/>
                <a:ea typeface="Canva Sans"/>
                <a:cs typeface="Canva Sans"/>
                <a:sym typeface="Canva Sans"/>
              </a:rPr>
              <a:t>•</a:t>
            </a:r>
            <a:r>
              <a:rPr lang="en-US" sz="2499" b="1">
                <a:solidFill>
                  <a:srgbClr val="231F20"/>
                </a:solidFill>
                <a:latin typeface="Canva Sans Bold"/>
                <a:ea typeface="Canva Sans Bold"/>
                <a:cs typeface="Canva Sans Bold"/>
                <a:sym typeface="Canva Sans Bold"/>
              </a:rPr>
              <a:t> Сила авторитету: </a:t>
            </a:r>
            <a:r>
              <a:rPr lang="en-US" sz="2499">
                <a:solidFill>
                  <a:srgbClr val="231F20"/>
                </a:solidFill>
                <a:latin typeface="Canva Sans"/>
                <a:ea typeface="Canva Sans"/>
                <a:cs typeface="Canva Sans"/>
                <a:sym typeface="Canva Sans"/>
              </a:rPr>
              <a:t>Використання ролей вчителів, військових, “старших дру-</a:t>
            </a:r>
          </a:p>
          <a:p>
            <a:pPr algn="l">
              <a:lnSpc>
                <a:spcPts val="2599"/>
              </a:lnSpc>
            </a:pPr>
            <a:r>
              <a:rPr lang="en-US" sz="2499">
                <a:solidFill>
                  <a:srgbClr val="231F20"/>
                </a:solidFill>
                <a:latin typeface="Canva Sans"/>
                <a:ea typeface="Canva Sans"/>
                <a:cs typeface="Canva Sans"/>
                <a:sym typeface="Canva Sans"/>
              </a:rPr>
              <a:t>зів”, щоби вплинути на рішення дитини.</a:t>
            </a:r>
          </a:p>
          <a:p>
            <a:pPr algn="l">
              <a:lnSpc>
                <a:spcPts val="2599"/>
              </a:lnSpc>
            </a:pPr>
            <a:endParaRPr lang="en-US" sz="2499">
              <a:solidFill>
                <a:srgbClr val="231F20"/>
              </a:solidFill>
              <a:latin typeface="Canva Sans"/>
              <a:ea typeface="Canva Sans"/>
              <a:cs typeface="Canva Sans"/>
              <a:sym typeface="Canva Sans"/>
            </a:endParaRPr>
          </a:p>
          <a:p>
            <a:pPr algn="l">
              <a:lnSpc>
                <a:spcPts val="2599"/>
              </a:lnSpc>
            </a:pPr>
            <a:r>
              <a:rPr lang="en-US" sz="2499">
                <a:solidFill>
                  <a:srgbClr val="231F20"/>
                </a:solidFill>
                <a:latin typeface="Canva Sans"/>
                <a:ea typeface="Canva Sans"/>
                <a:cs typeface="Canva Sans"/>
                <a:sym typeface="Canva Sans"/>
              </a:rPr>
              <a:t>• </a:t>
            </a:r>
            <a:r>
              <a:rPr lang="en-US" sz="2499" b="1">
                <a:solidFill>
                  <a:srgbClr val="231F20"/>
                </a:solidFill>
                <a:latin typeface="Canva Sans Bold"/>
                <a:ea typeface="Canva Sans Bold"/>
                <a:cs typeface="Canva Sans Bold"/>
                <a:sym typeface="Canva Sans Bold"/>
              </a:rPr>
              <a:t>Низька обізнаність про ризики. </a:t>
            </a:r>
            <a:r>
              <a:rPr lang="en-US" sz="2499">
                <a:solidFill>
                  <a:srgbClr val="231F20"/>
                </a:solidFill>
                <a:latin typeface="Canva Sans"/>
                <a:ea typeface="Canva Sans"/>
                <a:cs typeface="Canva Sans"/>
                <a:sym typeface="Canva Sans"/>
              </a:rPr>
              <a:t>Діти можуть просто не розуміти, що відбу-</a:t>
            </a:r>
          </a:p>
          <a:p>
            <a:pPr algn="l">
              <a:lnSpc>
                <a:spcPts val="2599"/>
              </a:lnSpc>
            </a:pPr>
            <a:r>
              <a:rPr lang="en-US" sz="2499">
                <a:solidFill>
                  <a:srgbClr val="231F20"/>
                </a:solidFill>
                <a:latin typeface="Canva Sans"/>
                <a:ea typeface="Canva Sans"/>
                <a:cs typeface="Canva Sans"/>
                <a:sym typeface="Canva Sans"/>
              </a:rPr>
              <a:t>вається, та не здогадуються, які це може мати для них наслідки. Бо банально</a:t>
            </a:r>
          </a:p>
          <a:p>
            <a:pPr algn="l">
              <a:lnSpc>
                <a:spcPts val="2599"/>
              </a:lnSpc>
            </a:pPr>
            <a:r>
              <a:rPr lang="en-US" sz="2499">
                <a:solidFill>
                  <a:srgbClr val="231F20"/>
                </a:solidFill>
                <a:latin typeface="Canva Sans"/>
                <a:ea typeface="Canva Sans"/>
                <a:cs typeface="Canva Sans"/>
                <a:sym typeface="Canva Sans"/>
              </a:rPr>
              <a:t>НЕ знають та НЕ чули про це.</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uk-UA"/>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uk-UA"/>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uk-UA"/>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cap="sq">
              <a:solidFill>
                <a:srgbClr val="000000"/>
              </a:solidFill>
              <a:prstDash val="solid"/>
              <a:miter/>
            </a:ln>
          </p:spPr>
          <p:txBody>
            <a:bodyPr/>
            <a:lstStyle/>
            <a:p>
              <a:endParaRPr lang="uk-UA"/>
            </a:p>
          </p:txBody>
        </p:sp>
        <p:sp>
          <p:nvSpPr>
            <p:cNvPr id="19" name="TextBox 19"/>
            <p:cNvSpPr txBox="1"/>
            <p:nvPr/>
          </p:nvSpPr>
          <p:spPr>
            <a:xfrm>
              <a:off x="0" y="-38100"/>
              <a:ext cx="4521135" cy="265829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uk-UA"/>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sp>
        <p:nvSpPr>
          <p:cNvPr id="32" name="TextBox 32"/>
          <p:cNvSpPr txBox="1"/>
          <p:nvPr/>
        </p:nvSpPr>
        <p:spPr>
          <a:xfrm>
            <a:off x="1790405" y="3037061"/>
            <a:ext cx="13143575" cy="1565177"/>
          </a:xfrm>
          <a:prstGeom prst="rect">
            <a:avLst/>
          </a:prstGeom>
        </p:spPr>
        <p:txBody>
          <a:bodyPr lIns="0" tIns="0" rIns="0" bIns="0" rtlCol="0" anchor="t">
            <a:spAutoFit/>
          </a:bodyPr>
          <a:lstStyle/>
          <a:p>
            <a:pPr algn="l">
              <a:lnSpc>
                <a:spcPts val="3144"/>
              </a:lnSpc>
            </a:pPr>
            <a:r>
              <a:rPr lang="en-US" sz="2515" b="1">
                <a:solidFill>
                  <a:srgbClr val="231F20"/>
                </a:solidFill>
                <a:latin typeface="Canva Sans Bold"/>
                <a:ea typeface="Canva Sans Bold"/>
                <a:cs typeface="Canva Sans Bold"/>
                <a:sym typeface="Canva Sans Bold"/>
              </a:rPr>
              <a:t>Захоплення іграми та віртуальним світом.</a:t>
            </a:r>
            <a:r>
              <a:rPr lang="en-US" sz="2515">
                <a:solidFill>
                  <a:srgbClr val="231F20"/>
                </a:solidFill>
                <a:latin typeface="Canva Sans"/>
                <a:ea typeface="Canva Sans"/>
                <a:cs typeface="Canva Sans"/>
                <a:sym typeface="Canva Sans"/>
              </a:rPr>
              <a:t> Злочинці створюють “завдання”,</a:t>
            </a:r>
          </a:p>
          <a:p>
            <a:pPr algn="l">
              <a:lnSpc>
                <a:spcPts val="3144"/>
              </a:lnSpc>
            </a:pPr>
            <a:r>
              <a:rPr lang="en-US" sz="2515">
                <a:solidFill>
                  <a:srgbClr val="231F20"/>
                </a:solidFill>
                <a:latin typeface="Canva Sans"/>
                <a:ea typeface="Canva Sans"/>
                <a:cs typeface="Canva Sans"/>
                <a:sym typeface="Canva Sans"/>
              </a:rPr>
              <a:t>що нагадують ігровий процес, через що діти сприймають їх як гру. Тож як на-</a:t>
            </a:r>
          </a:p>
          <a:p>
            <a:pPr algn="l">
              <a:lnSpc>
                <a:spcPts val="3144"/>
              </a:lnSpc>
            </a:pPr>
            <a:r>
              <a:rPr lang="en-US" sz="2515">
                <a:solidFill>
                  <a:srgbClr val="231F20"/>
                </a:solidFill>
                <a:latin typeface="Canva Sans"/>
                <a:ea typeface="Canva Sans"/>
                <a:cs typeface="Canva Sans"/>
                <a:sym typeface="Canva Sans"/>
              </a:rPr>
              <a:t>слідок, у віртуальному середовищі діти можуть не до кінця усвідомлювати, що</a:t>
            </a:r>
          </a:p>
          <a:p>
            <a:pPr algn="l">
              <a:lnSpc>
                <a:spcPts val="3144"/>
              </a:lnSpc>
            </a:pPr>
            <a:r>
              <a:rPr lang="en-US" sz="2515">
                <a:solidFill>
                  <a:srgbClr val="231F20"/>
                </a:solidFill>
                <a:latin typeface="Canva Sans"/>
                <a:ea typeface="Canva Sans"/>
                <a:cs typeface="Canva Sans"/>
                <a:sym typeface="Canva Sans"/>
              </a:rPr>
              <a:t>їхні дії мають реальні наслідки. Приклад.</a:t>
            </a:r>
          </a:p>
        </p:txBody>
      </p:sp>
      <p:sp>
        <p:nvSpPr>
          <p:cNvPr id="33" name="Freeform 33"/>
          <p:cNvSpPr/>
          <p:nvPr/>
        </p:nvSpPr>
        <p:spPr>
          <a:xfrm>
            <a:off x="14184089" y="709904"/>
            <a:ext cx="2756495" cy="2781784"/>
          </a:xfrm>
          <a:custGeom>
            <a:avLst/>
            <a:gdLst/>
            <a:ahLst/>
            <a:cxnLst/>
            <a:rect l="l" t="t" r="r" b="b"/>
            <a:pathLst>
              <a:path w="2756495" h="2781784">
                <a:moveTo>
                  <a:pt x="0" y="0"/>
                </a:moveTo>
                <a:lnTo>
                  <a:pt x="2756494" y="0"/>
                </a:lnTo>
                <a:lnTo>
                  <a:pt x="2756494" y="2781784"/>
                </a:lnTo>
                <a:lnTo>
                  <a:pt x="0" y="2781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uk-UA"/>
          </a:p>
        </p:txBody>
      </p:sp>
      <p:sp>
        <p:nvSpPr>
          <p:cNvPr id="34" name="Freeform 34"/>
          <p:cNvSpPr/>
          <p:nvPr/>
        </p:nvSpPr>
        <p:spPr>
          <a:xfrm rot="291678">
            <a:off x="16056049" y="7617050"/>
            <a:ext cx="1110454" cy="2237179"/>
          </a:xfrm>
          <a:custGeom>
            <a:avLst/>
            <a:gdLst/>
            <a:ahLst/>
            <a:cxnLst/>
            <a:rect l="l" t="t" r="r" b="b"/>
            <a:pathLst>
              <a:path w="1110454" h="2237179">
                <a:moveTo>
                  <a:pt x="0" y="0"/>
                </a:moveTo>
                <a:lnTo>
                  <a:pt x="1110454" y="0"/>
                </a:lnTo>
                <a:lnTo>
                  <a:pt x="1110454" y="2237179"/>
                </a:lnTo>
                <a:lnTo>
                  <a:pt x="0" y="22371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uk-UA"/>
          </a:p>
        </p:txBody>
      </p:sp>
      <p:sp>
        <p:nvSpPr>
          <p:cNvPr id="35" name="Freeform 35"/>
          <p:cNvSpPr/>
          <p:nvPr/>
        </p:nvSpPr>
        <p:spPr>
          <a:xfrm>
            <a:off x="390904" y="3191379"/>
            <a:ext cx="1275593" cy="1275593"/>
          </a:xfrm>
          <a:custGeom>
            <a:avLst/>
            <a:gdLst/>
            <a:ahLst/>
            <a:cxnLst/>
            <a:rect l="l" t="t" r="r" b="b"/>
            <a:pathLst>
              <a:path w="1275593" h="1275593">
                <a:moveTo>
                  <a:pt x="0" y="0"/>
                </a:moveTo>
                <a:lnTo>
                  <a:pt x="1275592" y="0"/>
                </a:lnTo>
                <a:lnTo>
                  <a:pt x="1275592" y="1275592"/>
                </a:lnTo>
                <a:lnTo>
                  <a:pt x="0" y="12755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uk-UA"/>
          </a:p>
        </p:txBody>
      </p:sp>
      <p:sp>
        <p:nvSpPr>
          <p:cNvPr id="36" name="Freeform 36"/>
          <p:cNvSpPr/>
          <p:nvPr/>
        </p:nvSpPr>
        <p:spPr>
          <a:xfrm>
            <a:off x="429679" y="4941130"/>
            <a:ext cx="1198043" cy="1198043"/>
          </a:xfrm>
          <a:custGeom>
            <a:avLst/>
            <a:gdLst/>
            <a:ahLst/>
            <a:cxnLst/>
            <a:rect l="l" t="t" r="r" b="b"/>
            <a:pathLst>
              <a:path w="1198043" h="1198043">
                <a:moveTo>
                  <a:pt x="0" y="0"/>
                </a:moveTo>
                <a:lnTo>
                  <a:pt x="1198042" y="0"/>
                </a:lnTo>
                <a:lnTo>
                  <a:pt x="1198042" y="1198043"/>
                </a:lnTo>
                <a:lnTo>
                  <a:pt x="0" y="119804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uk-UA"/>
          </a:p>
        </p:txBody>
      </p:sp>
      <p:sp>
        <p:nvSpPr>
          <p:cNvPr id="37" name="Freeform 37"/>
          <p:cNvSpPr/>
          <p:nvPr/>
        </p:nvSpPr>
        <p:spPr>
          <a:xfrm>
            <a:off x="369459" y="6414583"/>
            <a:ext cx="1187436" cy="1187436"/>
          </a:xfrm>
          <a:custGeom>
            <a:avLst/>
            <a:gdLst/>
            <a:ahLst/>
            <a:cxnLst/>
            <a:rect l="l" t="t" r="r" b="b"/>
            <a:pathLst>
              <a:path w="1187436" h="1187436">
                <a:moveTo>
                  <a:pt x="0" y="0"/>
                </a:moveTo>
                <a:lnTo>
                  <a:pt x="1187436" y="0"/>
                </a:lnTo>
                <a:lnTo>
                  <a:pt x="1187436" y="1187436"/>
                </a:lnTo>
                <a:lnTo>
                  <a:pt x="0" y="1187436"/>
                </a:lnTo>
                <a:lnTo>
                  <a:pt x="0" y="0"/>
                </a:lnTo>
                <a:close/>
              </a:path>
            </a:pathLst>
          </a:custGeom>
          <a:blipFill>
            <a:blip r:embed="rId12"/>
            <a:stretch>
              <a:fillRect/>
            </a:stretch>
          </a:blipFill>
        </p:spPr>
        <p:txBody>
          <a:bodyPr/>
          <a:lstStyle/>
          <a:p>
            <a:endParaRPr lang="uk-UA"/>
          </a:p>
        </p:txBody>
      </p:sp>
      <p:sp>
        <p:nvSpPr>
          <p:cNvPr id="38" name="Freeform 38"/>
          <p:cNvSpPr/>
          <p:nvPr/>
        </p:nvSpPr>
        <p:spPr>
          <a:xfrm>
            <a:off x="323097" y="8150761"/>
            <a:ext cx="1343399" cy="1024604"/>
          </a:xfrm>
          <a:custGeom>
            <a:avLst/>
            <a:gdLst/>
            <a:ahLst/>
            <a:cxnLst/>
            <a:rect l="l" t="t" r="r" b="b"/>
            <a:pathLst>
              <a:path w="1343399" h="1024604">
                <a:moveTo>
                  <a:pt x="0" y="0"/>
                </a:moveTo>
                <a:lnTo>
                  <a:pt x="1343399" y="0"/>
                </a:lnTo>
                <a:lnTo>
                  <a:pt x="1343399" y="1024605"/>
                </a:lnTo>
                <a:lnTo>
                  <a:pt x="0" y="1024605"/>
                </a:lnTo>
                <a:lnTo>
                  <a:pt x="0" y="0"/>
                </a:lnTo>
                <a:close/>
              </a:path>
            </a:pathLst>
          </a:custGeom>
          <a:blipFill>
            <a:blip r:embed="rId13"/>
            <a:stretch>
              <a:fillRect/>
            </a:stretch>
          </a:blipFill>
        </p:spPr>
        <p:txBody>
          <a:bodyPr/>
          <a:lstStyle/>
          <a:p>
            <a:endParaRPr lang="uk-UA"/>
          </a:p>
        </p:txBody>
      </p:sp>
      <p:sp>
        <p:nvSpPr>
          <p:cNvPr id="39" name="TextBox 39"/>
          <p:cNvSpPr txBox="1"/>
          <p:nvPr/>
        </p:nvSpPr>
        <p:spPr>
          <a:xfrm>
            <a:off x="1028700" y="1667395"/>
            <a:ext cx="12835926" cy="1172845"/>
          </a:xfrm>
          <a:prstGeom prst="rect">
            <a:avLst/>
          </a:prstGeom>
        </p:spPr>
        <p:txBody>
          <a:bodyPr lIns="0" tIns="0" rIns="0" bIns="0" rtlCol="0" anchor="t">
            <a:spAutoFit/>
          </a:bodyPr>
          <a:lstStyle/>
          <a:p>
            <a:pPr algn="l">
              <a:lnSpc>
                <a:spcPts val="4639"/>
              </a:lnSpc>
            </a:pPr>
            <a:r>
              <a:rPr lang="en-US" sz="3999" b="1" spc="75">
                <a:solidFill>
                  <a:srgbClr val="231F20"/>
                </a:solidFill>
                <a:latin typeface="TT Slabs Bold"/>
                <a:ea typeface="TT Slabs Bold"/>
                <a:cs typeface="TT Slabs Bold"/>
                <a:sym typeface="TT Slabs Bold"/>
              </a:rPr>
              <a:t>Розберемо причини, які дозволяють воєнним  злочинцям маніпулювати дітьми</a:t>
            </a:r>
          </a:p>
        </p:txBody>
      </p:sp>
      <p:sp>
        <p:nvSpPr>
          <p:cNvPr id="40" name="TextBox 40"/>
          <p:cNvSpPr txBox="1"/>
          <p:nvPr/>
        </p:nvSpPr>
        <p:spPr>
          <a:xfrm>
            <a:off x="1790405" y="4802263"/>
            <a:ext cx="15632472" cy="1565275"/>
          </a:xfrm>
          <a:prstGeom prst="rect">
            <a:avLst/>
          </a:prstGeom>
        </p:spPr>
        <p:txBody>
          <a:bodyPr lIns="0" tIns="0" rIns="0" bIns="0" rtlCol="0" anchor="t">
            <a:spAutoFit/>
          </a:bodyPr>
          <a:lstStyle/>
          <a:p>
            <a:pPr algn="l">
              <a:lnSpc>
                <a:spcPts val="3124"/>
              </a:lnSpc>
            </a:pPr>
            <a:r>
              <a:rPr lang="en-US" sz="2499" b="1">
                <a:solidFill>
                  <a:srgbClr val="231F20"/>
                </a:solidFill>
                <a:latin typeface="Canva Sans Bold"/>
                <a:ea typeface="Canva Sans Bold"/>
                <a:cs typeface="Canva Sans Bold"/>
                <a:sym typeface="Canva Sans Bold"/>
              </a:rPr>
              <a:t>Брак батьківської уваги.</a:t>
            </a:r>
            <a:r>
              <a:rPr lang="en-US" sz="2499">
                <a:solidFill>
                  <a:srgbClr val="231F20"/>
                </a:solidFill>
                <a:latin typeface="Canva Sans"/>
                <a:ea typeface="Canva Sans"/>
                <a:cs typeface="Canva Sans"/>
                <a:sym typeface="Canva Sans"/>
              </a:rPr>
              <a:t> Окрема НАДважлива причина. Коли батьки не ці-</a:t>
            </a:r>
          </a:p>
          <a:p>
            <a:pPr algn="l">
              <a:lnSpc>
                <a:spcPts val="3124"/>
              </a:lnSpc>
            </a:pPr>
            <a:r>
              <a:rPr lang="en-US" sz="2499">
                <a:solidFill>
                  <a:srgbClr val="231F20"/>
                </a:solidFill>
                <a:latin typeface="Canva Sans"/>
                <a:ea typeface="Canva Sans"/>
                <a:cs typeface="Canva Sans"/>
                <a:sym typeface="Canva Sans"/>
              </a:rPr>
              <a:t>кавляться онлайн-життям дітей, це відкриває можливості для злочинців. Якщо</a:t>
            </a:r>
          </a:p>
          <a:p>
            <a:pPr algn="l">
              <a:lnSpc>
                <a:spcPts val="3124"/>
              </a:lnSpc>
            </a:pPr>
            <a:r>
              <a:rPr lang="en-US" sz="2499">
                <a:solidFill>
                  <a:srgbClr val="231F20"/>
                </a:solidFill>
                <a:latin typeface="Canva Sans"/>
                <a:ea typeface="Canva Sans"/>
                <a:cs typeface="Canva Sans"/>
                <a:sym typeface="Canva Sans"/>
              </a:rPr>
              <a:t>діти не відчувають підтримки вдома, вони шукають її в інтернеті, де можуть</a:t>
            </a:r>
          </a:p>
          <a:p>
            <a:pPr algn="l">
              <a:lnSpc>
                <a:spcPts val="3124"/>
              </a:lnSpc>
            </a:pPr>
            <a:r>
              <a:rPr lang="en-US" sz="2499">
                <a:solidFill>
                  <a:srgbClr val="231F20"/>
                </a:solidFill>
                <a:latin typeface="Canva Sans"/>
                <a:ea typeface="Canva Sans"/>
                <a:cs typeface="Canva Sans"/>
                <a:sym typeface="Canva Sans"/>
              </a:rPr>
              <a:t>стати жертвами маніпуляцій.</a:t>
            </a:r>
          </a:p>
        </p:txBody>
      </p:sp>
      <p:sp>
        <p:nvSpPr>
          <p:cNvPr id="41" name="TextBox 41"/>
          <p:cNvSpPr txBox="1"/>
          <p:nvPr/>
        </p:nvSpPr>
        <p:spPr>
          <a:xfrm>
            <a:off x="1790405" y="6567564"/>
            <a:ext cx="15632472" cy="784225"/>
          </a:xfrm>
          <a:prstGeom prst="rect">
            <a:avLst/>
          </a:prstGeom>
        </p:spPr>
        <p:txBody>
          <a:bodyPr lIns="0" tIns="0" rIns="0" bIns="0" rtlCol="0" anchor="t">
            <a:spAutoFit/>
          </a:bodyPr>
          <a:lstStyle/>
          <a:p>
            <a:pPr algn="l">
              <a:lnSpc>
                <a:spcPts val="3124"/>
              </a:lnSpc>
            </a:pPr>
            <a:r>
              <a:rPr lang="en-US" sz="2499" b="1">
                <a:solidFill>
                  <a:srgbClr val="231F20"/>
                </a:solidFill>
                <a:latin typeface="Canva Sans Bold"/>
                <a:ea typeface="Canva Sans Bold"/>
                <a:cs typeface="Canva Sans Bold"/>
                <a:sym typeface="Canva Sans Bold"/>
              </a:rPr>
              <a:t>Складні життєві обставини: </a:t>
            </a:r>
            <a:r>
              <a:rPr lang="en-US" sz="2499">
                <a:solidFill>
                  <a:srgbClr val="231F20"/>
                </a:solidFill>
                <a:latin typeface="Canva Sans"/>
                <a:ea typeface="Canva Sans"/>
                <a:cs typeface="Canva Sans"/>
                <a:sym typeface="Canva Sans"/>
              </a:rPr>
              <a:t>Діти, які живуть у незаможних/малозабезпече-</a:t>
            </a:r>
          </a:p>
          <a:p>
            <a:pPr algn="l">
              <a:lnSpc>
                <a:spcPts val="3124"/>
              </a:lnSpc>
            </a:pPr>
            <a:r>
              <a:rPr lang="en-US" sz="2499">
                <a:solidFill>
                  <a:srgbClr val="231F20"/>
                </a:solidFill>
                <a:latin typeface="Canva Sans"/>
                <a:ea typeface="Canva Sans"/>
                <a:cs typeface="Canva Sans"/>
                <a:sym typeface="Canva Sans"/>
              </a:rPr>
              <a:t>них умовах, більш схильні до впливу злочинців.</a:t>
            </a:r>
          </a:p>
        </p:txBody>
      </p:sp>
      <p:sp>
        <p:nvSpPr>
          <p:cNvPr id="42" name="TextBox 42"/>
          <p:cNvSpPr txBox="1"/>
          <p:nvPr/>
        </p:nvSpPr>
        <p:spPr>
          <a:xfrm>
            <a:off x="1790405" y="8066164"/>
            <a:ext cx="15632472" cy="1174750"/>
          </a:xfrm>
          <a:prstGeom prst="rect">
            <a:avLst/>
          </a:prstGeom>
        </p:spPr>
        <p:txBody>
          <a:bodyPr lIns="0" tIns="0" rIns="0" bIns="0" rtlCol="0" anchor="t">
            <a:spAutoFit/>
          </a:bodyPr>
          <a:lstStyle/>
          <a:p>
            <a:pPr algn="l">
              <a:lnSpc>
                <a:spcPts val="3124"/>
              </a:lnSpc>
            </a:pPr>
            <a:r>
              <a:rPr lang="en-US" sz="2499" b="1">
                <a:solidFill>
                  <a:srgbClr val="231F20"/>
                </a:solidFill>
                <a:latin typeface="Canva Sans Bold"/>
                <a:ea typeface="Canva Sans Bold"/>
                <a:cs typeface="Canva Sans Bold"/>
                <a:sym typeface="Canva Sans Bold"/>
              </a:rPr>
              <a:t>Пошук визнання:</a:t>
            </a:r>
            <a:r>
              <a:rPr lang="en-US" sz="2499">
                <a:solidFill>
                  <a:srgbClr val="231F20"/>
                </a:solidFill>
                <a:latin typeface="Canva Sans"/>
                <a:ea typeface="Canva Sans"/>
                <a:cs typeface="Canva Sans"/>
                <a:sym typeface="Canva Sans"/>
              </a:rPr>
              <a:t> Діти прагнуть бути важливими, помітними та прийнятими</a:t>
            </a:r>
          </a:p>
          <a:p>
            <a:pPr algn="l">
              <a:lnSpc>
                <a:spcPts val="3124"/>
              </a:lnSpc>
            </a:pPr>
            <a:r>
              <a:rPr lang="en-US" sz="2499">
                <a:solidFill>
                  <a:srgbClr val="231F20"/>
                </a:solidFill>
                <a:latin typeface="Canva Sans"/>
                <a:ea typeface="Canva Sans"/>
                <a:cs typeface="Canva Sans"/>
                <a:sym typeface="Canva Sans"/>
              </a:rPr>
              <a:t>в групі. Зловмисники маніпулюють цим бажанням, пропонуючи “героїчні”</a:t>
            </a:r>
          </a:p>
          <a:p>
            <a:pPr algn="l">
              <a:lnSpc>
                <a:spcPts val="3124"/>
              </a:lnSpc>
            </a:pPr>
            <a:r>
              <a:rPr lang="en-US" sz="2499">
                <a:solidFill>
                  <a:srgbClr val="231F20"/>
                </a:solidFill>
                <a:latin typeface="Canva Sans"/>
                <a:ea typeface="Canva Sans"/>
                <a:cs typeface="Canva Sans"/>
                <a:sym typeface="Canva Sans"/>
              </a:rPr>
              <a:t>ролі або “місії”.</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uk-UA"/>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uk-UA"/>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uk-UA"/>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cap="sq">
              <a:solidFill>
                <a:srgbClr val="000000"/>
              </a:solidFill>
              <a:prstDash val="solid"/>
              <a:miter/>
            </a:ln>
          </p:spPr>
          <p:txBody>
            <a:bodyPr/>
            <a:lstStyle/>
            <a:p>
              <a:endParaRPr lang="uk-UA"/>
            </a:p>
          </p:txBody>
        </p:sp>
        <p:sp>
          <p:nvSpPr>
            <p:cNvPr id="19" name="TextBox 19"/>
            <p:cNvSpPr txBox="1"/>
            <p:nvPr/>
          </p:nvSpPr>
          <p:spPr>
            <a:xfrm>
              <a:off x="0" y="-38100"/>
              <a:ext cx="4521135" cy="265829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18127"/>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uk-UA"/>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sp>
        <p:nvSpPr>
          <p:cNvPr id="32" name="TextBox 32"/>
          <p:cNvSpPr txBox="1"/>
          <p:nvPr/>
        </p:nvSpPr>
        <p:spPr>
          <a:xfrm>
            <a:off x="1790405" y="3037061"/>
            <a:ext cx="13143575" cy="1174652"/>
          </a:xfrm>
          <a:prstGeom prst="rect">
            <a:avLst/>
          </a:prstGeom>
        </p:spPr>
        <p:txBody>
          <a:bodyPr lIns="0" tIns="0" rIns="0" bIns="0" rtlCol="0" anchor="t">
            <a:spAutoFit/>
          </a:bodyPr>
          <a:lstStyle/>
          <a:p>
            <a:pPr algn="l">
              <a:lnSpc>
                <a:spcPts val="3144"/>
              </a:lnSpc>
            </a:pPr>
            <a:r>
              <a:rPr lang="en-US" sz="2515" b="1">
                <a:solidFill>
                  <a:srgbClr val="231F20"/>
                </a:solidFill>
                <a:latin typeface="Canva Sans Bold"/>
                <a:ea typeface="Canva Sans Bold"/>
                <a:cs typeface="Canva Sans Bold"/>
                <a:sym typeface="Canva Sans Bold"/>
              </a:rPr>
              <a:t>Самовпевнена поведінка дітей в інтернеті.</a:t>
            </a:r>
            <a:r>
              <a:rPr lang="en-US" sz="2515">
                <a:solidFill>
                  <a:srgbClr val="231F20"/>
                </a:solidFill>
                <a:latin typeface="Canva Sans"/>
                <a:ea typeface="Canva Sans"/>
                <a:cs typeface="Canva Sans"/>
                <a:sym typeface="Canva Sans"/>
              </a:rPr>
              <a:t> Згідно з нашим дослідженням,</a:t>
            </a:r>
          </a:p>
          <a:p>
            <a:pPr algn="l">
              <a:lnSpc>
                <a:spcPts val="3144"/>
              </a:lnSpc>
            </a:pPr>
            <a:r>
              <a:rPr lang="en-US" sz="2515">
                <a:solidFill>
                  <a:srgbClr val="231F20"/>
                </a:solidFill>
                <a:latin typeface="Canva Sans"/>
                <a:ea typeface="Canva Sans"/>
                <a:cs typeface="Canva Sans"/>
                <a:sym typeface="Canva Sans"/>
              </a:rPr>
              <a:t>діти схильні переоцінювати рівень своєї безпеки та знань, що стосуються</a:t>
            </a:r>
          </a:p>
          <a:p>
            <a:pPr algn="l">
              <a:lnSpc>
                <a:spcPts val="3144"/>
              </a:lnSpc>
            </a:pPr>
            <a:r>
              <a:rPr lang="en-US" sz="2515">
                <a:solidFill>
                  <a:srgbClr val="231F20"/>
                </a:solidFill>
                <a:latin typeface="Canva Sans"/>
                <a:ea typeface="Canva Sans"/>
                <a:cs typeface="Canva Sans"/>
                <a:sym typeface="Canva Sans"/>
              </a:rPr>
              <a:t>цифрового середовища.</a:t>
            </a:r>
          </a:p>
        </p:txBody>
      </p:sp>
      <p:sp>
        <p:nvSpPr>
          <p:cNvPr id="33" name="Freeform 33"/>
          <p:cNvSpPr/>
          <p:nvPr/>
        </p:nvSpPr>
        <p:spPr>
          <a:xfrm>
            <a:off x="14184089" y="709904"/>
            <a:ext cx="2756495" cy="2781784"/>
          </a:xfrm>
          <a:custGeom>
            <a:avLst/>
            <a:gdLst/>
            <a:ahLst/>
            <a:cxnLst/>
            <a:rect l="l" t="t" r="r" b="b"/>
            <a:pathLst>
              <a:path w="2756495" h="2781784">
                <a:moveTo>
                  <a:pt x="0" y="0"/>
                </a:moveTo>
                <a:lnTo>
                  <a:pt x="2756494" y="0"/>
                </a:lnTo>
                <a:lnTo>
                  <a:pt x="2756494" y="2781784"/>
                </a:lnTo>
                <a:lnTo>
                  <a:pt x="0" y="2781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uk-UA"/>
          </a:p>
        </p:txBody>
      </p:sp>
      <p:sp>
        <p:nvSpPr>
          <p:cNvPr id="34" name="Freeform 34"/>
          <p:cNvSpPr/>
          <p:nvPr/>
        </p:nvSpPr>
        <p:spPr>
          <a:xfrm rot="291678">
            <a:off x="16056049" y="7617050"/>
            <a:ext cx="1110454" cy="2237179"/>
          </a:xfrm>
          <a:custGeom>
            <a:avLst/>
            <a:gdLst/>
            <a:ahLst/>
            <a:cxnLst/>
            <a:rect l="l" t="t" r="r" b="b"/>
            <a:pathLst>
              <a:path w="1110454" h="2237179">
                <a:moveTo>
                  <a:pt x="0" y="0"/>
                </a:moveTo>
                <a:lnTo>
                  <a:pt x="1110454" y="0"/>
                </a:lnTo>
                <a:lnTo>
                  <a:pt x="1110454" y="2237179"/>
                </a:lnTo>
                <a:lnTo>
                  <a:pt x="0" y="22371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uk-UA"/>
          </a:p>
        </p:txBody>
      </p:sp>
      <p:sp>
        <p:nvSpPr>
          <p:cNvPr id="35" name="Freeform 35"/>
          <p:cNvSpPr/>
          <p:nvPr/>
        </p:nvSpPr>
        <p:spPr>
          <a:xfrm>
            <a:off x="531937" y="3218187"/>
            <a:ext cx="993526" cy="993526"/>
          </a:xfrm>
          <a:custGeom>
            <a:avLst/>
            <a:gdLst/>
            <a:ahLst/>
            <a:cxnLst/>
            <a:rect l="l" t="t" r="r" b="b"/>
            <a:pathLst>
              <a:path w="993526" h="993526">
                <a:moveTo>
                  <a:pt x="0" y="0"/>
                </a:moveTo>
                <a:lnTo>
                  <a:pt x="993526" y="0"/>
                </a:lnTo>
                <a:lnTo>
                  <a:pt x="993526" y="993526"/>
                </a:lnTo>
                <a:lnTo>
                  <a:pt x="0" y="993526"/>
                </a:lnTo>
                <a:lnTo>
                  <a:pt x="0" y="0"/>
                </a:lnTo>
                <a:close/>
              </a:path>
            </a:pathLst>
          </a:custGeom>
          <a:blipFill>
            <a:blip r:embed="rId8"/>
            <a:stretch>
              <a:fillRect/>
            </a:stretch>
          </a:blipFill>
        </p:spPr>
        <p:txBody>
          <a:bodyPr/>
          <a:lstStyle/>
          <a:p>
            <a:endParaRPr lang="uk-UA"/>
          </a:p>
        </p:txBody>
      </p:sp>
      <p:sp>
        <p:nvSpPr>
          <p:cNvPr id="36" name="Freeform 36"/>
          <p:cNvSpPr/>
          <p:nvPr/>
        </p:nvSpPr>
        <p:spPr>
          <a:xfrm>
            <a:off x="170543" y="4958333"/>
            <a:ext cx="1619863" cy="1391176"/>
          </a:xfrm>
          <a:custGeom>
            <a:avLst/>
            <a:gdLst/>
            <a:ahLst/>
            <a:cxnLst/>
            <a:rect l="l" t="t" r="r" b="b"/>
            <a:pathLst>
              <a:path w="1619863" h="1391176">
                <a:moveTo>
                  <a:pt x="0" y="0"/>
                </a:moveTo>
                <a:lnTo>
                  <a:pt x="1619862" y="0"/>
                </a:lnTo>
                <a:lnTo>
                  <a:pt x="1619862" y="1391176"/>
                </a:lnTo>
                <a:lnTo>
                  <a:pt x="0" y="1391176"/>
                </a:lnTo>
                <a:lnTo>
                  <a:pt x="0" y="0"/>
                </a:lnTo>
                <a:close/>
              </a:path>
            </a:pathLst>
          </a:custGeom>
          <a:blipFill>
            <a:blip r:embed="rId9"/>
            <a:stretch>
              <a:fillRect/>
            </a:stretch>
          </a:blipFill>
        </p:spPr>
        <p:txBody>
          <a:bodyPr/>
          <a:lstStyle/>
          <a:p>
            <a:endParaRPr lang="uk-UA"/>
          </a:p>
        </p:txBody>
      </p:sp>
      <p:sp>
        <p:nvSpPr>
          <p:cNvPr id="37" name="TextBox 37"/>
          <p:cNvSpPr txBox="1"/>
          <p:nvPr/>
        </p:nvSpPr>
        <p:spPr>
          <a:xfrm>
            <a:off x="1028700" y="1667395"/>
            <a:ext cx="12835926" cy="1172845"/>
          </a:xfrm>
          <a:prstGeom prst="rect">
            <a:avLst/>
          </a:prstGeom>
        </p:spPr>
        <p:txBody>
          <a:bodyPr lIns="0" tIns="0" rIns="0" bIns="0" rtlCol="0" anchor="t">
            <a:spAutoFit/>
          </a:bodyPr>
          <a:lstStyle/>
          <a:p>
            <a:pPr algn="l">
              <a:lnSpc>
                <a:spcPts val="4639"/>
              </a:lnSpc>
            </a:pPr>
            <a:r>
              <a:rPr lang="en-US" sz="3999" b="1" spc="75">
                <a:solidFill>
                  <a:srgbClr val="231F20"/>
                </a:solidFill>
                <a:latin typeface="TT Slabs Bold"/>
                <a:ea typeface="TT Slabs Bold"/>
                <a:cs typeface="TT Slabs Bold"/>
                <a:sym typeface="TT Slabs Bold"/>
              </a:rPr>
              <a:t>Розберемо причини, які дозволяють воєнним  злочинцям маніпулювати дітьми</a:t>
            </a:r>
          </a:p>
        </p:txBody>
      </p:sp>
      <p:sp>
        <p:nvSpPr>
          <p:cNvPr id="38" name="TextBox 38"/>
          <p:cNvSpPr txBox="1"/>
          <p:nvPr/>
        </p:nvSpPr>
        <p:spPr>
          <a:xfrm>
            <a:off x="1790405" y="4802263"/>
            <a:ext cx="15632472" cy="1565275"/>
          </a:xfrm>
          <a:prstGeom prst="rect">
            <a:avLst/>
          </a:prstGeom>
        </p:spPr>
        <p:txBody>
          <a:bodyPr lIns="0" tIns="0" rIns="0" bIns="0" rtlCol="0" anchor="t">
            <a:spAutoFit/>
          </a:bodyPr>
          <a:lstStyle/>
          <a:p>
            <a:pPr algn="l">
              <a:lnSpc>
                <a:spcPts val="3124"/>
              </a:lnSpc>
            </a:pPr>
            <a:r>
              <a:rPr lang="en-US" sz="2499" b="1">
                <a:solidFill>
                  <a:srgbClr val="231F20"/>
                </a:solidFill>
                <a:latin typeface="Canva Sans Bold"/>
                <a:ea typeface="Canva Sans Bold"/>
                <a:cs typeface="Canva Sans Bold"/>
                <a:sym typeface="Canva Sans Bold"/>
              </a:rPr>
              <a:t>Використання можливостей штучного інтелекту.</a:t>
            </a:r>
            <a:r>
              <a:rPr lang="en-US" sz="2499">
                <a:solidFill>
                  <a:srgbClr val="231F20"/>
                </a:solidFill>
                <a:latin typeface="Canva Sans"/>
                <a:ea typeface="Canva Sans"/>
                <a:cs typeface="Canva Sans"/>
                <a:sym typeface="Canva Sans"/>
              </a:rPr>
              <a:t> Злочинці активно вико-</a:t>
            </a:r>
          </a:p>
          <a:p>
            <a:pPr algn="l">
              <a:lnSpc>
                <a:spcPts val="3124"/>
              </a:lnSpc>
            </a:pPr>
            <a:r>
              <a:rPr lang="en-US" sz="2499">
                <a:solidFill>
                  <a:srgbClr val="231F20"/>
                </a:solidFill>
                <a:latin typeface="Canva Sans"/>
                <a:ea typeface="Canva Sans"/>
                <a:cs typeface="Canva Sans"/>
                <a:sym typeface="Canva Sans"/>
              </a:rPr>
              <a:t>ристовують технології штучного інтелекту, щоби вводити дітей в оману, ство-</a:t>
            </a:r>
          </a:p>
          <a:p>
            <a:pPr algn="l">
              <a:lnSpc>
                <a:spcPts val="3124"/>
              </a:lnSpc>
            </a:pPr>
            <a:r>
              <a:rPr lang="en-US" sz="2499">
                <a:solidFill>
                  <a:srgbClr val="231F20"/>
                </a:solidFill>
                <a:latin typeface="Canva Sans"/>
                <a:ea typeface="Canva Sans"/>
                <a:cs typeface="Canva Sans"/>
                <a:sym typeface="Canva Sans"/>
              </a:rPr>
              <a:t>рювати нереальний контент та шантажувати цим контентом дітей з подаль-</a:t>
            </a:r>
          </a:p>
          <a:p>
            <a:pPr algn="l">
              <a:lnSpc>
                <a:spcPts val="3124"/>
              </a:lnSpc>
            </a:pPr>
            <a:r>
              <a:rPr lang="en-US" sz="2499">
                <a:solidFill>
                  <a:srgbClr val="231F20"/>
                </a:solidFill>
                <a:latin typeface="Canva Sans"/>
                <a:ea typeface="Canva Sans"/>
                <a:cs typeface="Canva Sans"/>
                <a:sym typeface="Canva Sans"/>
              </a:rPr>
              <a:t>шим впливом на останніх.</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uk-UA"/>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uk-UA"/>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uk-UA"/>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cap="sq">
              <a:solidFill>
                <a:srgbClr val="000000"/>
              </a:solidFill>
              <a:prstDash val="solid"/>
              <a:miter/>
            </a:ln>
          </p:spPr>
          <p:txBody>
            <a:bodyPr/>
            <a:lstStyle/>
            <a:p>
              <a:endParaRPr lang="uk-UA"/>
            </a:p>
          </p:txBody>
        </p:sp>
        <p:sp>
          <p:nvSpPr>
            <p:cNvPr id="19" name="TextBox 19"/>
            <p:cNvSpPr txBox="1"/>
            <p:nvPr/>
          </p:nvSpPr>
          <p:spPr>
            <a:xfrm>
              <a:off x="0" y="-38100"/>
              <a:ext cx="4521135" cy="265829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uk-UA"/>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sp>
        <p:nvSpPr>
          <p:cNvPr id="32" name="TextBox 32"/>
          <p:cNvSpPr txBox="1"/>
          <p:nvPr/>
        </p:nvSpPr>
        <p:spPr>
          <a:xfrm>
            <a:off x="3748018" y="1275313"/>
            <a:ext cx="10209321" cy="832832"/>
          </a:xfrm>
          <a:prstGeom prst="rect">
            <a:avLst/>
          </a:prstGeom>
        </p:spPr>
        <p:txBody>
          <a:bodyPr lIns="0" tIns="0" rIns="0" bIns="0" rtlCol="0" anchor="t">
            <a:spAutoFit/>
          </a:bodyPr>
          <a:lstStyle/>
          <a:p>
            <a:pPr algn="ctr">
              <a:lnSpc>
                <a:spcPts val="6216"/>
              </a:lnSpc>
            </a:pPr>
            <a:r>
              <a:rPr lang="en-US" sz="6343" b="1" spc="120">
                <a:solidFill>
                  <a:srgbClr val="231F20"/>
                </a:solidFill>
                <a:latin typeface="TT Slabs Bold"/>
                <a:ea typeface="TT Slabs Bold"/>
                <a:cs typeface="TT Slabs Bold"/>
                <a:sym typeface="TT Slabs Bold"/>
              </a:rPr>
              <a:t>Як шукають дітей</a:t>
            </a:r>
          </a:p>
        </p:txBody>
      </p:sp>
      <p:sp>
        <p:nvSpPr>
          <p:cNvPr id="33" name="TextBox 33"/>
          <p:cNvSpPr txBox="1"/>
          <p:nvPr/>
        </p:nvSpPr>
        <p:spPr>
          <a:xfrm>
            <a:off x="2688436" y="2331916"/>
            <a:ext cx="13899382" cy="7288530"/>
          </a:xfrm>
          <a:prstGeom prst="rect">
            <a:avLst/>
          </a:prstGeom>
        </p:spPr>
        <p:txBody>
          <a:bodyPr lIns="0" tIns="0" rIns="0" bIns="0" rtlCol="0" anchor="t">
            <a:spAutoFit/>
          </a:bodyPr>
          <a:lstStyle/>
          <a:p>
            <a:pPr algn="just">
              <a:lnSpc>
                <a:spcPts val="3375"/>
              </a:lnSpc>
            </a:pPr>
            <a:r>
              <a:rPr lang="en-US" sz="2700">
                <a:solidFill>
                  <a:srgbClr val="231F20"/>
                </a:solidFill>
                <a:latin typeface="Canva Sans"/>
                <a:ea typeface="Canva Sans"/>
                <a:cs typeface="Canva Sans"/>
                <a:sym typeface="Canva Sans"/>
              </a:rPr>
              <a:t>Злочинці, які намагаються залучити дітей до протиправної діяльності, використовують різноманітні методи, аби знайти своїх жертв. Важливо, щоб учні розуміли, як це відбувається, щоб мати змогу захистити себе і своїх друзів.</a:t>
            </a:r>
          </a:p>
          <a:p>
            <a:pPr algn="just">
              <a:lnSpc>
                <a:spcPts val="3375"/>
              </a:lnSpc>
            </a:pPr>
            <a:endParaRPr lang="en-US" sz="2700">
              <a:solidFill>
                <a:srgbClr val="231F20"/>
              </a:solidFill>
              <a:latin typeface="Canva Sans"/>
              <a:ea typeface="Canva Sans"/>
              <a:cs typeface="Canva Sans"/>
              <a:sym typeface="Canva Sans"/>
            </a:endParaRPr>
          </a:p>
          <a:p>
            <a:pPr algn="just">
              <a:lnSpc>
                <a:spcPts val="3375"/>
              </a:lnSpc>
            </a:pPr>
            <a:r>
              <a:rPr lang="en-US" sz="2700" b="1">
                <a:solidFill>
                  <a:srgbClr val="231F20"/>
                </a:solidFill>
                <a:latin typeface="Canva Sans Bold"/>
                <a:ea typeface="Canva Sans Bold"/>
                <a:cs typeface="Canva Sans Bold"/>
                <a:sym typeface="Canva Sans Bold"/>
              </a:rPr>
              <a:t>Соціальні мережі та онлайн-платформи.</a:t>
            </a:r>
            <a:r>
              <a:rPr lang="en-US" sz="2700">
                <a:solidFill>
                  <a:srgbClr val="231F20"/>
                </a:solidFill>
                <a:latin typeface="Canva Sans"/>
                <a:ea typeface="Canva Sans"/>
                <a:cs typeface="Canva Sans"/>
                <a:sym typeface="Canva Sans"/>
              </a:rPr>
              <a:t> Злочинці часто використовують соціальні мережі (Instagram, TikTok, Facebook, Snapchat) та ігрові платформи (наприклад, Roblox, Minecraft), щоб знаходити дітей. Вони створюють фальшиві профілі, які виглядають як профілі дітей або підлітків, щоб здаватися «своїми». Так вони можуть залучати довіру жертви, пропонуючи дружбу, спільні інтереси або подарунки. </a:t>
            </a:r>
          </a:p>
          <a:p>
            <a:pPr algn="just">
              <a:lnSpc>
                <a:spcPts val="3375"/>
              </a:lnSpc>
            </a:pPr>
            <a:endParaRPr lang="en-US" sz="2700">
              <a:solidFill>
                <a:srgbClr val="231F20"/>
              </a:solidFill>
              <a:latin typeface="Canva Sans"/>
              <a:ea typeface="Canva Sans"/>
              <a:cs typeface="Canva Sans"/>
              <a:sym typeface="Canva Sans"/>
            </a:endParaRPr>
          </a:p>
          <a:p>
            <a:pPr algn="just">
              <a:lnSpc>
                <a:spcPts val="3375"/>
              </a:lnSpc>
            </a:pPr>
            <a:r>
              <a:rPr lang="en-US" sz="2700" b="1">
                <a:solidFill>
                  <a:srgbClr val="231F20"/>
                </a:solidFill>
                <a:latin typeface="Canva Sans Bold"/>
                <a:ea typeface="Canva Sans Bold"/>
                <a:cs typeface="Canva Sans Bold"/>
                <a:sym typeface="Canva Sans Bold"/>
              </a:rPr>
              <a:t>Маніпуляція через емоції</a:t>
            </a:r>
            <a:r>
              <a:rPr lang="en-US" sz="2700">
                <a:solidFill>
                  <a:srgbClr val="231F20"/>
                </a:solidFill>
                <a:latin typeface="Canva Sans"/>
                <a:ea typeface="Canva Sans"/>
                <a:cs typeface="Canva Sans"/>
                <a:sym typeface="Canva Sans"/>
              </a:rPr>
              <a:t>. Злочинці часто грають на емоціях дітей: вони можуть показувати себе як розчарованих чи самотніх людей, розповідати про важкі ситуації в житті, щоб викликати співчуття. Іноді вони прикидаються людьми, які можуть допомогти, або навіть обіцяють підтримку в важких життєвих обставинах. Цим способом вони намага-ються встановити емоційний зв’язок і викликати довіру.</a:t>
            </a:r>
          </a:p>
        </p:txBody>
      </p:sp>
      <p:sp>
        <p:nvSpPr>
          <p:cNvPr id="34" name="Freeform 34"/>
          <p:cNvSpPr/>
          <p:nvPr/>
        </p:nvSpPr>
        <p:spPr>
          <a:xfrm rot="-1729736">
            <a:off x="905733" y="6330050"/>
            <a:ext cx="414417" cy="3863212"/>
          </a:xfrm>
          <a:custGeom>
            <a:avLst/>
            <a:gdLst/>
            <a:ahLst/>
            <a:cxnLst/>
            <a:rect l="l" t="t" r="r" b="b"/>
            <a:pathLst>
              <a:path w="414417" h="3863212">
                <a:moveTo>
                  <a:pt x="0" y="0"/>
                </a:moveTo>
                <a:lnTo>
                  <a:pt x="414417" y="0"/>
                </a:lnTo>
                <a:lnTo>
                  <a:pt x="414417" y="3863213"/>
                </a:lnTo>
                <a:lnTo>
                  <a:pt x="0" y="38632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uk-UA"/>
          </a:p>
        </p:txBody>
      </p:sp>
      <p:sp>
        <p:nvSpPr>
          <p:cNvPr id="35" name="Freeform 35"/>
          <p:cNvSpPr/>
          <p:nvPr/>
        </p:nvSpPr>
        <p:spPr>
          <a:xfrm rot="782942">
            <a:off x="188855" y="482891"/>
            <a:ext cx="2492796" cy="1957978"/>
          </a:xfrm>
          <a:custGeom>
            <a:avLst/>
            <a:gdLst/>
            <a:ahLst/>
            <a:cxnLst/>
            <a:rect l="l" t="t" r="r" b="b"/>
            <a:pathLst>
              <a:path w="2492796" h="1957978">
                <a:moveTo>
                  <a:pt x="0" y="0"/>
                </a:moveTo>
                <a:lnTo>
                  <a:pt x="2492796" y="0"/>
                </a:lnTo>
                <a:lnTo>
                  <a:pt x="2492796" y="1957977"/>
                </a:lnTo>
                <a:lnTo>
                  <a:pt x="0" y="19579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uk-UA"/>
          </a:p>
        </p:txBody>
      </p:sp>
      <p:sp>
        <p:nvSpPr>
          <p:cNvPr id="36" name="Freeform 36"/>
          <p:cNvSpPr/>
          <p:nvPr/>
        </p:nvSpPr>
        <p:spPr>
          <a:xfrm rot="2956687">
            <a:off x="14229587" y="972651"/>
            <a:ext cx="2911528" cy="751703"/>
          </a:xfrm>
          <a:custGeom>
            <a:avLst/>
            <a:gdLst/>
            <a:ahLst/>
            <a:cxnLst/>
            <a:rect l="l" t="t" r="r" b="b"/>
            <a:pathLst>
              <a:path w="2911528" h="751703">
                <a:moveTo>
                  <a:pt x="0" y="0"/>
                </a:moveTo>
                <a:lnTo>
                  <a:pt x="2911527" y="0"/>
                </a:lnTo>
                <a:lnTo>
                  <a:pt x="2911527" y="751704"/>
                </a:lnTo>
                <a:lnTo>
                  <a:pt x="0" y="7517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uk-U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uk-UA"/>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uk-UA"/>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uk-UA"/>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cap="sq">
              <a:solidFill>
                <a:srgbClr val="000000"/>
              </a:solidFill>
              <a:prstDash val="solid"/>
              <a:miter/>
            </a:ln>
          </p:spPr>
          <p:txBody>
            <a:bodyPr/>
            <a:lstStyle/>
            <a:p>
              <a:endParaRPr lang="uk-UA"/>
            </a:p>
          </p:txBody>
        </p:sp>
        <p:sp>
          <p:nvSpPr>
            <p:cNvPr id="19" name="TextBox 19"/>
            <p:cNvSpPr txBox="1"/>
            <p:nvPr/>
          </p:nvSpPr>
          <p:spPr>
            <a:xfrm>
              <a:off x="0" y="-38100"/>
              <a:ext cx="4521135" cy="265829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uk-UA"/>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sp>
        <p:nvSpPr>
          <p:cNvPr id="32" name="TextBox 32"/>
          <p:cNvSpPr txBox="1"/>
          <p:nvPr/>
        </p:nvSpPr>
        <p:spPr>
          <a:xfrm>
            <a:off x="3555981" y="998762"/>
            <a:ext cx="10209321" cy="832832"/>
          </a:xfrm>
          <a:prstGeom prst="rect">
            <a:avLst/>
          </a:prstGeom>
        </p:spPr>
        <p:txBody>
          <a:bodyPr lIns="0" tIns="0" rIns="0" bIns="0" rtlCol="0" anchor="t">
            <a:spAutoFit/>
          </a:bodyPr>
          <a:lstStyle/>
          <a:p>
            <a:pPr algn="ctr">
              <a:lnSpc>
                <a:spcPts val="6216"/>
              </a:lnSpc>
            </a:pPr>
            <a:r>
              <a:rPr lang="en-US" sz="6343" b="1" spc="120">
                <a:solidFill>
                  <a:srgbClr val="231F20"/>
                </a:solidFill>
                <a:latin typeface="TT Slabs Bold"/>
                <a:ea typeface="TT Slabs Bold"/>
                <a:cs typeface="TT Slabs Bold"/>
                <a:sym typeface="TT Slabs Bold"/>
              </a:rPr>
              <a:t>Як шукають дітей</a:t>
            </a:r>
          </a:p>
        </p:txBody>
      </p:sp>
      <p:sp>
        <p:nvSpPr>
          <p:cNvPr id="33" name="Freeform 33"/>
          <p:cNvSpPr/>
          <p:nvPr/>
        </p:nvSpPr>
        <p:spPr>
          <a:xfrm rot="2956687">
            <a:off x="14229587" y="972651"/>
            <a:ext cx="2911528" cy="751703"/>
          </a:xfrm>
          <a:custGeom>
            <a:avLst/>
            <a:gdLst/>
            <a:ahLst/>
            <a:cxnLst/>
            <a:rect l="l" t="t" r="r" b="b"/>
            <a:pathLst>
              <a:path w="2911528" h="751703">
                <a:moveTo>
                  <a:pt x="0" y="0"/>
                </a:moveTo>
                <a:lnTo>
                  <a:pt x="2911527" y="0"/>
                </a:lnTo>
                <a:lnTo>
                  <a:pt x="2911527" y="751704"/>
                </a:lnTo>
                <a:lnTo>
                  <a:pt x="0" y="7517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uk-UA"/>
          </a:p>
        </p:txBody>
      </p:sp>
      <p:sp>
        <p:nvSpPr>
          <p:cNvPr id="34" name="TextBox 34"/>
          <p:cNvSpPr txBox="1"/>
          <p:nvPr/>
        </p:nvSpPr>
        <p:spPr>
          <a:xfrm>
            <a:off x="2384813" y="1831594"/>
            <a:ext cx="13899382" cy="8218170"/>
          </a:xfrm>
          <a:prstGeom prst="rect">
            <a:avLst/>
          </a:prstGeom>
        </p:spPr>
        <p:txBody>
          <a:bodyPr lIns="0" tIns="0" rIns="0" bIns="0" rtlCol="0" anchor="t">
            <a:spAutoFit/>
          </a:bodyPr>
          <a:lstStyle/>
          <a:p>
            <a:pPr algn="just">
              <a:lnSpc>
                <a:spcPts val="3104"/>
              </a:lnSpc>
            </a:pPr>
            <a:r>
              <a:rPr lang="en-US" sz="2700" b="1">
                <a:solidFill>
                  <a:srgbClr val="231F20"/>
                </a:solidFill>
                <a:latin typeface="Canva Sans Bold"/>
                <a:ea typeface="Canva Sans Bold"/>
                <a:cs typeface="Canva Sans Bold"/>
                <a:sym typeface="Canva Sans Bold"/>
              </a:rPr>
              <a:t>Обіцянки подарунків або грошей.</a:t>
            </a:r>
            <a:r>
              <a:rPr lang="en-US" sz="2700">
                <a:solidFill>
                  <a:srgbClr val="231F20"/>
                </a:solidFill>
                <a:latin typeface="Canva Sans"/>
                <a:ea typeface="Canva Sans"/>
                <a:cs typeface="Canva Sans"/>
                <a:sym typeface="Canva Sans"/>
              </a:rPr>
              <a:t> Ще один метод — це обіцянки подарунків або грошей в обмін на певну послугу чи інформацію. Це може бути обіцянка подарунка, премії або фінансової винагороди, якщо дитина виконає певне завдання чи надішле особисті фотографії.</a:t>
            </a:r>
          </a:p>
          <a:p>
            <a:pPr algn="just">
              <a:lnSpc>
                <a:spcPts val="3104"/>
              </a:lnSpc>
            </a:pPr>
            <a:endParaRPr lang="en-US" sz="2700">
              <a:solidFill>
                <a:srgbClr val="231F20"/>
              </a:solidFill>
              <a:latin typeface="Canva Sans"/>
              <a:ea typeface="Canva Sans"/>
              <a:cs typeface="Canva Sans"/>
              <a:sym typeface="Canva Sans"/>
            </a:endParaRPr>
          </a:p>
          <a:p>
            <a:pPr algn="just">
              <a:lnSpc>
                <a:spcPts val="3104"/>
              </a:lnSpc>
            </a:pPr>
            <a:r>
              <a:rPr lang="en-US" sz="2700" b="1">
                <a:solidFill>
                  <a:srgbClr val="231F20"/>
                </a:solidFill>
                <a:latin typeface="Canva Sans Bold"/>
                <a:ea typeface="Canva Sans Bold"/>
                <a:cs typeface="Canva Sans Bold"/>
                <a:sym typeface="Canva Sans Bold"/>
              </a:rPr>
              <a:t>Використання конфіденційної інформації.</a:t>
            </a:r>
            <a:r>
              <a:rPr lang="en-US" sz="2700">
                <a:solidFill>
                  <a:srgbClr val="231F20"/>
                </a:solidFill>
                <a:latin typeface="Canva Sans"/>
                <a:ea typeface="Canva Sans"/>
                <a:cs typeface="Canva Sans"/>
                <a:sym typeface="Canva Sans"/>
              </a:rPr>
              <a:t>Деякі злочинці можуть намагатися збирати особисту інформацію через ігри або онлайн-активності. Вони можуть просити дітей поділитися своїми фотографіями, місцезнаходженням, або навіть родинними відносинами. Вся ця інформація може бути використана для маніпуляцій чи вербування.</a:t>
            </a:r>
          </a:p>
          <a:p>
            <a:pPr algn="just">
              <a:lnSpc>
                <a:spcPts val="3104"/>
              </a:lnSpc>
            </a:pPr>
            <a:endParaRPr lang="en-US" sz="2700">
              <a:solidFill>
                <a:srgbClr val="231F20"/>
              </a:solidFill>
              <a:latin typeface="Canva Sans"/>
              <a:ea typeface="Canva Sans"/>
              <a:cs typeface="Canva Sans"/>
              <a:sym typeface="Canva Sans"/>
            </a:endParaRPr>
          </a:p>
          <a:p>
            <a:pPr algn="just">
              <a:lnSpc>
                <a:spcPts val="3104"/>
              </a:lnSpc>
            </a:pPr>
            <a:r>
              <a:rPr lang="en-US" sz="2700" b="1">
                <a:solidFill>
                  <a:srgbClr val="231F20"/>
                </a:solidFill>
                <a:latin typeface="Canva Sans Bold"/>
                <a:ea typeface="Canva Sans Bold"/>
                <a:cs typeface="Canva Sans Bold"/>
                <a:sym typeface="Canva Sans Bold"/>
              </a:rPr>
              <a:t>Групи за інтересами та форуми.</a:t>
            </a:r>
            <a:r>
              <a:rPr lang="en-US" sz="2700">
                <a:solidFill>
                  <a:srgbClr val="231F20"/>
                </a:solidFill>
                <a:latin typeface="Canva Sans"/>
                <a:ea typeface="Canva Sans"/>
                <a:cs typeface="Canva Sans"/>
                <a:sym typeface="Canva Sans"/>
              </a:rPr>
              <a:t>Злочинці можуть шукати дітей через інтернет-форуми, чати або групи за інтересами, де вони можуть знайти підлітків, які переживають важкий період або шукають друзів. Вони приєднуються до таких груп, щоб легше познайомитися з дітьми та завести з ними контакт.</a:t>
            </a:r>
          </a:p>
          <a:p>
            <a:pPr algn="just">
              <a:lnSpc>
                <a:spcPts val="3104"/>
              </a:lnSpc>
            </a:pPr>
            <a:endParaRPr lang="en-US" sz="2700">
              <a:solidFill>
                <a:srgbClr val="231F20"/>
              </a:solidFill>
              <a:latin typeface="Canva Sans"/>
              <a:ea typeface="Canva Sans"/>
              <a:cs typeface="Canva Sans"/>
              <a:sym typeface="Canva Sans"/>
            </a:endParaRPr>
          </a:p>
          <a:p>
            <a:pPr algn="just">
              <a:lnSpc>
                <a:spcPts val="3104"/>
              </a:lnSpc>
            </a:pPr>
            <a:r>
              <a:rPr lang="en-US" sz="2700" b="1">
                <a:solidFill>
                  <a:srgbClr val="231F20"/>
                </a:solidFill>
                <a:latin typeface="Canva Sans Bold"/>
                <a:ea typeface="Canva Sans Bold"/>
                <a:cs typeface="Canva Sans Bold"/>
                <a:sym typeface="Canva Sans Bold"/>
              </a:rPr>
              <a:t>Психологічний вплив і примус.</a:t>
            </a:r>
            <a:r>
              <a:rPr lang="en-US" sz="2700">
                <a:solidFill>
                  <a:srgbClr val="231F20"/>
                </a:solidFill>
                <a:latin typeface="Canva Sans"/>
                <a:ea typeface="Canva Sans"/>
                <a:cs typeface="Canva Sans"/>
                <a:sym typeface="Canva Sans"/>
              </a:rPr>
              <a:t>Злочинці можуть використовувати маніпуляції, погрози чи шантаж, щоб примусити дітей робити те, що їм вигідно. Це може бути примус до виконання незаконних або небезпечних дій. Вони можуть погрожувати розголосити особисту інформацію чи фотографії, якщо дитина відмовиться виконувати їх вимоги.</a:t>
            </a:r>
          </a:p>
        </p:txBody>
      </p:sp>
      <p:sp>
        <p:nvSpPr>
          <p:cNvPr id="35" name="Freeform 35"/>
          <p:cNvSpPr/>
          <p:nvPr/>
        </p:nvSpPr>
        <p:spPr>
          <a:xfrm rot="-1729736">
            <a:off x="905733" y="6330050"/>
            <a:ext cx="414417" cy="3863212"/>
          </a:xfrm>
          <a:custGeom>
            <a:avLst/>
            <a:gdLst/>
            <a:ahLst/>
            <a:cxnLst/>
            <a:rect l="l" t="t" r="r" b="b"/>
            <a:pathLst>
              <a:path w="414417" h="3863212">
                <a:moveTo>
                  <a:pt x="0" y="0"/>
                </a:moveTo>
                <a:lnTo>
                  <a:pt x="414417" y="0"/>
                </a:lnTo>
                <a:lnTo>
                  <a:pt x="414417" y="3863213"/>
                </a:lnTo>
                <a:lnTo>
                  <a:pt x="0" y="38632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uk-U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uk-UA"/>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uk-UA"/>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uk-UA"/>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cap="sq">
              <a:solidFill>
                <a:srgbClr val="000000"/>
              </a:solidFill>
              <a:prstDash val="solid"/>
              <a:miter/>
            </a:ln>
          </p:spPr>
          <p:txBody>
            <a:bodyPr/>
            <a:lstStyle/>
            <a:p>
              <a:endParaRPr lang="uk-UA"/>
            </a:p>
          </p:txBody>
        </p:sp>
        <p:sp>
          <p:nvSpPr>
            <p:cNvPr id="19" name="TextBox 19"/>
            <p:cNvSpPr txBox="1"/>
            <p:nvPr/>
          </p:nvSpPr>
          <p:spPr>
            <a:xfrm>
              <a:off x="0" y="-38100"/>
              <a:ext cx="4521135" cy="265829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grpSp>
      <p:grpSp>
        <p:nvGrpSpPr>
          <p:cNvPr id="27" name="Group 27"/>
          <p:cNvGrpSpPr/>
          <p:nvPr/>
        </p:nvGrpSpPr>
        <p:grpSpPr>
          <a:xfrm>
            <a:off x="14450775" y="2108145"/>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uk-UA"/>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sp>
        <p:nvSpPr>
          <p:cNvPr id="32" name="Freeform 32"/>
          <p:cNvSpPr/>
          <p:nvPr/>
        </p:nvSpPr>
        <p:spPr>
          <a:xfrm rot="1063579">
            <a:off x="15870029" y="5997195"/>
            <a:ext cx="425961" cy="3970826"/>
          </a:xfrm>
          <a:custGeom>
            <a:avLst/>
            <a:gdLst/>
            <a:ahLst/>
            <a:cxnLst/>
            <a:rect l="l" t="t" r="r" b="b"/>
            <a:pathLst>
              <a:path w="425961" h="3970826">
                <a:moveTo>
                  <a:pt x="0" y="0"/>
                </a:moveTo>
                <a:lnTo>
                  <a:pt x="425961" y="0"/>
                </a:lnTo>
                <a:lnTo>
                  <a:pt x="425961" y="3970826"/>
                </a:lnTo>
                <a:lnTo>
                  <a:pt x="0" y="39708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uk-UA"/>
          </a:p>
        </p:txBody>
      </p:sp>
      <p:sp>
        <p:nvSpPr>
          <p:cNvPr id="33" name="Freeform 33"/>
          <p:cNvSpPr/>
          <p:nvPr/>
        </p:nvSpPr>
        <p:spPr>
          <a:xfrm rot="-1538653">
            <a:off x="15439452" y="560411"/>
            <a:ext cx="666081" cy="2261385"/>
          </a:xfrm>
          <a:custGeom>
            <a:avLst/>
            <a:gdLst/>
            <a:ahLst/>
            <a:cxnLst/>
            <a:rect l="l" t="t" r="r" b="b"/>
            <a:pathLst>
              <a:path w="666081" h="2261385">
                <a:moveTo>
                  <a:pt x="0" y="0"/>
                </a:moveTo>
                <a:lnTo>
                  <a:pt x="666081" y="0"/>
                </a:lnTo>
                <a:lnTo>
                  <a:pt x="666081" y="2261386"/>
                </a:lnTo>
                <a:lnTo>
                  <a:pt x="0" y="2261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uk-UA"/>
          </a:p>
        </p:txBody>
      </p:sp>
      <p:sp>
        <p:nvSpPr>
          <p:cNvPr id="34" name="Freeform 34"/>
          <p:cNvSpPr/>
          <p:nvPr/>
        </p:nvSpPr>
        <p:spPr>
          <a:xfrm>
            <a:off x="700006" y="2582128"/>
            <a:ext cx="811459" cy="761296"/>
          </a:xfrm>
          <a:custGeom>
            <a:avLst/>
            <a:gdLst/>
            <a:ahLst/>
            <a:cxnLst/>
            <a:rect l="l" t="t" r="r" b="b"/>
            <a:pathLst>
              <a:path w="811459" h="761296">
                <a:moveTo>
                  <a:pt x="0" y="0"/>
                </a:moveTo>
                <a:lnTo>
                  <a:pt x="811459" y="0"/>
                </a:lnTo>
                <a:lnTo>
                  <a:pt x="811459" y="761297"/>
                </a:lnTo>
                <a:lnTo>
                  <a:pt x="0" y="7612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uk-UA"/>
          </a:p>
        </p:txBody>
      </p:sp>
      <p:sp>
        <p:nvSpPr>
          <p:cNvPr id="35" name="TextBox 35"/>
          <p:cNvSpPr txBox="1"/>
          <p:nvPr/>
        </p:nvSpPr>
        <p:spPr>
          <a:xfrm>
            <a:off x="700006" y="1288662"/>
            <a:ext cx="9825500" cy="654392"/>
          </a:xfrm>
          <a:prstGeom prst="rect">
            <a:avLst/>
          </a:prstGeom>
        </p:spPr>
        <p:txBody>
          <a:bodyPr lIns="0" tIns="0" rIns="0" bIns="0" rtlCol="0" anchor="t">
            <a:spAutoFit/>
          </a:bodyPr>
          <a:lstStyle/>
          <a:p>
            <a:pPr algn="l">
              <a:lnSpc>
                <a:spcPts val="4911"/>
              </a:lnSpc>
            </a:pPr>
            <a:r>
              <a:rPr lang="en-US" sz="5012" b="1" spc="95">
                <a:solidFill>
                  <a:srgbClr val="231F20"/>
                </a:solidFill>
                <a:latin typeface="TT Slabs Bold"/>
                <a:ea typeface="TT Slabs Bold"/>
                <a:cs typeface="TT Slabs Bold"/>
                <a:sym typeface="TT Slabs Bold"/>
              </a:rPr>
              <a:t>Як можна захистити дітей</a:t>
            </a:r>
          </a:p>
        </p:txBody>
      </p:sp>
      <p:sp>
        <p:nvSpPr>
          <p:cNvPr id="36" name="TextBox 36"/>
          <p:cNvSpPr txBox="1"/>
          <p:nvPr/>
        </p:nvSpPr>
        <p:spPr>
          <a:xfrm>
            <a:off x="1810398" y="5417854"/>
            <a:ext cx="5345106" cy="2369820"/>
          </a:xfrm>
          <a:prstGeom prst="rect">
            <a:avLst/>
          </a:prstGeom>
        </p:spPr>
        <p:txBody>
          <a:bodyPr lIns="0" tIns="0" rIns="0" bIns="0" rtlCol="0" anchor="t">
            <a:spAutoFit/>
          </a:bodyPr>
          <a:lstStyle/>
          <a:p>
            <a:pPr algn="just">
              <a:lnSpc>
                <a:spcPts val="3779"/>
              </a:lnSpc>
            </a:pPr>
            <a:r>
              <a:rPr lang="en-US" sz="2700">
                <a:solidFill>
                  <a:srgbClr val="231F20"/>
                </a:solidFill>
                <a:latin typeface="Canva Sans"/>
                <a:ea typeface="Canva Sans"/>
                <a:cs typeface="Canva Sans"/>
                <a:sym typeface="Canva Sans"/>
              </a:rPr>
              <a:t>Акцентуйте, що в разі підозрілого контакту з незнайомцями потріб-</a:t>
            </a:r>
          </a:p>
          <a:p>
            <a:pPr algn="just">
              <a:lnSpc>
                <a:spcPts val="3779"/>
              </a:lnSpc>
            </a:pPr>
            <a:r>
              <a:rPr lang="en-US" sz="2700">
                <a:solidFill>
                  <a:srgbClr val="231F20"/>
                </a:solidFill>
                <a:latin typeface="Canva Sans"/>
                <a:ea typeface="Canva Sans"/>
                <a:cs typeface="Canva Sans"/>
                <a:sym typeface="Canva Sans"/>
              </a:rPr>
              <a:t>но негайно повідомити дорослим.</a:t>
            </a:r>
          </a:p>
        </p:txBody>
      </p:sp>
      <p:sp>
        <p:nvSpPr>
          <p:cNvPr id="37" name="TextBox 37"/>
          <p:cNvSpPr txBox="1"/>
          <p:nvPr/>
        </p:nvSpPr>
        <p:spPr>
          <a:xfrm>
            <a:off x="1810398" y="2524978"/>
            <a:ext cx="5345106" cy="1893571"/>
          </a:xfrm>
          <a:prstGeom prst="rect">
            <a:avLst/>
          </a:prstGeom>
        </p:spPr>
        <p:txBody>
          <a:bodyPr lIns="0" tIns="0" rIns="0" bIns="0" rtlCol="0" anchor="t">
            <a:spAutoFit/>
          </a:bodyPr>
          <a:lstStyle/>
          <a:p>
            <a:pPr algn="just">
              <a:lnSpc>
                <a:spcPts val="3779"/>
              </a:lnSpc>
              <a:spcBef>
                <a:spcPct val="0"/>
              </a:spcBef>
            </a:pPr>
            <a:r>
              <a:rPr lang="en-US" sz="2699">
                <a:solidFill>
                  <a:srgbClr val="231F20"/>
                </a:solidFill>
                <a:latin typeface="Canva Sans"/>
                <a:ea typeface="Canva Sans"/>
                <a:cs typeface="Canva Sans"/>
                <a:sym typeface="Canva Sans"/>
              </a:rPr>
              <a:t>Навчайте дітей не довіряти незнайомцям в інтернеті, навіть якщо вони здаються дружніми.</a:t>
            </a:r>
          </a:p>
        </p:txBody>
      </p:sp>
      <p:sp>
        <p:nvSpPr>
          <p:cNvPr id="38" name="TextBox 38"/>
          <p:cNvSpPr txBox="1"/>
          <p:nvPr/>
        </p:nvSpPr>
        <p:spPr>
          <a:xfrm>
            <a:off x="8952007" y="2511513"/>
            <a:ext cx="5345106" cy="2369820"/>
          </a:xfrm>
          <a:prstGeom prst="rect">
            <a:avLst/>
          </a:prstGeom>
        </p:spPr>
        <p:txBody>
          <a:bodyPr lIns="0" tIns="0" rIns="0" bIns="0" rtlCol="0" anchor="t">
            <a:spAutoFit/>
          </a:bodyPr>
          <a:lstStyle/>
          <a:p>
            <a:pPr algn="just">
              <a:lnSpc>
                <a:spcPts val="3779"/>
              </a:lnSpc>
            </a:pPr>
            <a:r>
              <a:rPr lang="en-US" sz="2700">
                <a:solidFill>
                  <a:srgbClr val="231F20"/>
                </a:solidFill>
                <a:latin typeface="Canva Sans"/>
                <a:ea typeface="Canva Sans"/>
                <a:cs typeface="Canva Sans"/>
                <a:sym typeface="Canva Sans"/>
              </a:rPr>
              <a:t>Пояснюйте, що не можна ділитися особистою інформацією (фото, адреси, телефон) з людьми, яких ви не знаєте в реальному житті.</a:t>
            </a:r>
          </a:p>
        </p:txBody>
      </p:sp>
      <p:sp>
        <p:nvSpPr>
          <p:cNvPr id="39" name="Freeform 39"/>
          <p:cNvSpPr/>
          <p:nvPr/>
        </p:nvSpPr>
        <p:spPr>
          <a:xfrm>
            <a:off x="7845273" y="2582128"/>
            <a:ext cx="811459" cy="761296"/>
          </a:xfrm>
          <a:custGeom>
            <a:avLst/>
            <a:gdLst/>
            <a:ahLst/>
            <a:cxnLst/>
            <a:rect l="l" t="t" r="r" b="b"/>
            <a:pathLst>
              <a:path w="811459" h="761296">
                <a:moveTo>
                  <a:pt x="0" y="0"/>
                </a:moveTo>
                <a:lnTo>
                  <a:pt x="811459" y="0"/>
                </a:lnTo>
                <a:lnTo>
                  <a:pt x="811459" y="761297"/>
                </a:lnTo>
                <a:lnTo>
                  <a:pt x="0" y="7612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uk-UA"/>
          </a:p>
        </p:txBody>
      </p:sp>
      <p:sp>
        <p:nvSpPr>
          <p:cNvPr id="40" name="TextBox 40"/>
          <p:cNvSpPr txBox="1"/>
          <p:nvPr/>
        </p:nvSpPr>
        <p:spPr>
          <a:xfrm>
            <a:off x="8952007" y="5483001"/>
            <a:ext cx="5345106" cy="1893570"/>
          </a:xfrm>
          <a:prstGeom prst="rect">
            <a:avLst/>
          </a:prstGeom>
        </p:spPr>
        <p:txBody>
          <a:bodyPr lIns="0" tIns="0" rIns="0" bIns="0" rtlCol="0" anchor="t">
            <a:spAutoFit/>
          </a:bodyPr>
          <a:lstStyle/>
          <a:p>
            <a:pPr algn="just">
              <a:lnSpc>
                <a:spcPts val="3779"/>
              </a:lnSpc>
            </a:pPr>
            <a:r>
              <a:rPr lang="en-US" sz="2700">
                <a:solidFill>
                  <a:srgbClr val="231F20"/>
                </a:solidFill>
                <a:latin typeface="Canva Sans"/>
                <a:ea typeface="Canva Sans"/>
                <a:cs typeface="Canva Sans"/>
                <a:sym typeface="Canva Sans"/>
              </a:rPr>
              <a:t>Спільно з дітьми налаштуйте</a:t>
            </a:r>
          </a:p>
          <a:p>
            <a:pPr algn="just">
              <a:lnSpc>
                <a:spcPts val="3779"/>
              </a:lnSpc>
            </a:pPr>
            <a:r>
              <a:rPr lang="en-US" sz="2700">
                <a:solidFill>
                  <a:srgbClr val="231F20"/>
                </a:solidFill>
                <a:latin typeface="Canva Sans"/>
                <a:ea typeface="Canva Sans"/>
                <a:cs typeface="Canva Sans"/>
                <a:sym typeface="Canva Sans"/>
              </a:rPr>
              <a:t>параметри конфіденційності</a:t>
            </a:r>
          </a:p>
          <a:p>
            <a:pPr algn="just">
              <a:lnSpc>
                <a:spcPts val="3779"/>
              </a:lnSpc>
            </a:pPr>
            <a:r>
              <a:rPr lang="en-US" sz="2700">
                <a:solidFill>
                  <a:srgbClr val="231F20"/>
                </a:solidFill>
                <a:latin typeface="Canva Sans"/>
                <a:ea typeface="Canva Sans"/>
                <a:cs typeface="Canva Sans"/>
                <a:sym typeface="Canva Sans"/>
              </a:rPr>
              <a:t>в соцмережах, щоб обмежити</a:t>
            </a:r>
          </a:p>
          <a:p>
            <a:pPr algn="just">
              <a:lnSpc>
                <a:spcPts val="3779"/>
              </a:lnSpc>
            </a:pPr>
            <a:r>
              <a:rPr lang="en-US" sz="2700">
                <a:solidFill>
                  <a:srgbClr val="231F20"/>
                </a:solidFill>
                <a:latin typeface="Canva Sans"/>
                <a:ea typeface="Canva Sans"/>
                <a:cs typeface="Canva Sans"/>
                <a:sym typeface="Canva Sans"/>
              </a:rPr>
              <a:t>доступ до особистої інформації.</a:t>
            </a:r>
          </a:p>
        </p:txBody>
      </p:sp>
      <p:sp>
        <p:nvSpPr>
          <p:cNvPr id="41" name="Freeform 41"/>
          <p:cNvSpPr/>
          <p:nvPr/>
        </p:nvSpPr>
        <p:spPr>
          <a:xfrm>
            <a:off x="700006" y="5595708"/>
            <a:ext cx="811459" cy="761296"/>
          </a:xfrm>
          <a:custGeom>
            <a:avLst/>
            <a:gdLst/>
            <a:ahLst/>
            <a:cxnLst/>
            <a:rect l="l" t="t" r="r" b="b"/>
            <a:pathLst>
              <a:path w="811459" h="761296">
                <a:moveTo>
                  <a:pt x="0" y="0"/>
                </a:moveTo>
                <a:lnTo>
                  <a:pt x="811459" y="0"/>
                </a:lnTo>
                <a:lnTo>
                  <a:pt x="811459" y="761297"/>
                </a:lnTo>
                <a:lnTo>
                  <a:pt x="0" y="7612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uk-UA"/>
          </a:p>
        </p:txBody>
      </p:sp>
      <p:sp>
        <p:nvSpPr>
          <p:cNvPr id="42" name="TextBox 42"/>
          <p:cNvSpPr txBox="1"/>
          <p:nvPr/>
        </p:nvSpPr>
        <p:spPr>
          <a:xfrm>
            <a:off x="4519684" y="7730524"/>
            <a:ext cx="7685017" cy="1893570"/>
          </a:xfrm>
          <a:prstGeom prst="rect">
            <a:avLst/>
          </a:prstGeom>
        </p:spPr>
        <p:txBody>
          <a:bodyPr lIns="0" tIns="0" rIns="0" bIns="0" rtlCol="0" anchor="t">
            <a:spAutoFit/>
          </a:bodyPr>
          <a:lstStyle/>
          <a:p>
            <a:pPr algn="just">
              <a:lnSpc>
                <a:spcPts val="3779"/>
              </a:lnSpc>
            </a:pPr>
            <a:r>
              <a:rPr lang="en-US" sz="2700">
                <a:solidFill>
                  <a:srgbClr val="231F20"/>
                </a:solidFill>
                <a:latin typeface="Canva Sans"/>
                <a:ea typeface="Canva Sans"/>
                <a:cs typeface="Canva Sans"/>
                <a:sym typeface="Canva Sans"/>
              </a:rPr>
              <a:t>Знання про методи злочинців допоможе дітям бути більш уважними та обережними в інтернеті, а також розпізнати небезпечні ситуації на ранніх етапах.</a:t>
            </a:r>
          </a:p>
        </p:txBody>
      </p:sp>
      <p:sp>
        <p:nvSpPr>
          <p:cNvPr id="43" name="Freeform 43"/>
          <p:cNvSpPr/>
          <p:nvPr/>
        </p:nvSpPr>
        <p:spPr>
          <a:xfrm>
            <a:off x="7956463" y="5540151"/>
            <a:ext cx="811459" cy="761296"/>
          </a:xfrm>
          <a:custGeom>
            <a:avLst/>
            <a:gdLst/>
            <a:ahLst/>
            <a:cxnLst/>
            <a:rect l="l" t="t" r="r" b="b"/>
            <a:pathLst>
              <a:path w="811459" h="761296">
                <a:moveTo>
                  <a:pt x="0" y="0"/>
                </a:moveTo>
                <a:lnTo>
                  <a:pt x="811459" y="0"/>
                </a:lnTo>
                <a:lnTo>
                  <a:pt x="811459" y="761297"/>
                </a:lnTo>
                <a:lnTo>
                  <a:pt x="0" y="7612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uk-UA"/>
          </a:p>
        </p:txBody>
      </p:sp>
      <p:sp>
        <p:nvSpPr>
          <p:cNvPr id="44" name="Freeform 44"/>
          <p:cNvSpPr/>
          <p:nvPr/>
        </p:nvSpPr>
        <p:spPr>
          <a:xfrm>
            <a:off x="3523435" y="7787674"/>
            <a:ext cx="811459" cy="761296"/>
          </a:xfrm>
          <a:custGeom>
            <a:avLst/>
            <a:gdLst/>
            <a:ahLst/>
            <a:cxnLst/>
            <a:rect l="l" t="t" r="r" b="b"/>
            <a:pathLst>
              <a:path w="811459" h="761296">
                <a:moveTo>
                  <a:pt x="0" y="0"/>
                </a:moveTo>
                <a:lnTo>
                  <a:pt x="811460" y="0"/>
                </a:lnTo>
                <a:lnTo>
                  <a:pt x="811460" y="761296"/>
                </a:lnTo>
                <a:lnTo>
                  <a:pt x="0" y="7612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uk-U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uk-UA"/>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uk-UA"/>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uk-UA"/>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cap="sq">
              <a:solidFill>
                <a:srgbClr val="000000"/>
              </a:solidFill>
              <a:prstDash val="solid"/>
              <a:miter/>
            </a:ln>
          </p:spPr>
          <p:txBody>
            <a:bodyPr/>
            <a:lstStyle/>
            <a:p>
              <a:endParaRPr lang="uk-UA"/>
            </a:p>
          </p:txBody>
        </p:sp>
        <p:sp>
          <p:nvSpPr>
            <p:cNvPr id="19" name="TextBox 19"/>
            <p:cNvSpPr txBox="1"/>
            <p:nvPr/>
          </p:nvSpPr>
          <p:spPr>
            <a:xfrm>
              <a:off x="0" y="-38100"/>
              <a:ext cx="4521135" cy="265829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709904"/>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5" name="Freeform 25"/>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grpSp>
      <p:sp>
        <p:nvSpPr>
          <p:cNvPr id="26" name="Freeform 26"/>
          <p:cNvSpPr/>
          <p:nvPr/>
        </p:nvSpPr>
        <p:spPr>
          <a:xfrm rot="-2012905">
            <a:off x="15248810" y="7521299"/>
            <a:ext cx="666081" cy="2261385"/>
          </a:xfrm>
          <a:custGeom>
            <a:avLst/>
            <a:gdLst/>
            <a:ahLst/>
            <a:cxnLst/>
            <a:rect l="l" t="t" r="r" b="b"/>
            <a:pathLst>
              <a:path w="666081" h="2261385">
                <a:moveTo>
                  <a:pt x="0" y="0"/>
                </a:moveTo>
                <a:lnTo>
                  <a:pt x="666081" y="0"/>
                </a:lnTo>
                <a:lnTo>
                  <a:pt x="666081" y="2261385"/>
                </a:lnTo>
                <a:lnTo>
                  <a:pt x="0" y="22613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uk-UA"/>
          </a:p>
        </p:txBody>
      </p:sp>
      <p:sp>
        <p:nvSpPr>
          <p:cNvPr id="27" name="Freeform 27"/>
          <p:cNvSpPr/>
          <p:nvPr/>
        </p:nvSpPr>
        <p:spPr>
          <a:xfrm rot="6852690">
            <a:off x="345106" y="1134648"/>
            <a:ext cx="2532131" cy="653750"/>
          </a:xfrm>
          <a:custGeom>
            <a:avLst/>
            <a:gdLst/>
            <a:ahLst/>
            <a:cxnLst/>
            <a:rect l="l" t="t" r="r" b="b"/>
            <a:pathLst>
              <a:path w="2532131" h="653750">
                <a:moveTo>
                  <a:pt x="0" y="0"/>
                </a:moveTo>
                <a:lnTo>
                  <a:pt x="2532131" y="0"/>
                </a:lnTo>
                <a:lnTo>
                  <a:pt x="2532131" y="653750"/>
                </a:lnTo>
                <a:lnTo>
                  <a:pt x="0" y="6537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uk-UA"/>
          </a:p>
        </p:txBody>
      </p:sp>
      <p:sp>
        <p:nvSpPr>
          <p:cNvPr id="28" name="TextBox 28"/>
          <p:cNvSpPr txBox="1"/>
          <p:nvPr/>
        </p:nvSpPr>
        <p:spPr>
          <a:xfrm>
            <a:off x="1969938" y="821246"/>
            <a:ext cx="11392487" cy="481584"/>
          </a:xfrm>
          <a:prstGeom prst="rect">
            <a:avLst/>
          </a:prstGeom>
        </p:spPr>
        <p:txBody>
          <a:bodyPr lIns="0" tIns="0" rIns="0" bIns="0" rtlCol="0" anchor="t">
            <a:spAutoFit/>
          </a:bodyPr>
          <a:lstStyle/>
          <a:p>
            <a:pPr algn="ctr">
              <a:lnSpc>
                <a:spcPts val="3527"/>
              </a:lnSpc>
            </a:pPr>
            <a:r>
              <a:rPr lang="en-US" sz="3599" b="1" spc="68">
                <a:solidFill>
                  <a:srgbClr val="231F20"/>
                </a:solidFill>
                <a:latin typeface="TT Slabs Bold"/>
                <a:ea typeface="TT Slabs Bold"/>
                <a:cs typeface="TT Slabs Bold"/>
                <a:sym typeface="TT Slabs Bold"/>
              </a:rPr>
              <a:t>Які є ознаки того, що дитину залучили</a:t>
            </a:r>
          </a:p>
        </p:txBody>
      </p:sp>
      <p:sp>
        <p:nvSpPr>
          <p:cNvPr id="29" name="TextBox 29"/>
          <p:cNvSpPr txBox="1"/>
          <p:nvPr/>
        </p:nvSpPr>
        <p:spPr>
          <a:xfrm>
            <a:off x="1468267" y="3091948"/>
            <a:ext cx="11395775" cy="481584"/>
          </a:xfrm>
          <a:prstGeom prst="rect">
            <a:avLst/>
          </a:prstGeom>
        </p:spPr>
        <p:txBody>
          <a:bodyPr lIns="0" tIns="0" rIns="0" bIns="0" rtlCol="0" anchor="t">
            <a:spAutoFit/>
          </a:bodyPr>
          <a:lstStyle/>
          <a:p>
            <a:pPr algn="ctr">
              <a:lnSpc>
                <a:spcPts val="3527"/>
              </a:lnSpc>
            </a:pPr>
            <a:r>
              <a:rPr lang="en-US" sz="3599" b="1" spc="68">
                <a:solidFill>
                  <a:srgbClr val="231F20"/>
                </a:solidFill>
                <a:latin typeface="TT Slabs Bold"/>
                <a:ea typeface="TT Slabs Bold"/>
                <a:cs typeface="TT Slabs Bold"/>
                <a:sym typeface="TT Slabs Bold"/>
              </a:rPr>
              <a:t>Отже, що це можуть бути за ознаки</a:t>
            </a:r>
          </a:p>
        </p:txBody>
      </p:sp>
      <p:sp>
        <p:nvSpPr>
          <p:cNvPr id="30" name="TextBox 30"/>
          <p:cNvSpPr txBox="1"/>
          <p:nvPr/>
        </p:nvSpPr>
        <p:spPr>
          <a:xfrm>
            <a:off x="1969938" y="1451998"/>
            <a:ext cx="14905064" cy="1278157"/>
          </a:xfrm>
          <a:prstGeom prst="rect">
            <a:avLst/>
          </a:prstGeom>
        </p:spPr>
        <p:txBody>
          <a:bodyPr lIns="0" tIns="0" rIns="0" bIns="0" rtlCol="0" anchor="t">
            <a:spAutoFit/>
          </a:bodyPr>
          <a:lstStyle/>
          <a:p>
            <a:pPr algn="just">
              <a:lnSpc>
                <a:spcPts val="3394"/>
              </a:lnSpc>
            </a:pPr>
            <a:r>
              <a:rPr lang="en-US" sz="2715">
                <a:solidFill>
                  <a:srgbClr val="231F20"/>
                </a:solidFill>
                <a:latin typeface="Canva Sans"/>
                <a:ea typeface="Canva Sans"/>
                <a:cs typeface="Canva Sans"/>
                <a:sym typeface="Canva Sans"/>
              </a:rPr>
              <a:t>Існує певний перелік ознак, який дозволить зрозуміти, що з дитиною відбувається “щось не те”. Для дорослих це має стати сигналом того, що потрібно дізнатися,що відбувається з дитиною, та скласти подальший план дій.</a:t>
            </a:r>
          </a:p>
        </p:txBody>
      </p:sp>
      <p:sp>
        <p:nvSpPr>
          <p:cNvPr id="31" name="TextBox 31"/>
          <p:cNvSpPr txBox="1"/>
          <p:nvPr/>
        </p:nvSpPr>
        <p:spPr>
          <a:xfrm>
            <a:off x="1054115" y="3516382"/>
            <a:ext cx="15430165" cy="6655679"/>
          </a:xfrm>
          <a:prstGeom prst="rect">
            <a:avLst/>
          </a:prstGeom>
        </p:spPr>
        <p:txBody>
          <a:bodyPr lIns="0" tIns="0" rIns="0" bIns="0" rtlCol="0" anchor="t">
            <a:spAutoFit/>
          </a:bodyPr>
          <a:lstStyle/>
          <a:p>
            <a:pPr marL="586249" lvl="1" indent="-293125" algn="just">
              <a:lnSpc>
                <a:spcPts val="3801"/>
              </a:lnSpc>
              <a:buAutoNum type="arabicPeriod"/>
            </a:pPr>
            <a:r>
              <a:rPr lang="en-US" sz="2715" b="1">
                <a:solidFill>
                  <a:srgbClr val="231F20"/>
                </a:solidFill>
                <a:latin typeface="Canva Sans Bold"/>
                <a:ea typeface="Canva Sans Bold"/>
                <a:cs typeface="Canva Sans Bold"/>
                <a:sym typeface="Canva Sans Bold"/>
              </a:rPr>
              <a:t>Зміни у поведінці:</a:t>
            </a:r>
            <a:r>
              <a:rPr lang="en-US" sz="2715">
                <a:solidFill>
                  <a:srgbClr val="231F20"/>
                </a:solidFill>
                <a:latin typeface="Canva Sans"/>
                <a:ea typeface="Canva Sans"/>
                <a:cs typeface="Canva Sans"/>
                <a:sym typeface="Canva Sans"/>
              </a:rPr>
              <a:t> агресивність, аутоімунна агресія, замкнутість, відчуження, ігнорування правил, знецінення соціальних норм, ухилення від відповідальності, замовчення/гордість/збудження, які нічим, на перший погляд, не підкріплюються.</a:t>
            </a:r>
          </a:p>
          <a:p>
            <a:pPr marL="586249" lvl="1" indent="-293125" algn="just">
              <a:lnSpc>
                <a:spcPts val="3801"/>
              </a:lnSpc>
              <a:buAutoNum type="arabicPeriod"/>
            </a:pPr>
            <a:r>
              <a:rPr lang="en-US" sz="2715" b="1">
                <a:solidFill>
                  <a:srgbClr val="231F20"/>
                </a:solidFill>
                <a:latin typeface="Canva Sans Bold"/>
                <a:ea typeface="Canva Sans Bold"/>
                <a:cs typeface="Canva Sans Bold"/>
                <a:sym typeface="Canva Sans Bold"/>
              </a:rPr>
              <a:t> Відчуття страху, тривоги.</a:t>
            </a:r>
            <a:r>
              <a:rPr lang="en-US" sz="2715">
                <a:solidFill>
                  <a:srgbClr val="231F20"/>
                </a:solidFill>
                <a:latin typeface="Canva Sans"/>
                <a:ea typeface="Canva Sans"/>
                <a:cs typeface="Canva Sans"/>
                <a:sym typeface="Canva Sans"/>
              </a:rPr>
              <a:t> Дитина може виглядати наляканою, нервовою або постійно очікувати небезпеку.</a:t>
            </a:r>
          </a:p>
          <a:p>
            <a:pPr marL="586249" lvl="1" indent="-293125" algn="just">
              <a:lnSpc>
                <a:spcPts val="3801"/>
              </a:lnSpc>
              <a:buAutoNum type="arabicPeriod"/>
            </a:pPr>
            <a:r>
              <a:rPr lang="en-US" sz="2715">
                <a:solidFill>
                  <a:srgbClr val="231F20"/>
                </a:solidFill>
                <a:latin typeface="Canva Sans"/>
                <a:ea typeface="Canva Sans"/>
                <a:cs typeface="Canva Sans"/>
                <a:sym typeface="Canva Sans"/>
              </a:rPr>
              <a:t> Захоплення темами війни чи насильства. Постійно говорить про військові конфлікти, зброю, насильство або подібні теми.</a:t>
            </a:r>
          </a:p>
          <a:p>
            <a:pPr marL="586249" lvl="1" indent="-293125" algn="just">
              <a:lnSpc>
                <a:spcPts val="3801"/>
              </a:lnSpc>
              <a:buAutoNum type="arabicPeriod"/>
            </a:pPr>
            <a:r>
              <a:rPr lang="en-US" sz="2715" b="1">
                <a:solidFill>
                  <a:srgbClr val="231F20"/>
                </a:solidFill>
                <a:latin typeface="Canva Sans Bold"/>
                <a:ea typeface="Canva Sans Bold"/>
                <a:cs typeface="Canva Sans Bold"/>
                <a:sym typeface="Canva Sans Bold"/>
              </a:rPr>
              <a:t>Неприйняття думки інших.</a:t>
            </a:r>
            <a:r>
              <a:rPr lang="en-US" sz="2715">
                <a:solidFill>
                  <a:srgbClr val="231F20"/>
                </a:solidFill>
                <a:latin typeface="Canva Sans"/>
                <a:ea typeface="Canva Sans"/>
                <a:cs typeface="Canva Sans"/>
                <a:sym typeface="Canva Sans"/>
              </a:rPr>
              <a:t> Чітке розділення світу на “друзів” і “ворогів”, відчуття належності до певної “групи”.</a:t>
            </a:r>
          </a:p>
          <a:p>
            <a:pPr marL="586249" lvl="1" indent="-293125" algn="just">
              <a:lnSpc>
                <a:spcPts val="3801"/>
              </a:lnSpc>
              <a:buAutoNum type="arabicPeriod"/>
            </a:pPr>
            <a:r>
              <a:rPr lang="en-US" sz="2715" b="1">
                <a:solidFill>
                  <a:srgbClr val="231F20"/>
                </a:solidFill>
                <a:latin typeface="Canva Sans Bold"/>
                <a:ea typeface="Canva Sans Bold"/>
                <a:cs typeface="Canva Sans Bold"/>
                <a:sym typeface="Canva Sans Bold"/>
              </a:rPr>
              <a:t>Радикалізація поглядів.</a:t>
            </a:r>
            <a:r>
              <a:rPr lang="en-US" sz="2715">
                <a:solidFill>
                  <a:srgbClr val="231F20"/>
                </a:solidFill>
                <a:latin typeface="Canva Sans"/>
                <a:ea typeface="Canva Sans"/>
                <a:cs typeface="Canva Sans"/>
                <a:sym typeface="Canva Sans"/>
              </a:rPr>
              <a:t> Ви помітили, що дитина почала себе поводити не так, як поводила до цього. Наприклад, почала цікавитися політикою активніше, ніж до цього, при цьому висловлюючись пропагандиськими кліше: “не все так однозначно, України не існує як держави, Україну придумав ленін, на територію України ніхто не нападав тощо”.</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uk-UA"/>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uk-UA"/>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uk-UA"/>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cap="sq">
              <a:solidFill>
                <a:srgbClr val="000000"/>
              </a:solidFill>
              <a:prstDash val="solid"/>
              <a:miter/>
            </a:ln>
          </p:spPr>
          <p:txBody>
            <a:bodyPr/>
            <a:lstStyle/>
            <a:p>
              <a:endParaRPr lang="uk-UA"/>
            </a:p>
          </p:txBody>
        </p:sp>
        <p:sp>
          <p:nvSpPr>
            <p:cNvPr id="19" name="TextBox 19"/>
            <p:cNvSpPr txBox="1"/>
            <p:nvPr/>
          </p:nvSpPr>
          <p:spPr>
            <a:xfrm>
              <a:off x="0" y="-38100"/>
              <a:ext cx="4521135" cy="265829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709904"/>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5" name="Freeform 25"/>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grpSp>
      <p:sp>
        <p:nvSpPr>
          <p:cNvPr id="26" name="Freeform 26"/>
          <p:cNvSpPr/>
          <p:nvPr/>
        </p:nvSpPr>
        <p:spPr>
          <a:xfrm rot="-2012905">
            <a:off x="15248810" y="7521299"/>
            <a:ext cx="666081" cy="2261385"/>
          </a:xfrm>
          <a:custGeom>
            <a:avLst/>
            <a:gdLst/>
            <a:ahLst/>
            <a:cxnLst/>
            <a:rect l="l" t="t" r="r" b="b"/>
            <a:pathLst>
              <a:path w="666081" h="2261385">
                <a:moveTo>
                  <a:pt x="0" y="0"/>
                </a:moveTo>
                <a:lnTo>
                  <a:pt x="666081" y="0"/>
                </a:lnTo>
                <a:lnTo>
                  <a:pt x="666081" y="2261385"/>
                </a:lnTo>
                <a:lnTo>
                  <a:pt x="0" y="22613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uk-UA"/>
          </a:p>
        </p:txBody>
      </p:sp>
      <p:sp>
        <p:nvSpPr>
          <p:cNvPr id="27" name="Freeform 27"/>
          <p:cNvSpPr/>
          <p:nvPr/>
        </p:nvSpPr>
        <p:spPr>
          <a:xfrm rot="6852690">
            <a:off x="345106" y="1134648"/>
            <a:ext cx="2532131" cy="653750"/>
          </a:xfrm>
          <a:custGeom>
            <a:avLst/>
            <a:gdLst/>
            <a:ahLst/>
            <a:cxnLst/>
            <a:rect l="l" t="t" r="r" b="b"/>
            <a:pathLst>
              <a:path w="2532131" h="653750">
                <a:moveTo>
                  <a:pt x="0" y="0"/>
                </a:moveTo>
                <a:lnTo>
                  <a:pt x="2532131" y="0"/>
                </a:lnTo>
                <a:lnTo>
                  <a:pt x="2532131" y="653750"/>
                </a:lnTo>
                <a:lnTo>
                  <a:pt x="0" y="6537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uk-UA"/>
          </a:p>
        </p:txBody>
      </p:sp>
      <p:sp>
        <p:nvSpPr>
          <p:cNvPr id="28" name="TextBox 28"/>
          <p:cNvSpPr txBox="1"/>
          <p:nvPr/>
        </p:nvSpPr>
        <p:spPr>
          <a:xfrm>
            <a:off x="1819610" y="1126737"/>
            <a:ext cx="15430165" cy="8560679"/>
          </a:xfrm>
          <a:prstGeom prst="rect">
            <a:avLst/>
          </a:prstGeom>
        </p:spPr>
        <p:txBody>
          <a:bodyPr lIns="0" tIns="0" rIns="0" bIns="0" rtlCol="0" anchor="t">
            <a:spAutoFit/>
          </a:bodyPr>
          <a:lstStyle/>
          <a:p>
            <a:pPr algn="just">
              <a:lnSpc>
                <a:spcPts val="3801"/>
              </a:lnSpc>
            </a:pPr>
            <a:r>
              <a:rPr lang="en-US" sz="2715">
                <a:solidFill>
                  <a:srgbClr val="231F20"/>
                </a:solidFill>
                <a:latin typeface="Canva Sans"/>
                <a:ea typeface="Canva Sans"/>
                <a:cs typeface="Canva Sans"/>
                <a:sym typeface="Canva Sans"/>
              </a:rPr>
              <a:t>6.</a:t>
            </a:r>
            <a:r>
              <a:rPr lang="en-US" sz="2715" b="1">
                <a:solidFill>
                  <a:srgbClr val="231F20"/>
                </a:solidFill>
                <a:latin typeface="Canva Sans Bold"/>
                <a:ea typeface="Canva Sans Bold"/>
                <a:cs typeface="Canva Sans Bold"/>
                <a:sym typeface="Canva Sans Bold"/>
              </a:rPr>
              <a:t>Нові знайомства, про які дитина вам не розповідає. </a:t>
            </a:r>
            <a:r>
              <a:rPr lang="en-US" sz="2715">
                <a:solidFill>
                  <a:srgbClr val="231F20"/>
                </a:solidFill>
                <a:latin typeface="Canva Sans"/>
                <a:ea typeface="Canva Sans"/>
                <a:cs typeface="Canva Sans"/>
                <a:sym typeface="Canva Sans"/>
              </a:rPr>
              <a:t>З’являються нез-</a:t>
            </a:r>
          </a:p>
          <a:p>
            <a:pPr algn="just">
              <a:lnSpc>
                <a:spcPts val="3801"/>
              </a:lnSpc>
            </a:pPr>
            <a:r>
              <a:rPr lang="en-US" sz="2715">
                <a:solidFill>
                  <a:srgbClr val="231F20"/>
                </a:solidFill>
                <a:latin typeface="Canva Sans"/>
                <a:ea typeface="Canva Sans"/>
                <a:cs typeface="Canva Sans"/>
                <a:sym typeface="Canva Sans"/>
              </a:rPr>
              <a:t>розумілі “друзі”, яких дитина не хоче обговорювати або пояснювати їхню</a:t>
            </a:r>
          </a:p>
          <a:p>
            <a:pPr algn="just">
              <a:lnSpc>
                <a:spcPts val="3801"/>
              </a:lnSpc>
            </a:pPr>
            <a:r>
              <a:rPr lang="en-US" sz="2715">
                <a:solidFill>
                  <a:srgbClr val="231F20"/>
                </a:solidFill>
                <a:latin typeface="Canva Sans"/>
                <a:ea typeface="Canva Sans"/>
                <a:cs typeface="Canva Sans"/>
                <a:sym typeface="Canva Sans"/>
              </a:rPr>
              <a:t>роль у житті.</a:t>
            </a:r>
          </a:p>
          <a:p>
            <a:pPr algn="just">
              <a:lnSpc>
                <a:spcPts val="3801"/>
              </a:lnSpc>
            </a:pPr>
            <a:endParaRPr lang="en-US" sz="2715">
              <a:solidFill>
                <a:srgbClr val="231F20"/>
              </a:solidFill>
              <a:latin typeface="Canva Sans"/>
              <a:ea typeface="Canva Sans"/>
              <a:cs typeface="Canva Sans"/>
              <a:sym typeface="Canva Sans"/>
            </a:endParaRPr>
          </a:p>
          <a:p>
            <a:pPr algn="just">
              <a:lnSpc>
                <a:spcPts val="3801"/>
              </a:lnSpc>
            </a:pPr>
            <a:r>
              <a:rPr lang="en-US" sz="2715">
                <a:solidFill>
                  <a:srgbClr val="231F20"/>
                </a:solidFill>
                <a:latin typeface="Canva Sans"/>
                <a:ea typeface="Canva Sans"/>
                <a:cs typeface="Canva Sans"/>
                <a:sym typeface="Canva Sans"/>
              </a:rPr>
              <a:t> 7.</a:t>
            </a:r>
            <a:r>
              <a:rPr lang="en-US" sz="2715" b="1">
                <a:solidFill>
                  <a:srgbClr val="231F20"/>
                </a:solidFill>
                <a:latin typeface="Canva Sans Bold"/>
                <a:ea typeface="Canva Sans Bold"/>
                <a:cs typeface="Canva Sans Bold"/>
                <a:sym typeface="Canva Sans Bold"/>
              </a:rPr>
              <a:t>Нічна активність.</a:t>
            </a:r>
            <a:r>
              <a:rPr lang="en-US" sz="2715">
                <a:solidFill>
                  <a:srgbClr val="231F20"/>
                </a:solidFill>
                <a:latin typeface="Canva Sans"/>
                <a:ea typeface="Canva Sans"/>
                <a:cs typeface="Canva Sans"/>
                <a:sym typeface="Canva Sans"/>
              </a:rPr>
              <a:t> Дитина проводить багато часу в інтернеті вночі.</a:t>
            </a:r>
          </a:p>
          <a:p>
            <a:pPr algn="just">
              <a:lnSpc>
                <a:spcPts val="3801"/>
              </a:lnSpc>
            </a:pPr>
            <a:endParaRPr lang="en-US" sz="2715">
              <a:solidFill>
                <a:srgbClr val="231F20"/>
              </a:solidFill>
              <a:latin typeface="Canva Sans"/>
              <a:ea typeface="Canva Sans"/>
              <a:cs typeface="Canva Sans"/>
              <a:sym typeface="Canva Sans"/>
            </a:endParaRPr>
          </a:p>
          <a:p>
            <a:pPr algn="just">
              <a:lnSpc>
                <a:spcPts val="3801"/>
              </a:lnSpc>
            </a:pPr>
            <a:r>
              <a:rPr lang="en-US" sz="2715">
                <a:solidFill>
                  <a:srgbClr val="231F20"/>
                </a:solidFill>
                <a:latin typeface="Canva Sans"/>
                <a:ea typeface="Canva Sans"/>
                <a:cs typeface="Canva Sans"/>
                <a:sym typeface="Canva Sans"/>
              </a:rPr>
              <a:t>8.</a:t>
            </a:r>
            <a:r>
              <a:rPr lang="en-US" sz="2715" b="1">
                <a:solidFill>
                  <a:srgbClr val="231F20"/>
                </a:solidFill>
                <a:latin typeface="Canva Sans Bold"/>
                <a:ea typeface="Canva Sans Bold"/>
                <a:cs typeface="Canva Sans Bold"/>
                <a:sym typeface="Canva Sans Bold"/>
              </a:rPr>
              <a:t>Приховування гаджетів.</a:t>
            </a:r>
            <a:r>
              <a:rPr lang="en-US" sz="2715">
                <a:solidFill>
                  <a:srgbClr val="231F20"/>
                </a:solidFill>
                <a:latin typeface="Canva Sans"/>
                <a:ea typeface="Canva Sans"/>
                <a:cs typeface="Canva Sans"/>
                <a:sym typeface="Canva Sans"/>
              </a:rPr>
              <a:t> Постійно блокує екран телефона чи комп’ютера,</a:t>
            </a:r>
          </a:p>
          <a:p>
            <a:pPr algn="just">
              <a:lnSpc>
                <a:spcPts val="3801"/>
              </a:lnSpc>
            </a:pPr>
            <a:r>
              <a:rPr lang="en-US" sz="2715">
                <a:solidFill>
                  <a:srgbClr val="231F20"/>
                </a:solidFill>
                <a:latin typeface="Canva Sans"/>
                <a:ea typeface="Canva Sans"/>
                <a:cs typeface="Canva Sans"/>
                <a:sym typeface="Canva Sans"/>
              </a:rPr>
              <a:t>швидко закриває вкладки браузера.</a:t>
            </a:r>
          </a:p>
          <a:p>
            <a:pPr algn="just">
              <a:lnSpc>
                <a:spcPts val="3801"/>
              </a:lnSpc>
            </a:pPr>
            <a:endParaRPr lang="en-US" sz="2715">
              <a:solidFill>
                <a:srgbClr val="231F20"/>
              </a:solidFill>
              <a:latin typeface="Canva Sans"/>
              <a:ea typeface="Canva Sans"/>
              <a:cs typeface="Canva Sans"/>
              <a:sym typeface="Canva Sans"/>
            </a:endParaRPr>
          </a:p>
          <a:p>
            <a:pPr algn="just">
              <a:lnSpc>
                <a:spcPts val="3801"/>
              </a:lnSpc>
            </a:pPr>
            <a:r>
              <a:rPr lang="en-US" sz="2715">
                <a:solidFill>
                  <a:srgbClr val="231F20"/>
                </a:solidFill>
                <a:latin typeface="Canva Sans"/>
                <a:ea typeface="Canva Sans"/>
                <a:cs typeface="Canva Sans"/>
                <a:sym typeface="Canva Sans"/>
              </a:rPr>
              <a:t> 9.</a:t>
            </a:r>
            <a:r>
              <a:rPr lang="en-US" sz="2715" b="1">
                <a:solidFill>
                  <a:srgbClr val="231F20"/>
                </a:solidFill>
                <a:latin typeface="Canva Sans Bold"/>
                <a:ea typeface="Canva Sans Bold"/>
                <a:cs typeface="Canva Sans Bold"/>
                <a:sym typeface="Canva Sans Bold"/>
              </a:rPr>
              <a:t>Зміни в зовнішньому вигляді.</a:t>
            </a:r>
            <a:r>
              <a:rPr lang="en-US" sz="2715">
                <a:solidFill>
                  <a:srgbClr val="231F20"/>
                </a:solidFill>
                <a:latin typeface="Canva Sans"/>
                <a:ea typeface="Canva Sans"/>
                <a:cs typeface="Canva Sans"/>
                <a:sym typeface="Canva Sans"/>
              </a:rPr>
              <a:t> Дитина починає різко змінювати свій стиль</a:t>
            </a:r>
          </a:p>
          <a:p>
            <a:pPr algn="just">
              <a:lnSpc>
                <a:spcPts val="3801"/>
              </a:lnSpc>
            </a:pPr>
            <a:r>
              <a:rPr lang="en-US" sz="2715">
                <a:solidFill>
                  <a:srgbClr val="231F20"/>
                </a:solidFill>
                <a:latin typeface="Canva Sans"/>
                <a:ea typeface="Canva Sans"/>
                <a:cs typeface="Canva Sans"/>
                <a:sym typeface="Canva Sans"/>
              </a:rPr>
              <a:t>та додавати символіку та нові елементи у свій зовнішній вигляд.</a:t>
            </a:r>
          </a:p>
          <a:p>
            <a:pPr algn="just">
              <a:lnSpc>
                <a:spcPts val="3801"/>
              </a:lnSpc>
            </a:pPr>
            <a:endParaRPr lang="en-US" sz="2715">
              <a:solidFill>
                <a:srgbClr val="231F20"/>
              </a:solidFill>
              <a:latin typeface="Canva Sans"/>
              <a:ea typeface="Canva Sans"/>
              <a:cs typeface="Canva Sans"/>
              <a:sym typeface="Canva Sans"/>
            </a:endParaRPr>
          </a:p>
          <a:p>
            <a:pPr algn="just">
              <a:lnSpc>
                <a:spcPts val="3801"/>
              </a:lnSpc>
            </a:pPr>
            <a:r>
              <a:rPr lang="en-US" sz="2715">
                <a:solidFill>
                  <a:srgbClr val="231F20"/>
                </a:solidFill>
                <a:latin typeface="Canva Sans"/>
                <a:ea typeface="Canva Sans"/>
                <a:cs typeface="Canva Sans"/>
                <a:sym typeface="Canva Sans"/>
              </a:rPr>
              <a:t> 10.</a:t>
            </a:r>
            <a:r>
              <a:rPr lang="en-US" sz="2715" b="1">
                <a:solidFill>
                  <a:srgbClr val="231F20"/>
                </a:solidFill>
                <a:latin typeface="Canva Sans Bold"/>
                <a:ea typeface="Canva Sans Bold"/>
                <a:cs typeface="Canva Sans Bold"/>
                <a:sym typeface="Canva Sans Bold"/>
              </a:rPr>
              <a:t>Споживання контенту.</a:t>
            </a:r>
            <a:r>
              <a:rPr lang="en-US" sz="2715">
                <a:solidFill>
                  <a:srgbClr val="231F20"/>
                </a:solidFill>
                <a:latin typeface="Canva Sans"/>
                <a:ea typeface="Canva Sans"/>
                <a:cs typeface="Canva Sans"/>
                <a:sym typeface="Canva Sans"/>
              </a:rPr>
              <a:t> Дитина дивиться відео чи читає контент, що пропа</a:t>
            </a:r>
          </a:p>
          <a:p>
            <a:pPr algn="just">
              <a:lnSpc>
                <a:spcPts val="3801"/>
              </a:lnSpc>
            </a:pPr>
            <a:r>
              <a:rPr lang="en-US" sz="2715">
                <a:solidFill>
                  <a:srgbClr val="231F20"/>
                </a:solidFill>
                <a:latin typeface="Canva Sans"/>
                <a:ea typeface="Canva Sans"/>
                <a:cs typeface="Canva Sans"/>
                <a:sym typeface="Canva Sans"/>
              </a:rPr>
              <a:t>гує екстремізм, насильство або воєнні дії.</a:t>
            </a:r>
          </a:p>
          <a:p>
            <a:pPr algn="just">
              <a:lnSpc>
                <a:spcPts val="3801"/>
              </a:lnSpc>
            </a:pPr>
            <a:endParaRPr lang="en-US" sz="2715">
              <a:solidFill>
                <a:srgbClr val="231F20"/>
              </a:solidFill>
              <a:latin typeface="Canva Sans"/>
              <a:ea typeface="Canva Sans"/>
              <a:cs typeface="Canva Sans"/>
              <a:sym typeface="Canva Sans"/>
            </a:endParaRPr>
          </a:p>
          <a:p>
            <a:pPr algn="just">
              <a:lnSpc>
                <a:spcPts val="3801"/>
              </a:lnSpc>
            </a:pPr>
            <a:r>
              <a:rPr lang="en-US" sz="2715">
                <a:solidFill>
                  <a:srgbClr val="231F20"/>
                </a:solidFill>
                <a:latin typeface="Canva Sans"/>
                <a:ea typeface="Canva Sans"/>
                <a:cs typeface="Canva Sans"/>
                <a:sym typeface="Canva Sans"/>
              </a:rPr>
              <a:t> 11.</a:t>
            </a:r>
            <a:r>
              <a:rPr lang="en-US" sz="2715" b="1">
                <a:solidFill>
                  <a:srgbClr val="231F20"/>
                </a:solidFill>
                <a:latin typeface="Canva Sans Bold"/>
                <a:ea typeface="Canva Sans Bold"/>
                <a:cs typeface="Canva Sans Bold"/>
                <a:sym typeface="Canva Sans Bold"/>
              </a:rPr>
              <a:t>Активне використання платформ, що дозволяють залишатися анонім-</a:t>
            </a:r>
          </a:p>
          <a:p>
            <a:pPr algn="just">
              <a:lnSpc>
                <a:spcPts val="3801"/>
              </a:lnSpc>
            </a:pPr>
            <a:r>
              <a:rPr lang="en-US" sz="2715" b="1">
                <a:solidFill>
                  <a:srgbClr val="231F20"/>
                </a:solidFill>
                <a:latin typeface="Canva Sans Bold"/>
                <a:ea typeface="Canva Sans Bold"/>
                <a:cs typeface="Canva Sans Bold"/>
                <a:sym typeface="Canva Sans Bold"/>
              </a:rPr>
              <a:t>ним.</a:t>
            </a:r>
            <a:r>
              <a:rPr lang="en-US" sz="2715">
                <a:solidFill>
                  <a:srgbClr val="231F20"/>
                </a:solidFill>
                <a:latin typeface="Canva Sans"/>
                <a:ea typeface="Canva Sans"/>
                <a:cs typeface="Canva Sans"/>
                <a:sym typeface="Canva Sans"/>
              </a:rPr>
              <a:t> Використання Telegram, Discord, Signal для спілкування. Включені са</a:t>
            </a:r>
          </a:p>
          <a:p>
            <a:pPr algn="just">
              <a:lnSpc>
                <a:spcPts val="3801"/>
              </a:lnSpc>
            </a:pPr>
            <a:r>
              <a:rPr lang="en-US" sz="2715">
                <a:solidFill>
                  <a:srgbClr val="231F20"/>
                </a:solidFill>
                <a:latin typeface="Canva Sans"/>
                <a:ea typeface="Canva Sans"/>
                <a:cs typeface="Canva Sans"/>
                <a:sym typeface="Canva Sans"/>
              </a:rPr>
              <a:t>мознищувальні повідомлення, використання анонімних чатів.</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uk-UA"/>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uk-UA"/>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uk-UA"/>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cap="sq">
              <a:solidFill>
                <a:srgbClr val="000000"/>
              </a:solidFill>
              <a:prstDash val="solid"/>
              <a:miter/>
            </a:ln>
          </p:spPr>
          <p:txBody>
            <a:bodyPr/>
            <a:lstStyle/>
            <a:p>
              <a:endParaRPr lang="uk-UA"/>
            </a:p>
          </p:txBody>
        </p:sp>
        <p:sp>
          <p:nvSpPr>
            <p:cNvPr id="19" name="TextBox 19"/>
            <p:cNvSpPr txBox="1"/>
            <p:nvPr/>
          </p:nvSpPr>
          <p:spPr>
            <a:xfrm>
              <a:off x="0" y="-38100"/>
              <a:ext cx="4521135" cy="265829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709904"/>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5" name="Freeform 25"/>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grpSp>
      <p:sp>
        <p:nvSpPr>
          <p:cNvPr id="26" name="Freeform 26"/>
          <p:cNvSpPr/>
          <p:nvPr/>
        </p:nvSpPr>
        <p:spPr>
          <a:xfrm rot="-2012905">
            <a:off x="15248810" y="7521299"/>
            <a:ext cx="666081" cy="2261385"/>
          </a:xfrm>
          <a:custGeom>
            <a:avLst/>
            <a:gdLst/>
            <a:ahLst/>
            <a:cxnLst/>
            <a:rect l="l" t="t" r="r" b="b"/>
            <a:pathLst>
              <a:path w="666081" h="2261385">
                <a:moveTo>
                  <a:pt x="0" y="0"/>
                </a:moveTo>
                <a:lnTo>
                  <a:pt x="666081" y="0"/>
                </a:lnTo>
                <a:lnTo>
                  <a:pt x="666081" y="2261385"/>
                </a:lnTo>
                <a:lnTo>
                  <a:pt x="0" y="22613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uk-UA"/>
          </a:p>
        </p:txBody>
      </p:sp>
      <p:sp>
        <p:nvSpPr>
          <p:cNvPr id="27" name="Freeform 27"/>
          <p:cNvSpPr/>
          <p:nvPr/>
        </p:nvSpPr>
        <p:spPr>
          <a:xfrm rot="6852690">
            <a:off x="345106" y="1134648"/>
            <a:ext cx="2532131" cy="653750"/>
          </a:xfrm>
          <a:custGeom>
            <a:avLst/>
            <a:gdLst/>
            <a:ahLst/>
            <a:cxnLst/>
            <a:rect l="l" t="t" r="r" b="b"/>
            <a:pathLst>
              <a:path w="2532131" h="653750">
                <a:moveTo>
                  <a:pt x="0" y="0"/>
                </a:moveTo>
                <a:lnTo>
                  <a:pt x="2532131" y="0"/>
                </a:lnTo>
                <a:lnTo>
                  <a:pt x="2532131" y="653750"/>
                </a:lnTo>
                <a:lnTo>
                  <a:pt x="0" y="6537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uk-UA"/>
          </a:p>
        </p:txBody>
      </p:sp>
      <p:sp>
        <p:nvSpPr>
          <p:cNvPr id="28" name="TextBox 28"/>
          <p:cNvSpPr txBox="1"/>
          <p:nvPr/>
        </p:nvSpPr>
        <p:spPr>
          <a:xfrm>
            <a:off x="1783645" y="2183737"/>
            <a:ext cx="15430165" cy="6655679"/>
          </a:xfrm>
          <a:prstGeom prst="rect">
            <a:avLst/>
          </a:prstGeom>
        </p:spPr>
        <p:txBody>
          <a:bodyPr lIns="0" tIns="0" rIns="0" bIns="0" rtlCol="0" anchor="t">
            <a:spAutoFit/>
          </a:bodyPr>
          <a:lstStyle/>
          <a:p>
            <a:pPr algn="just">
              <a:lnSpc>
                <a:spcPts val="3801"/>
              </a:lnSpc>
            </a:pPr>
            <a:r>
              <a:rPr lang="en-US" sz="2715">
                <a:solidFill>
                  <a:srgbClr val="231F20"/>
                </a:solidFill>
                <a:latin typeface="Canva Sans"/>
                <a:ea typeface="Canva Sans"/>
                <a:cs typeface="Canva Sans"/>
                <a:sym typeface="Canva Sans"/>
              </a:rPr>
              <a:t>12.</a:t>
            </a:r>
            <a:r>
              <a:rPr lang="en-US" sz="2715" b="1">
                <a:solidFill>
                  <a:srgbClr val="231F20"/>
                </a:solidFill>
                <a:latin typeface="Canva Sans Bold"/>
                <a:ea typeface="Canva Sans Bold"/>
                <a:cs typeface="Canva Sans Bold"/>
                <a:sym typeface="Canva Sans Bold"/>
              </a:rPr>
              <a:t>Незвичні чати, групи та листування з незнайомцями. </a:t>
            </a:r>
            <a:r>
              <a:rPr lang="en-US" sz="2715">
                <a:solidFill>
                  <a:srgbClr val="231F20"/>
                </a:solidFill>
                <a:latin typeface="Canva Sans"/>
                <a:ea typeface="Canva Sans"/>
                <a:cs typeface="Canva Sans"/>
                <a:sym typeface="Canva Sans"/>
              </a:rPr>
              <a:t>Участь у чатах із</a:t>
            </a:r>
          </a:p>
          <a:p>
            <a:pPr algn="just">
              <a:lnSpc>
                <a:spcPts val="3801"/>
              </a:lnSpc>
            </a:pPr>
            <a:r>
              <a:rPr lang="en-US" sz="2715">
                <a:solidFill>
                  <a:srgbClr val="231F20"/>
                </a:solidFill>
                <a:latin typeface="Canva Sans"/>
                <a:ea typeface="Canva Sans"/>
                <a:cs typeface="Canva Sans"/>
                <a:sym typeface="Canva Sans"/>
              </a:rPr>
              <a:t>сумнівними назвами та темами. Наприклад, “герої СВО, воєнний асвєдамі-</a:t>
            </a:r>
          </a:p>
          <a:p>
            <a:pPr algn="just">
              <a:lnSpc>
                <a:spcPts val="3801"/>
              </a:lnSpc>
            </a:pPr>
            <a:r>
              <a:rPr lang="en-US" sz="2715">
                <a:solidFill>
                  <a:srgbClr val="231F20"/>
                </a:solidFill>
                <a:latin typeface="Canva Sans"/>
                <a:ea typeface="Canva Sans"/>
                <a:cs typeface="Canva Sans"/>
                <a:sym typeface="Canva Sans"/>
              </a:rPr>
              <a:t>тєль, запіскі вєтєрана, кофє с чєсноком і пєрцєм” та ще сотні інших. УВАГА!</a:t>
            </a:r>
          </a:p>
          <a:p>
            <a:pPr algn="just">
              <a:lnSpc>
                <a:spcPts val="3801"/>
              </a:lnSpc>
            </a:pPr>
            <a:r>
              <a:rPr lang="en-US" sz="2715">
                <a:solidFill>
                  <a:srgbClr val="231F20"/>
                </a:solidFill>
                <a:latin typeface="Canva Sans"/>
                <a:ea typeface="Canva Sans"/>
                <a:cs typeface="Canva Sans"/>
                <a:sym typeface="Canva Sans"/>
              </a:rPr>
              <a:t>Назви чатів навмисно написані транслітерацією та з умисним уникненням</a:t>
            </a:r>
          </a:p>
          <a:p>
            <a:pPr algn="just">
              <a:lnSpc>
                <a:spcPts val="3801"/>
              </a:lnSpc>
            </a:pPr>
            <a:r>
              <a:rPr lang="en-US" sz="2715">
                <a:solidFill>
                  <a:srgbClr val="231F20"/>
                </a:solidFill>
                <a:latin typeface="Canva Sans"/>
                <a:ea typeface="Canva Sans"/>
                <a:cs typeface="Canva Sans"/>
                <a:sym typeface="Canva Sans"/>
              </a:rPr>
              <a:t>символіки окупантів.</a:t>
            </a:r>
          </a:p>
          <a:p>
            <a:pPr algn="just">
              <a:lnSpc>
                <a:spcPts val="3801"/>
              </a:lnSpc>
            </a:pPr>
            <a:endParaRPr lang="en-US" sz="2715">
              <a:solidFill>
                <a:srgbClr val="231F20"/>
              </a:solidFill>
              <a:latin typeface="Canva Sans"/>
              <a:ea typeface="Canva Sans"/>
              <a:cs typeface="Canva Sans"/>
              <a:sym typeface="Canva Sans"/>
            </a:endParaRPr>
          </a:p>
          <a:p>
            <a:pPr algn="just">
              <a:lnSpc>
                <a:spcPts val="3801"/>
              </a:lnSpc>
            </a:pPr>
            <a:r>
              <a:rPr lang="en-US" sz="2715">
                <a:solidFill>
                  <a:srgbClr val="231F20"/>
                </a:solidFill>
                <a:latin typeface="Canva Sans"/>
                <a:ea typeface="Canva Sans"/>
                <a:cs typeface="Canva Sans"/>
                <a:sym typeface="Canva Sans"/>
              </a:rPr>
              <a:t>13.</a:t>
            </a:r>
            <a:r>
              <a:rPr lang="en-US" sz="2715" b="1">
                <a:solidFill>
                  <a:srgbClr val="231F20"/>
                </a:solidFill>
                <a:latin typeface="Canva Sans Bold"/>
                <a:ea typeface="Canva Sans Bold"/>
                <a:cs typeface="Canva Sans Bold"/>
                <a:sym typeface="Canva Sans Bold"/>
              </a:rPr>
              <a:t> Спілкування у геймерських платформах</a:t>
            </a:r>
            <a:r>
              <a:rPr lang="en-US" sz="2715">
                <a:solidFill>
                  <a:srgbClr val="231F20"/>
                </a:solidFill>
                <a:latin typeface="Canva Sans"/>
                <a:ea typeface="Canva Sans"/>
                <a:cs typeface="Canva Sans"/>
                <a:sym typeface="Canva Sans"/>
              </a:rPr>
              <a:t>. Спілкування у кімнатах, які поєд-</a:t>
            </a:r>
          </a:p>
          <a:p>
            <a:pPr algn="just">
              <a:lnSpc>
                <a:spcPts val="3801"/>
              </a:lnSpc>
            </a:pPr>
            <a:r>
              <a:rPr lang="en-US" sz="2715">
                <a:solidFill>
                  <a:srgbClr val="231F20"/>
                </a:solidFill>
                <a:latin typeface="Canva Sans"/>
                <a:ea typeface="Canva Sans"/>
                <a:cs typeface="Canva Sans"/>
                <a:sym typeface="Canva Sans"/>
              </a:rPr>
              <a:t>нують ігрову тематику із закликами до дій у реальному житті.</a:t>
            </a:r>
          </a:p>
          <a:p>
            <a:pPr algn="just">
              <a:lnSpc>
                <a:spcPts val="3801"/>
              </a:lnSpc>
            </a:pPr>
            <a:endParaRPr lang="en-US" sz="2715">
              <a:solidFill>
                <a:srgbClr val="231F20"/>
              </a:solidFill>
              <a:latin typeface="Canva Sans"/>
              <a:ea typeface="Canva Sans"/>
              <a:cs typeface="Canva Sans"/>
              <a:sym typeface="Canva Sans"/>
            </a:endParaRPr>
          </a:p>
          <a:p>
            <a:pPr algn="just">
              <a:lnSpc>
                <a:spcPts val="3801"/>
              </a:lnSpc>
            </a:pPr>
            <a:r>
              <a:rPr lang="en-US" sz="2715">
                <a:solidFill>
                  <a:srgbClr val="231F20"/>
                </a:solidFill>
                <a:latin typeface="Canva Sans"/>
                <a:ea typeface="Canva Sans"/>
                <a:cs typeface="Canva Sans"/>
                <a:sym typeface="Canva Sans"/>
              </a:rPr>
              <a:t>14. </a:t>
            </a:r>
            <a:r>
              <a:rPr lang="en-US" sz="2715" b="1">
                <a:solidFill>
                  <a:srgbClr val="231F20"/>
                </a:solidFill>
                <a:latin typeface="Canva Sans Bold"/>
                <a:ea typeface="Canva Sans Bold"/>
                <a:cs typeface="Canva Sans Bold"/>
                <a:sym typeface="Canva Sans Bold"/>
              </a:rPr>
              <a:t>У дитини з’являються гроші, речі, гаджети чи подарунки, фінансове</a:t>
            </a:r>
          </a:p>
          <a:p>
            <a:pPr algn="just">
              <a:lnSpc>
                <a:spcPts val="3801"/>
              </a:lnSpc>
            </a:pPr>
            <a:r>
              <a:rPr lang="en-US" sz="2715" b="1">
                <a:solidFill>
                  <a:srgbClr val="231F20"/>
                </a:solidFill>
                <a:latin typeface="Canva Sans Bold"/>
                <a:ea typeface="Canva Sans Bold"/>
                <a:cs typeface="Canva Sans Bold"/>
                <a:sym typeface="Canva Sans Bold"/>
              </a:rPr>
              <a:t>походження яких викликає у вас питання.</a:t>
            </a:r>
          </a:p>
          <a:p>
            <a:pPr algn="just">
              <a:lnSpc>
                <a:spcPts val="3801"/>
              </a:lnSpc>
            </a:pPr>
            <a:endParaRPr lang="en-US" sz="2715" b="1">
              <a:solidFill>
                <a:srgbClr val="231F20"/>
              </a:solidFill>
              <a:latin typeface="Canva Sans Bold"/>
              <a:ea typeface="Canva Sans Bold"/>
              <a:cs typeface="Canva Sans Bold"/>
              <a:sym typeface="Canva Sans Bold"/>
            </a:endParaRPr>
          </a:p>
          <a:p>
            <a:pPr algn="just">
              <a:lnSpc>
                <a:spcPts val="3801"/>
              </a:lnSpc>
            </a:pPr>
            <a:r>
              <a:rPr lang="en-US" sz="2715">
                <a:solidFill>
                  <a:srgbClr val="231F20"/>
                </a:solidFill>
                <a:latin typeface="Canva Sans"/>
                <a:ea typeface="Canva Sans"/>
                <a:cs typeface="Canva Sans"/>
                <a:sym typeface="Canva Sans"/>
              </a:rPr>
              <a:t>15. </a:t>
            </a:r>
            <a:r>
              <a:rPr lang="en-US" sz="2715" b="1">
                <a:solidFill>
                  <a:srgbClr val="231F20"/>
                </a:solidFill>
                <a:latin typeface="Canva Sans Bold"/>
                <a:ea typeface="Canva Sans Bold"/>
                <a:cs typeface="Canva Sans Bold"/>
                <a:sym typeface="Canva Sans Bold"/>
              </a:rPr>
              <a:t>Ви помітили інструкції, зошити, записки, збережені посилання, що сто-</a:t>
            </a:r>
          </a:p>
          <a:p>
            <a:pPr algn="just">
              <a:lnSpc>
                <a:spcPts val="3801"/>
              </a:lnSpc>
            </a:pPr>
            <a:r>
              <a:rPr lang="en-US" sz="2715" b="1">
                <a:solidFill>
                  <a:srgbClr val="231F20"/>
                </a:solidFill>
                <a:latin typeface="Canva Sans Bold"/>
                <a:ea typeface="Canva Sans Bold"/>
                <a:cs typeface="Canva Sans Bold"/>
                <a:sym typeface="Canva Sans Bold"/>
              </a:rPr>
              <a:t>суються теми вербування/диверсій/мають підозрілий зміст.</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60300" y="709904"/>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uk-UA"/>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7" name="Group 7"/>
          <p:cNvGrpSpPr/>
          <p:nvPr/>
        </p:nvGrpSpPr>
        <p:grpSpPr>
          <a:xfrm>
            <a:off x="14450775" y="2108145"/>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uk-UA"/>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2" name="Group 12"/>
          <p:cNvGrpSpPr/>
          <p:nvPr/>
        </p:nvGrpSpPr>
        <p:grpSpPr>
          <a:xfrm>
            <a:off x="14450775" y="3573532"/>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uk-UA"/>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cap="sq">
              <a:solidFill>
                <a:srgbClr val="000000"/>
              </a:solidFill>
              <a:prstDash val="solid"/>
              <a:miter/>
            </a:ln>
          </p:spPr>
          <p:txBody>
            <a:bodyPr/>
            <a:lstStyle/>
            <a:p>
              <a:endParaRPr lang="uk-UA"/>
            </a:p>
          </p:txBody>
        </p:sp>
        <p:sp>
          <p:nvSpPr>
            <p:cNvPr id="19" name="TextBox 19"/>
            <p:cNvSpPr txBox="1"/>
            <p:nvPr/>
          </p:nvSpPr>
          <p:spPr>
            <a:xfrm>
              <a:off x="0" y="-38100"/>
              <a:ext cx="4521135" cy="265829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84314"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grpSp>
      <p:sp>
        <p:nvSpPr>
          <p:cNvPr id="27" name="TextBox 27"/>
          <p:cNvSpPr txBox="1"/>
          <p:nvPr/>
        </p:nvSpPr>
        <p:spPr>
          <a:xfrm>
            <a:off x="-1301304" y="1690402"/>
            <a:ext cx="12363159" cy="1006937"/>
          </a:xfrm>
          <a:prstGeom prst="rect">
            <a:avLst/>
          </a:prstGeom>
        </p:spPr>
        <p:txBody>
          <a:bodyPr lIns="0" tIns="0" rIns="0" bIns="0" rtlCol="0" anchor="t">
            <a:spAutoFit/>
          </a:bodyPr>
          <a:lstStyle/>
          <a:p>
            <a:pPr algn="ctr">
              <a:lnSpc>
                <a:spcPts val="7588"/>
              </a:lnSpc>
            </a:pPr>
            <a:r>
              <a:rPr lang="en-US" sz="7743" b="1" spc="147">
                <a:solidFill>
                  <a:srgbClr val="231F20"/>
                </a:solidFill>
                <a:latin typeface="TT Slabs Bold"/>
                <a:ea typeface="TT Slabs Bold"/>
                <a:cs typeface="TT Slabs Bold"/>
                <a:sym typeface="TT Slabs Bold"/>
              </a:rPr>
              <a:t>Висновок</a:t>
            </a:r>
          </a:p>
        </p:txBody>
      </p:sp>
      <p:sp>
        <p:nvSpPr>
          <p:cNvPr id="28" name="TextBox 28"/>
          <p:cNvSpPr txBox="1"/>
          <p:nvPr/>
        </p:nvSpPr>
        <p:spPr>
          <a:xfrm>
            <a:off x="1382926" y="3169112"/>
            <a:ext cx="15602671" cy="6125963"/>
          </a:xfrm>
          <a:prstGeom prst="rect">
            <a:avLst/>
          </a:prstGeom>
        </p:spPr>
        <p:txBody>
          <a:bodyPr lIns="0" tIns="0" rIns="0" bIns="0" rtlCol="0" anchor="t">
            <a:spAutoFit/>
          </a:bodyPr>
          <a:lstStyle/>
          <a:p>
            <a:pPr algn="just">
              <a:lnSpc>
                <a:spcPts val="3476"/>
              </a:lnSpc>
            </a:pPr>
            <a:r>
              <a:rPr lang="en-US" sz="2781">
                <a:solidFill>
                  <a:srgbClr val="231F20"/>
                </a:solidFill>
                <a:latin typeface="Canva Sans"/>
                <a:ea typeface="Canva Sans"/>
                <a:cs typeface="Canva Sans"/>
                <a:sym typeface="Canva Sans"/>
              </a:rPr>
              <a:t>Виявлення ознак залучення дитини до екстремізму або воєнних злочинів є кри-</a:t>
            </a:r>
          </a:p>
          <a:p>
            <a:pPr algn="just">
              <a:lnSpc>
                <a:spcPts val="3476"/>
              </a:lnSpc>
            </a:pPr>
            <a:r>
              <a:rPr lang="en-US" sz="2781">
                <a:solidFill>
                  <a:srgbClr val="231F20"/>
                </a:solidFill>
                <a:latin typeface="Canva Sans"/>
                <a:ea typeface="Canva Sans"/>
                <a:cs typeface="Canva Sans"/>
                <a:sym typeface="Canva Sans"/>
              </a:rPr>
              <a:t>тично важливим для забезпечення її безпеки та добробуту. Зміни в поведінці,</a:t>
            </a:r>
          </a:p>
          <a:p>
            <a:pPr algn="just">
              <a:lnSpc>
                <a:spcPts val="3476"/>
              </a:lnSpc>
            </a:pPr>
            <a:r>
              <a:rPr lang="en-US" sz="2781">
                <a:solidFill>
                  <a:srgbClr val="231F20"/>
                </a:solidFill>
                <a:latin typeface="Canva Sans"/>
                <a:ea typeface="Canva Sans"/>
                <a:cs typeface="Canva Sans"/>
                <a:sym typeface="Canva Sans"/>
              </a:rPr>
              <a:t>емоційному стані та соціальних взаємодіях можуть служити тривожними сигна-</a:t>
            </a:r>
          </a:p>
          <a:p>
            <a:pPr algn="just">
              <a:lnSpc>
                <a:spcPts val="3476"/>
              </a:lnSpc>
            </a:pPr>
            <a:r>
              <a:rPr lang="en-US" sz="2781">
                <a:solidFill>
                  <a:srgbClr val="231F20"/>
                </a:solidFill>
                <a:latin typeface="Canva Sans"/>
                <a:ea typeface="Canva Sans"/>
                <a:cs typeface="Canva Sans"/>
                <a:sym typeface="Canva Sans"/>
              </a:rPr>
              <a:t>лами, які потребують уваги з боку батьків, педагогів та соціальних працівників.</a:t>
            </a:r>
          </a:p>
          <a:p>
            <a:pPr algn="just">
              <a:lnSpc>
                <a:spcPts val="3476"/>
              </a:lnSpc>
            </a:pPr>
            <a:r>
              <a:rPr lang="en-US" sz="2781">
                <a:solidFill>
                  <a:srgbClr val="231F20"/>
                </a:solidFill>
                <a:latin typeface="Canva Sans"/>
                <a:ea typeface="Canva Sans"/>
                <a:cs typeface="Canva Sans"/>
                <a:sym typeface="Canva Sans"/>
              </a:rPr>
              <a:t>Проте, як ми прослідкували з вищезазначених ознак, дуже важко зрозуміти за</a:t>
            </a:r>
          </a:p>
          <a:p>
            <a:pPr algn="just">
              <a:lnSpc>
                <a:spcPts val="3476"/>
              </a:lnSpc>
            </a:pPr>
            <a:r>
              <a:rPr lang="en-US" sz="2781">
                <a:solidFill>
                  <a:srgbClr val="231F20"/>
                </a:solidFill>
                <a:latin typeface="Canva Sans"/>
                <a:ea typeface="Canva Sans"/>
                <a:cs typeface="Canva Sans"/>
                <a:sym typeface="Canva Sans"/>
              </a:rPr>
              <a:t>кількома ознаками, що відбувається з дитиною: це підліткові зміни чи залучення</a:t>
            </a:r>
          </a:p>
          <a:p>
            <a:pPr algn="just">
              <a:lnSpc>
                <a:spcPts val="3476"/>
              </a:lnSpc>
            </a:pPr>
            <a:r>
              <a:rPr lang="en-US" sz="2781">
                <a:solidFill>
                  <a:srgbClr val="231F20"/>
                </a:solidFill>
                <a:latin typeface="Canva Sans"/>
                <a:ea typeface="Canva Sans"/>
                <a:cs typeface="Canva Sans"/>
                <a:sym typeface="Canva Sans"/>
              </a:rPr>
              <a:t>до протиправної діяльності.</a:t>
            </a:r>
          </a:p>
          <a:p>
            <a:pPr algn="just">
              <a:lnSpc>
                <a:spcPts val="3476"/>
              </a:lnSpc>
            </a:pPr>
            <a:endParaRPr lang="en-US" sz="2781">
              <a:solidFill>
                <a:srgbClr val="231F20"/>
              </a:solidFill>
              <a:latin typeface="Canva Sans"/>
              <a:ea typeface="Canva Sans"/>
              <a:cs typeface="Canva Sans"/>
              <a:sym typeface="Canva Sans"/>
            </a:endParaRPr>
          </a:p>
          <a:p>
            <a:pPr algn="just">
              <a:lnSpc>
                <a:spcPts val="3476"/>
              </a:lnSpc>
            </a:pPr>
            <a:r>
              <a:rPr lang="en-US" sz="2781">
                <a:solidFill>
                  <a:srgbClr val="231F20"/>
                </a:solidFill>
                <a:latin typeface="Canva Sans"/>
                <a:ea typeface="Canva Sans"/>
                <a:cs typeface="Canva Sans"/>
                <a:sym typeface="Canva Sans"/>
              </a:rPr>
              <a:t>Завдяки своєчасному виявленню цих ознак можна не лише запобігти подальшій</a:t>
            </a:r>
          </a:p>
          <a:p>
            <a:pPr algn="just">
              <a:lnSpc>
                <a:spcPts val="3476"/>
              </a:lnSpc>
            </a:pPr>
            <a:r>
              <a:rPr lang="en-US" sz="2781">
                <a:solidFill>
                  <a:srgbClr val="231F20"/>
                </a:solidFill>
                <a:latin typeface="Canva Sans"/>
                <a:ea typeface="Canva Sans"/>
                <a:cs typeface="Canva Sans"/>
                <a:sym typeface="Canva Sans"/>
              </a:rPr>
              <a:t>радикалізації, але й надати дитині необхідну підтримку та допомогу.</a:t>
            </a:r>
          </a:p>
          <a:p>
            <a:pPr algn="just">
              <a:lnSpc>
                <a:spcPts val="3476"/>
              </a:lnSpc>
            </a:pPr>
            <a:endParaRPr lang="en-US" sz="2781">
              <a:solidFill>
                <a:srgbClr val="231F20"/>
              </a:solidFill>
              <a:latin typeface="Canva Sans"/>
              <a:ea typeface="Canva Sans"/>
              <a:cs typeface="Canva Sans"/>
              <a:sym typeface="Canva Sans"/>
            </a:endParaRPr>
          </a:p>
          <a:p>
            <a:pPr algn="just">
              <a:lnSpc>
                <a:spcPts val="3476"/>
              </a:lnSpc>
            </a:pPr>
            <a:r>
              <a:rPr lang="en-US" sz="2781">
                <a:solidFill>
                  <a:srgbClr val="231F20"/>
                </a:solidFill>
                <a:latin typeface="Canva Sans"/>
                <a:ea typeface="Canva Sans"/>
                <a:cs typeface="Canva Sans"/>
                <a:sym typeface="Canva Sans"/>
              </a:rPr>
              <a:t>Пам’ятайте, що кожна дитина унікальна, і її реакції на зовнішні впливи можуть</a:t>
            </a:r>
          </a:p>
          <a:p>
            <a:pPr algn="just">
              <a:lnSpc>
                <a:spcPts val="3476"/>
              </a:lnSpc>
            </a:pPr>
            <a:r>
              <a:rPr lang="en-US" sz="2781">
                <a:solidFill>
                  <a:srgbClr val="231F20"/>
                </a:solidFill>
                <a:latin typeface="Canva Sans"/>
                <a:ea typeface="Canva Sans"/>
                <a:cs typeface="Canva Sans"/>
                <a:sym typeface="Canva Sans"/>
              </a:rPr>
              <a:t>бути різними. Тому важливо підходити до кожного випадку індивідуально, врахо-</a:t>
            </a:r>
          </a:p>
          <a:p>
            <a:pPr algn="just">
              <a:lnSpc>
                <a:spcPts val="3476"/>
              </a:lnSpc>
            </a:pPr>
            <a:r>
              <a:rPr lang="en-US" sz="2781">
                <a:solidFill>
                  <a:srgbClr val="231F20"/>
                </a:solidFill>
                <a:latin typeface="Canva Sans"/>
                <a:ea typeface="Canva Sans"/>
                <a:cs typeface="Canva Sans"/>
                <a:sym typeface="Canva Sans"/>
              </a:rPr>
              <a:t>вуючи контекст і особистісні особливості дитини.</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uk-UA"/>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uk-UA"/>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uk-UA"/>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cap="sq">
              <a:solidFill>
                <a:srgbClr val="000000"/>
              </a:solidFill>
              <a:prstDash val="solid"/>
              <a:miter/>
            </a:ln>
          </p:spPr>
          <p:txBody>
            <a:bodyPr/>
            <a:lstStyle/>
            <a:p>
              <a:endParaRPr lang="uk-UA"/>
            </a:p>
          </p:txBody>
        </p:sp>
        <p:sp>
          <p:nvSpPr>
            <p:cNvPr id="19" name="TextBox 19"/>
            <p:cNvSpPr txBox="1"/>
            <p:nvPr/>
          </p:nvSpPr>
          <p:spPr>
            <a:xfrm>
              <a:off x="0" y="-38100"/>
              <a:ext cx="4521135" cy="265829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3490722" y="1657870"/>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grpSp>
      <p:grpSp>
        <p:nvGrpSpPr>
          <p:cNvPr id="27" name="Group 27"/>
          <p:cNvGrpSpPr/>
          <p:nvPr/>
        </p:nvGrpSpPr>
        <p:grpSpPr>
          <a:xfrm>
            <a:off x="14450775" y="2108145"/>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uk-UA"/>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sp>
        <p:nvSpPr>
          <p:cNvPr id="32" name="Freeform 32"/>
          <p:cNvSpPr/>
          <p:nvPr/>
        </p:nvSpPr>
        <p:spPr>
          <a:xfrm>
            <a:off x="699883" y="7802383"/>
            <a:ext cx="2949947" cy="1866512"/>
          </a:xfrm>
          <a:custGeom>
            <a:avLst/>
            <a:gdLst/>
            <a:ahLst/>
            <a:cxnLst/>
            <a:rect l="l" t="t" r="r" b="b"/>
            <a:pathLst>
              <a:path w="2949947" h="1866512">
                <a:moveTo>
                  <a:pt x="0" y="0"/>
                </a:moveTo>
                <a:lnTo>
                  <a:pt x="2949948" y="0"/>
                </a:lnTo>
                <a:lnTo>
                  <a:pt x="2949948" y="1866512"/>
                </a:lnTo>
                <a:lnTo>
                  <a:pt x="0" y="18665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uk-UA"/>
          </a:p>
        </p:txBody>
      </p:sp>
      <p:sp>
        <p:nvSpPr>
          <p:cNvPr id="33" name="Freeform 33"/>
          <p:cNvSpPr/>
          <p:nvPr/>
        </p:nvSpPr>
        <p:spPr>
          <a:xfrm rot="-2012905">
            <a:off x="15614490" y="5818907"/>
            <a:ext cx="666081" cy="2261385"/>
          </a:xfrm>
          <a:custGeom>
            <a:avLst/>
            <a:gdLst/>
            <a:ahLst/>
            <a:cxnLst/>
            <a:rect l="l" t="t" r="r" b="b"/>
            <a:pathLst>
              <a:path w="666081" h="2261385">
                <a:moveTo>
                  <a:pt x="0" y="0"/>
                </a:moveTo>
                <a:lnTo>
                  <a:pt x="666081" y="0"/>
                </a:lnTo>
                <a:lnTo>
                  <a:pt x="666081" y="2261385"/>
                </a:lnTo>
                <a:lnTo>
                  <a:pt x="0" y="22613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uk-UA"/>
          </a:p>
        </p:txBody>
      </p:sp>
      <p:sp>
        <p:nvSpPr>
          <p:cNvPr id="34" name="Freeform 34"/>
          <p:cNvSpPr/>
          <p:nvPr/>
        </p:nvSpPr>
        <p:spPr>
          <a:xfrm rot="6852690">
            <a:off x="-40079" y="1134648"/>
            <a:ext cx="2532131" cy="653750"/>
          </a:xfrm>
          <a:custGeom>
            <a:avLst/>
            <a:gdLst/>
            <a:ahLst/>
            <a:cxnLst/>
            <a:rect l="l" t="t" r="r" b="b"/>
            <a:pathLst>
              <a:path w="2532131" h="653750">
                <a:moveTo>
                  <a:pt x="0" y="0"/>
                </a:moveTo>
                <a:lnTo>
                  <a:pt x="2532131" y="0"/>
                </a:lnTo>
                <a:lnTo>
                  <a:pt x="2532131" y="653750"/>
                </a:lnTo>
                <a:lnTo>
                  <a:pt x="0" y="6537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uk-UA"/>
          </a:p>
        </p:txBody>
      </p:sp>
      <p:sp>
        <p:nvSpPr>
          <p:cNvPr id="35" name="Freeform 35"/>
          <p:cNvSpPr/>
          <p:nvPr/>
        </p:nvSpPr>
        <p:spPr>
          <a:xfrm>
            <a:off x="3912228" y="8075992"/>
            <a:ext cx="1389233" cy="1389233"/>
          </a:xfrm>
          <a:custGeom>
            <a:avLst/>
            <a:gdLst/>
            <a:ahLst/>
            <a:cxnLst/>
            <a:rect l="l" t="t" r="r" b="b"/>
            <a:pathLst>
              <a:path w="1389233" h="1389233">
                <a:moveTo>
                  <a:pt x="0" y="0"/>
                </a:moveTo>
                <a:lnTo>
                  <a:pt x="1389232" y="0"/>
                </a:lnTo>
                <a:lnTo>
                  <a:pt x="1389232" y="1389233"/>
                </a:lnTo>
                <a:lnTo>
                  <a:pt x="0" y="1389233"/>
                </a:lnTo>
                <a:lnTo>
                  <a:pt x="0" y="0"/>
                </a:lnTo>
                <a:close/>
              </a:path>
            </a:pathLst>
          </a:custGeom>
          <a:blipFill>
            <a:blip r:embed="rId10"/>
            <a:stretch>
              <a:fillRect/>
            </a:stretch>
          </a:blipFill>
        </p:spPr>
        <p:txBody>
          <a:bodyPr/>
          <a:lstStyle/>
          <a:p>
            <a:endParaRPr lang="uk-UA"/>
          </a:p>
        </p:txBody>
      </p:sp>
      <p:sp>
        <p:nvSpPr>
          <p:cNvPr id="36" name="Freeform 36"/>
          <p:cNvSpPr/>
          <p:nvPr/>
        </p:nvSpPr>
        <p:spPr>
          <a:xfrm>
            <a:off x="5568160" y="7996303"/>
            <a:ext cx="1411034" cy="1459172"/>
          </a:xfrm>
          <a:custGeom>
            <a:avLst/>
            <a:gdLst/>
            <a:ahLst/>
            <a:cxnLst/>
            <a:rect l="l" t="t" r="r" b="b"/>
            <a:pathLst>
              <a:path w="1411034" h="1459172">
                <a:moveTo>
                  <a:pt x="0" y="0"/>
                </a:moveTo>
                <a:lnTo>
                  <a:pt x="1411034" y="0"/>
                </a:lnTo>
                <a:lnTo>
                  <a:pt x="1411034" y="1459172"/>
                </a:lnTo>
                <a:lnTo>
                  <a:pt x="0" y="1459172"/>
                </a:lnTo>
                <a:lnTo>
                  <a:pt x="0" y="0"/>
                </a:lnTo>
                <a:close/>
              </a:path>
            </a:pathLst>
          </a:custGeom>
          <a:blipFill>
            <a:blip r:embed="rId11"/>
            <a:stretch>
              <a:fillRect/>
            </a:stretch>
          </a:blipFill>
        </p:spPr>
        <p:txBody>
          <a:bodyPr/>
          <a:lstStyle/>
          <a:p>
            <a:endParaRPr lang="uk-UA"/>
          </a:p>
        </p:txBody>
      </p:sp>
      <p:sp>
        <p:nvSpPr>
          <p:cNvPr id="37" name="Freeform 37"/>
          <p:cNvSpPr/>
          <p:nvPr/>
        </p:nvSpPr>
        <p:spPr>
          <a:xfrm>
            <a:off x="6493355" y="7549127"/>
            <a:ext cx="2116132" cy="2116132"/>
          </a:xfrm>
          <a:custGeom>
            <a:avLst/>
            <a:gdLst/>
            <a:ahLst/>
            <a:cxnLst/>
            <a:rect l="l" t="t" r="r" b="b"/>
            <a:pathLst>
              <a:path w="2116132" h="2116132">
                <a:moveTo>
                  <a:pt x="0" y="0"/>
                </a:moveTo>
                <a:lnTo>
                  <a:pt x="2116132" y="0"/>
                </a:lnTo>
                <a:lnTo>
                  <a:pt x="2116132" y="2116132"/>
                </a:lnTo>
                <a:lnTo>
                  <a:pt x="0" y="2116132"/>
                </a:lnTo>
                <a:lnTo>
                  <a:pt x="0" y="0"/>
                </a:lnTo>
                <a:close/>
              </a:path>
            </a:pathLst>
          </a:custGeom>
          <a:blipFill>
            <a:blip r:embed="rId12"/>
            <a:stretch>
              <a:fillRect/>
            </a:stretch>
          </a:blipFill>
        </p:spPr>
        <p:txBody>
          <a:bodyPr/>
          <a:lstStyle/>
          <a:p>
            <a:endParaRPr lang="uk-UA"/>
          </a:p>
        </p:txBody>
      </p:sp>
      <p:sp>
        <p:nvSpPr>
          <p:cNvPr id="38" name="Freeform 38"/>
          <p:cNvSpPr/>
          <p:nvPr/>
        </p:nvSpPr>
        <p:spPr>
          <a:xfrm>
            <a:off x="8420827" y="7884020"/>
            <a:ext cx="1446346" cy="1446346"/>
          </a:xfrm>
          <a:custGeom>
            <a:avLst/>
            <a:gdLst/>
            <a:ahLst/>
            <a:cxnLst/>
            <a:rect l="l" t="t" r="r" b="b"/>
            <a:pathLst>
              <a:path w="1446346" h="1446346">
                <a:moveTo>
                  <a:pt x="0" y="0"/>
                </a:moveTo>
                <a:lnTo>
                  <a:pt x="1446346" y="0"/>
                </a:lnTo>
                <a:lnTo>
                  <a:pt x="1446346" y="1446346"/>
                </a:lnTo>
                <a:lnTo>
                  <a:pt x="0" y="1446346"/>
                </a:lnTo>
                <a:lnTo>
                  <a:pt x="0" y="0"/>
                </a:lnTo>
                <a:close/>
              </a:path>
            </a:pathLst>
          </a:custGeom>
          <a:blipFill>
            <a:blip r:embed="rId13"/>
            <a:stretch>
              <a:fillRect/>
            </a:stretch>
          </a:blipFill>
        </p:spPr>
        <p:txBody>
          <a:bodyPr/>
          <a:lstStyle/>
          <a:p>
            <a:endParaRPr lang="uk-UA"/>
          </a:p>
        </p:txBody>
      </p:sp>
      <p:sp>
        <p:nvSpPr>
          <p:cNvPr id="39" name="Freeform 39"/>
          <p:cNvSpPr/>
          <p:nvPr/>
        </p:nvSpPr>
        <p:spPr>
          <a:xfrm>
            <a:off x="10133873" y="7657225"/>
            <a:ext cx="1627789" cy="1899935"/>
          </a:xfrm>
          <a:custGeom>
            <a:avLst/>
            <a:gdLst/>
            <a:ahLst/>
            <a:cxnLst/>
            <a:rect l="l" t="t" r="r" b="b"/>
            <a:pathLst>
              <a:path w="1627789" h="1899935">
                <a:moveTo>
                  <a:pt x="0" y="0"/>
                </a:moveTo>
                <a:lnTo>
                  <a:pt x="1627789" y="0"/>
                </a:lnTo>
                <a:lnTo>
                  <a:pt x="1627789" y="1899935"/>
                </a:lnTo>
                <a:lnTo>
                  <a:pt x="0" y="1899935"/>
                </a:lnTo>
                <a:lnTo>
                  <a:pt x="0" y="0"/>
                </a:lnTo>
                <a:close/>
              </a:path>
            </a:pathLst>
          </a:custGeom>
          <a:blipFill>
            <a:blip r:embed="rId14"/>
            <a:stretch>
              <a:fillRect l="-66202" r="-56118"/>
            </a:stretch>
          </a:blipFill>
        </p:spPr>
        <p:txBody>
          <a:bodyPr/>
          <a:lstStyle/>
          <a:p>
            <a:endParaRPr lang="uk-UA"/>
          </a:p>
        </p:txBody>
      </p:sp>
      <p:sp>
        <p:nvSpPr>
          <p:cNvPr id="40" name="Freeform 40"/>
          <p:cNvSpPr/>
          <p:nvPr/>
        </p:nvSpPr>
        <p:spPr>
          <a:xfrm>
            <a:off x="11761662" y="7802383"/>
            <a:ext cx="1459773" cy="1459773"/>
          </a:xfrm>
          <a:custGeom>
            <a:avLst/>
            <a:gdLst/>
            <a:ahLst/>
            <a:cxnLst/>
            <a:rect l="l" t="t" r="r" b="b"/>
            <a:pathLst>
              <a:path w="1459773" h="1459773">
                <a:moveTo>
                  <a:pt x="0" y="0"/>
                </a:moveTo>
                <a:lnTo>
                  <a:pt x="1459773" y="0"/>
                </a:lnTo>
                <a:lnTo>
                  <a:pt x="1459773" y="1459773"/>
                </a:lnTo>
                <a:lnTo>
                  <a:pt x="0" y="1459773"/>
                </a:lnTo>
                <a:lnTo>
                  <a:pt x="0" y="0"/>
                </a:lnTo>
                <a:close/>
              </a:path>
            </a:pathLst>
          </a:custGeom>
          <a:blipFill>
            <a:blip r:embed="rId15"/>
            <a:stretch>
              <a:fillRect/>
            </a:stretch>
          </a:blipFill>
        </p:spPr>
        <p:txBody>
          <a:bodyPr/>
          <a:lstStyle/>
          <a:p>
            <a:endParaRPr lang="uk-UA"/>
          </a:p>
        </p:txBody>
      </p:sp>
      <p:sp>
        <p:nvSpPr>
          <p:cNvPr id="41" name="Freeform 41"/>
          <p:cNvSpPr/>
          <p:nvPr/>
        </p:nvSpPr>
        <p:spPr>
          <a:xfrm>
            <a:off x="13488135" y="7802383"/>
            <a:ext cx="1556965" cy="1560857"/>
          </a:xfrm>
          <a:custGeom>
            <a:avLst/>
            <a:gdLst/>
            <a:ahLst/>
            <a:cxnLst/>
            <a:rect l="l" t="t" r="r" b="b"/>
            <a:pathLst>
              <a:path w="1556965" h="1560857">
                <a:moveTo>
                  <a:pt x="0" y="0"/>
                </a:moveTo>
                <a:lnTo>
                  <a:pt x="1556965" y="0"/>
                </a:lnTo>
                <a:lnTo>
                  <a:pt x="1556965" y="1560857"/>
                </a:lnTo>
                <a:lnTo>
                  <a:pt x="0" y="1560857"/>
                </a:lnTo>
                <a:lnTo>
                  <a:pt x="0" y="0"/>
                </a:lnTo>
                <a:close/>
              </a:path>
            </a:pathLst>
          </a:custGeom>
          <a:blipFill>
            <a:blip r:embed="rId16"/>
            <a:stretch>
              <a:fillRect/>
            </a:stretch>
          </a:blipFill>
        </p:spPr>
        <p:txBody>
          <a:bodyPr/>
          <a:lstStyle/>
          <a:p>
            <a:endParaRPr lang="uk-UA"/>
          </a:p>
        </p:txBody>
      </p:sp>
      <p:sp>
        <p:nvSpPr>
          <p:cNvPr id="42" name="Freeform 42"/>
          <p:cNvSpPr/>
          <p:nvPr/>
        </p:nvSpPr>
        <p:spPr>
          <a:xfrm>
            <a:off x="14659710" y="8002669"/>
            <a:ext cx="2062728" cy="1160285"/>
          </a:xfrm>
          <a:custGeom>
            <a:avLst/>
            <a:gdLst/>
            <a:ahLst/>
            <a:cxnLst/>
            <a:rect l="l" t="t" r="r" b="b"/>
            <a:pathLst>
              <a:path w="2062728" h="1160285">
                <a:moveTo>
                  <a:pt x="0" y="0"/>
                </a:moveTo>
                <a:lnTo>
                  <a:pt x="2062729" y="0"/>
                </a:lnTo>
                <a:lnTo>
                  <a:pt x="2062729" y="1160285"/>
                </a:lnTo>
                <a:lnTo>
                  <a:pt x="0" y="1160285"/>
                </a:lnTo>
                <a:lnTo>
                  <a:pt x="0" y="0"/>
                </a:lnTo>
                <a:close/>
              </a:path>
            </a:pathLst>
          </a:custGeom>
          <a:blipFill>
            <a:blip r:embed="rId17"/>
            <a:stretch>
              <a:fillRect/>
            </a:stretch>
          </a:blipFill>
        </p:spPr>
        <p:txBody>
          <a:bodyPr/>
          <a:lstStyle/>
          <a:p>
            <a:endParaRPr lang="uk-UA"/>
          </a:p>
        </p:txBody>
      </p:sp>
      <p:sp>
        <p:nvSpPr>
          <p:cNvPr id="43" name="TextBox 43"/>
          <p:cNvSpPr txBox="1"/>
          <p:nvPr/>
        </p:nvSpPr>
        <p:spPr>
          <a:xfrm>
            <a:off x="1943666" y="3576745"/>
            <a:ext cx="12363159" cy="1006937"/>
          </a:xfrm>
          <a:prstGeom prst="rect">
            <a:avLst/>
          </a:prstGeom>
        </p:spPr>
        <p:txBody>
          <a:bodyPr lIns="0" tIns="0" rIns="0" bIns="0" rtlCol="0" anchor="t">
            <a:spAutoFit/>
          </a:bodyPr>
          <a:lstStyle/>
          <a:p>
            <a:pPr algn="ctr">
              <a:lnSpc>
                <a:spcPts val="7588"/>
              </a:lnSpc>
            </a:pPr>
            <a:r>
              <a:rPr lang="en-US" sz="7743" b="1" spc="147">
                <a:solidFill>
                  <a:srgbClr val="231F20"/>
                </a:solidFill>
                <a:latin typeface="TT Slabs Bold"/>
                <a:ea typeface="TT Slabs Bold"/>
                <a:cs typeface="TT Slabs Bold"/>
                <a:sym typeface="TT Slabs Bold"/>
              </a:rPr>
              <a:t>Як залучають дітей</a:t>
            </a:r>
          </a:p>
        </p:txBody>
      </p:sp>
      <p:sp>
        <p:nvSpPr>
          <p:cNvPr id="44" name="TextBox 44"/>
          <p:cNvSpPr txBox="1"/>
          <p:nvPr/>
        </p:nvSpPr>
        <p:spPr>
          <a:xfrm>
            <a:off x="1943666" y="5265378"/>
            <a:ext cx="12363159" cy="2402445"/>
          </a:xfrm>
          <a:prstGeom prst="rect">
            <a:avLst/>
          </a:prstGeom>
        </p:spPr>
        <p:txBody>
          <a:bodyPr lIns="0" tIns="0" rIns="0" bIns="0" rtlCol="0" anchor="t">
            <a:spAutoFit/>
          </a:bodyPr>
          <a:lstStyle/>
          <a:p>
            <a:pPr algn="just">
              <a:lnSpc>
                <a:spcPts val="3170"/>
              </a:lnSpc>
            </a:pPr>
            <a:r>
              <a:rPr lang="en-US" sz="2781">
                <a:solidFill>
                  <a:srgbClr val="231F20"/>
                </a:solidFill>
                <a:latin typeface="Canva Sans"/>
                <a:ea typeface="Canva Sans"/>
                <a:cs typeface="Canva Sans"/>
                <a:sym typeface="Canva Sans"/>
              </a:rPr>
              <a:t>Основними платформами для вербування є </a:t>
            </a:r>
            <a:r>
              <a:rPr lang="en-US" sz="2781" b="1">
                <a:solidFill>
                  <a:srgbClr val="231F20"/>
                </a:solidFill>
                <a:latin typeface="Canva Sans Bold"/>
                <a:ea typeface="Canva Sans Bold"/>
                <a:cs typeface="Canva Sans Bold"/>
                <a:sym typeface="Canva Sans Bold"/>
              </a:rPr>
              <a:t>Telegram, Tik-tok, Discord, Twitch,Viber, Steam, WhatsApp, Instagram та онлайн-ігри,</a:t>
            </a:r>
            <a:r>
              <a:rPr lang="en-US" sz="2781">
                <a:solidFill>
                  <a:srgbClr val="231F20"/>
                </a:solidFill>
                <a:latin typeface="Canva Sans"/>
                <a:ea typeface="Canva Sans"/>
                <a:cs typeface="Canva Sans"/>
                <a:sym typeface="Canva Sans"/>
              </a:rPr>
              <a:t> проте важливо розібрати детально, як на цих платформах можуть залучати дітей до протиправної діяльності. Але по суті вербування та залучення дітей до протиправної діяльности може відбуватися на будь-якій платформі в інтернеті.</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D4E2EB-895D-C87E-1F75-62AD108A9179}"/>
              </a:ext>
            </a:extLst>
          </p:cNvPr>
          <p:cNvSpPr>
            <a:spLocks noGrp="1"/>
          </p:cNvSpPr>
          <p:nvPr>
            <p:ph type="title"/>
          </p:nvPr>
        </p:nvSpPr>
        <p:spPr/>
        <p:txBody>
          <a:bodyPr/>
          <a:lstStyle/>
          <a:p>
            <a:r>
              <a:rPr lang="uk-UA" sz="8800" dirty="0">
                <a:latin typeface="Times New Roman" panose="02020603050405020304" pitchFamily="18" charset="0"/>
                <a:cs typeface="Times New Roman" panose="02020603050405020304" pitchFamily="18" charset="0"/>
              </a:rPr>
              <a:t>Відповідальність неповнолітньої особи:</a:t>
            </a:r>
            <a:endParaRPr lang="uk-UA" dirty="0"/>
          </a:p>
        </p:txBody>
      </p:sp>
      <p:sp>
        <p:nvSpPr>
          <p:cNvPr id="3" name="Місце для вмісту 2">
            <a:extLst>
              <a:ext uri="{FF2B5EF4-FFF2-40B4-BE49-F238E27FC236}">
                <a16:creationId xmlns:a16="http://schemas.microsoft.com/office/drawing/2014/main" id="{695A6C13-A811-C779-3C93-5D817EA6EAB4}"/>
              </a:ext>
            </a:extLst>
          </p:cNvPr>
          <p:cNvSpPr>
            <a:spLocks noGrp="1"/>
          </p:cNvSpPr>
          <p:nvPr>
            <p:ph idx="1"/>
          </p:nvPr>
        </p:nvSpPr>
        <p:spPr>
          <a:xfrm>
            <a:off x="1014985" y="3017520"/>
            <a:ext cx="16130588" cy="6520180"/>
          </a:xfrm>
        </p:spPr>
        <p:txBody>
          <a:bodyPr>
            <a:noAutofit/>
          </a:bodyPr>
          <a:lstStyle/>
          <a:p>
            <a:pPr>
              <a:lnSpc>
                <a:spcPct val="150000"/>
              </a:lnSpc>
            </a:pPr>
            <a:r>
              <a:rPr lang="uk-UA" sz="2800" dirty="0">
                <a:latin typeface="Times New Roman" panose="02020603050405020304" pitchFamily="18" charset="0"/>
                <a:cs typeface="Times New Roman" panose="02020603050405020304" pitchFamily="18" charset="0"/>
              </a:rPr>
              <a:t>За ККУ, диверсія є особливо тяжким злочином, відповідальність за ці дії, згідно з 113 статтею передбачає довічне ув’язнення. Проте, згідно зі статтею 22 ККУ, підлітки віком від 14 років можуть нести кримінальну відповідальність за тяжкі злочини, зокрема за диверсії. Це означає, що навіть якщо дитина вчинила злочин під тиском або за обіцянку винагороди, вона може отримати суворе покарання. Це до 15 років ув’язнення. На час розслідування, дитина буде перебувати у СІЗО. Якщо дії дитини не підпадають під визначення міри покарання, то за неї будуть нести відповідальність батьки. Пом’якшення відповідальності: – Суд може врахувати, що дитина була залучена до злочину через обман, шантаж чи примус, але це не звільняє від покарання. Якщо особа добровільно відмовилася від злочину та допомогла запобігти його вчиненню, це враховується судом як обставина, що пом’якшує покарання.</a:t>
            </a:r>
          </a:p>
        </p:txBody>
      </p:sp>
    </p:spTree>
    <p:extLst>
      <p:ext uri="{BB962C8B-B14F-4D97-AF65-F5344CB8AC3E}">
        <p14:creationId xmlns:p14="http://schemas.microsoft.com/office/powerpoint/2010/main" val="1411060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7D2924-92D2-40EB-462F-5CB064E86F72}"/>
              </a:ext>
            </a:extLst>
          </p:cNvPr>
          <p:cNvSpPr>
            <a:spLocks noGrp="1"/>
          </p:cNvSpPr>
          <p:nvPr>
            <p:ph type="title"/>
          </p:nvPr>
        </p:nvSpPr>
        <p:spPr/>
        <p:txBody>
          <a:bodyPr>
            <a:normAutofit fontScale="90000"/>
          </a:bodyPr>
          <a:lstStyle/>
          <a:p>
            <a:r>
              <a:rPr lang="ru-RU" sz="6700" b="1" dirty="0"/>
              <a:t>ВИДИ ПОКАРАНЬ, ЯКІ СУД МОЖЕ ЗАСТОСУВАТИ </a:t>
            </a:r>
            <a:br>
              <a:rPr lang="ru-RU" sz="6700" b="1" dirty="0"/>
            </a:br>
            <a:r>
              <a:rPr lang="ru-RU" sz="6700" b="1" dirty="0"/>
              <a:t>ДО НЕПОВНОЛІТНЬОЇ ОСОБИ:</a:t>
            </a:r>
            <a:br>
              <a:rPr lang="ru-RU" dirty="0"/>
            </a:br>
            <a:endParaRPr lang="uk-UA" dirty="0"/>
          </a:p>
        </p:txBody>
      </p:sp>
      <p:sp>
        <p:nvSpPr>
          <p:cNvPr id="3" name="Місце для вмісту 2">
            <a:extLst>
              <a:ext uri="{FF2B5EF4-FFF2-40B4-BE49-F238E27FC236}">
                <a16:creationId xmlns:a16="http://schemas.microsoft.com/office/drawing/2014/main" id="{9E00B03D-70F7-1F4E-C677-B046F121C953}"/>
              </a:ext>
            </a:extLst>
          </p:cNvPr>
          <p:cNvSpPr>
            <a:spLocks noGrp="1"/>
          </p:cNvSpPr>
          <p:nvPr>
            <p:ph idx="1"/>
          </p:nvPr>
        </p:nvSpPr>
        <p:spPr/>
        <p:txBody>
          <a:bodyPr>
            <a:normAutofit fontScale="92500" lnSpcReduction="10000"/>
          </a:bodyPr>
          <a:lstStyle/>
          <a:p>
            <a:pPr>
              <a:lnSpc>
                <a:spcPct val="150000"/>
              </a:lnSpc>
            </a:pPr>
            <a:r>
              <a:rPr lang="ru-RU" dirty="0">
                <a:latin typeface="Times New Roman" panose="02020603050405020304" pitchFamily="18" charset="0"/>
                <a:cs typeface="Times New Roman" panose="02020603050405020304" pitchFamily="18" charset="0"/>
              </a:rPr>
              <a:t>• Штраф;</a:t>
            </a: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Громадські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роботи</a:t>
            </a:r>
            <a:r>
              <a:rPr lang="ru-RU" dirty="0">
                <a:latin typeface="Times New Roman" panose="02020603050405020304" pitchFamily="18" charset="0"/>
                <a:cs typeface="Times New Roman" panose="02020603050405020304" pitchFamily="18" charset="0"/>
              </a:rPr>
              <a:t>;</a:t>
            </a: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Виправні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роботи</a:t>
            </a:r>
            <a:r>
              <a:rPr lang="ru-RU" dirty="0">
                <a:latin typeface="Times New Roman" panose="02020603050405020304" pitchFamily="18" charset="0"/>
                <a:cs typeface="Times New Roman" panose="02020603050405020304" pitchFamily="18" charset="0"/>
              </a:rPr>
              <a:t>;</a:t>
            </a: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Пробаційний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нагляд</a:t>
            </a:r>
            <a:r>
              <a:rPr lang="ru-RU" dirty="0">
                <a:latin typeface="Times New Roman" panose="02020603050405020304" pitchFamily="18" charset="0"/>
                <a:cs typeface="Times New Roman" panose="02020603050405020304" pitchFamily="18" charset="0"/>
              </a:rPr>
              <a:t>;</a:t>
            </a: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Обмеження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волі</a:t>
            </a:r>
            <a:r>
              <a:rPr lang="ru-RU" dirty="0">
                <a:latin typeface="Times New Roman" panose="02020603050405020304" pitchFamily="18" charset="0"/>
                <a:cs typeface="Times New Roman" panose="02020603050405020304" pitchFamily="18" charset="0"/>
              </a:rPr>
              <a:t>;</a:t>
            </a: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Позбавлення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волі</a:t>
            </a:r>
            <a:r>
              <a:rPr lang="ru-RU" dirty="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037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uk-UA"/>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uk-UA"/>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uk-UA"/>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cap="sq">
              <a:solidFill>
                <a:srgbClr val="000000"/>
              </a:solidFill>
              <a:prstDash val="solid"/>
              <a:miter/>
            </a:ln>
          </p:spPr>
          <p:txBody>
            <a:bodyPr/>
            <a:lstStyle/>
            <a:p>
              <a:endParaRPr lang="uk-UA"/>
            </a:p>
          </p:txBody>
        </p:sp>
        <p:sp>
          <p:nvSpPr>
            <p:cNvPr id="19" name="TextBox 19"/>
            <p:cNvSpPr txBox="1"/>
            <p:nvPr/>
          </p:nvSpPr>
          <p:spPr>
            <a:xfrm>
              <a:off x="0" y="-38100"/>
              <a:ext cx="4521135" cy="265829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0" y="60970"/>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uk-UA"/>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sp>
        <p:nvSpPr>
          <p:cNvPr id="32" name="TextBox 32"/>
          <p:cNvSpPr txBox="1"/>
          <p:nvPr/>
        </p:nvSpPr>
        <p:spPr>
          <a:xfrm>
            <a:off x="1011591" y="2492782"/>
            <a:ext cx="14701204" cy="2294850"/>
          </a:xfrm>
          <a:prstGeom prst="rect">
            <a:avLst/>
          </a:prstGeom>
        </p:spPr>
        <p:txBody>
          <a:bodyPr lIns="0" tIns="0" rIns="0" bIns="0" rtlCol="0" anchor="t">
            <a:spAutoFit/>
          </a:bodyPr>
          <a:lstStyle/>
          <a:p>
            <a:pPr algn="l">
              <a:lnSpc>
                <a:spcPts val="5989"/>
              </a:lnSpc>
            </a:pPr>
            <a:r>
              <a:rPr lang="en-US" sz="6112" b="1" spc="116">
                <a:solidFill>
                  <a:srgbClr val="231F20"/>
                </a:solidFill>
                <a:latin typeface="TT Slabs Bold"/>
                <a:ea typeface="TT Slabs Bold"/>
                <a:cs typeface="TT Slabs Bold"/>
                <a:sym typeface="TT Slabs Bold"/>
              </a:rPr>
              <a:t>Telegram найпопулярніша платформа серед російських</a:t>
            </a:r>
          </a:p>
          <a:p>
            <a:pPr algn="l">
              <a:lnSpc>
                <a:spcPts val="5989"/>
              </a:lnSpc>
            </a:pPr>
            <a:r>
              <a:rPr lang="en-US" sz="6112" b="1" spc="116">
                <a:solidFill>
                  <a:srgbClr val="231F20"/>
                </a:solidFill>
                <a:latin typeface="TT Slabs Bold"/>
                <a:ea typeface="TT Slabs Bold"/>
                <a:cs typeface="TT Slabs Bold"/>
                <a:sym typeface="TT Slabs Bold"/>
              </a:rPr>
              <a:t>військових злочинців</a:t>
            </a:r>
          </a:p>
        </p:txBody>
      </p:sp>
      <p:sp>
        <p:nvSpPr>
          <p:cNvPr id="33" name="TextBox 33"/>
          <p:cNvSpPr txBox="1"/>
          <p:nvPr/>
        </p:nvSpPr>
        <p:spPr>
          <a:xfrm>
            <a:off x="1028700" y="5168148"/>
            <a:ext cx="14072105" cy="4507983"/>
          </a:xfrm>
          <a:prstGeom prst="rect">
            <a:avLst/>
          </a:prstGeom>
        </p:spPr>
        <p:txBody>
          <a:bodyPr lIns="0" tIns="0" rIns="0" bIns="0" rtlCol="0" anchor="t">
            <a:spAutoFit/>
          </a:bodyPr>
          <a:lstStyle/>
          <a:p>
            <a:pPr algn="l">
              <a:lnSpc>
                <a:spcPts val="3226"/>
              </a:lnSpc>
            </a:pPr>
            <a:r>
              <a:rPr lang="en-US" sz="2581" b="1">
                <a:solidFill>
                  <a:srgbClr val="231F20"/>
                </a:solidFill>
                <a:latin typeface="Canva Sans Bold"/>
                <a:ea typeface="Canva Sans Bold"/>
                <a:cs typeface="Canva Sans Bold"/>
                <a:sym typeface="Canva Sans Bold"/>
              </a:rPr>
              <a:t>Телеграм</a:t>
            </a:r>
            <a:r>
              <a:rPr lang="en-US" sz="2581">
                <a:solidFill>
                  <a:srgbClr val="231F20"/>
                </a:solidFill>
                <a:latin typeface="Canva Sans"/>
                <a:ea typeface="Canva Sans"/>
                <a:cs typeface="Canva Sans"/>
                <a:sym typeface="Canva Sans"/>
              </a:rPr>
              <a:t> – це месенджер із функцією передачі текстових повідомлень, голосових</a:t>
            </a:r>
          </a:p>
          <a:p>
            <a:pPr algn="l">
              <a:lnSpc>
                <a:spcPts val="3226"/>
              </a:lnSpc>
            </a:pPr>
            <a:endParaRPr lang="en-US" sz="2581">
              <a:solidFill>
                <a:srgbClr val="231F20"/>
              </a:solidFill>
              <a:latin typeface="Canva Sans"/>
              <a:ea typeface="Canva Sans"/>
              <a:cs typeface="Canva Sans"/>
              <a:sym typeface="Canva Sans"/>
            </a:endParaRPr>
          </a:p>
          <a:p>
            <a:pPr algn="l">
              <a:lnSpc>
                <a:spcPts val="3226"/>
              </a:lnSpc>
            </a:pPr>
            <a:r>
              <a:rPr lang="en-US" sz="2581">
                <a:solidFill>
                  <a:srgbClr val="231F20"/>
                </a:solidFill>
                <a:latin typeface="Canva Sans"/>
                <a:ea typeface="Canva Sans"/>
                <a:cs typeface="Canva Sans"/>
                <a:sym typeface="Canva Sans"/>
              </a:rPr>
              <a:t>та відеодзвінків, а також із підтримкою каналів та ботів. Важливо, що це платфор-</a:t>
            </a:r>
          </a:p>
          <a:p>
            <a:pPr algn="l">
              <a:lnSpc>
                <a:spcPts val="3226"/>
              </a:lnSpc>
            </a:pPr>
            <a:r>
              <a:rPr lang="en-US" sz="2581">
                <a:solidFill>
                  <a:srgbClr val="231F20"/>
                </a:solidFill>
                <a:latin typeface="Canva Sans"/>
                <a:ea typeface="Canva Sans"/>
                <a:cs typeface="Canva Sans"/>
                <a:sym typeface="Canva Sans"/>
              </a:rPr>
              <a:t>ма, дозволений вік якої складає 16+ років, тобто, коли діти молодшого віку корис-</a:t>
            </a:r>
          </a:p>
          <a:p>
            <a:pPr algn="l">
              <a:lnSpc>
                <a:spcPts val="3226"/>
              </a:lnSpc>
            </a:pPr>
            <a:r>
              <a:rPr lang="en-US" sz="2581">
                <a:solidFill>
                  <a:srgbClr val="231F20"/>
                </a:solidFill>
                <a:latin typeface="Canva Sans"/>
                <a:ea typeface="Canva Sans"/>
                <a:cs typeface="Canva Sans"/>
                <a:sym typeface="Canva Sans"/>
              </a:rPr>
              <a:t>туються нею без відповідних налаштувань, вони можуть знайти/побачити/долу-</a:t>
            </a:r>
          </a:p>
          <a:p>
            <a:pPr algn="l">
              <a:lnSpc>
                <a:spcPts val="3226"/>
              </a:lnSpc>
            </a:pPr>
            <a:r>
              <a:rPr lang="en-US" sz="2581">
                <a:solidFill>
                  <a:srgbClr val="231F20"/>
                </a:solidFill>
                <a:latin typeface="Canva Sans"/>
                <a:ea typeface="Canva Sans"/>
                <a:cs typeface="Canva Sans"/>
                <a:sym typeface="Canva Sans"/>
              </a:rPr>
              <a:t>читися до чогось такого, що може нашкодити їхньому життю та здоров’ю. У 2023</a:t>
            </a:r>
          </a:p>
          <a:p>
            <a:pPr algn="l">
              <a:lnSpc>
                <a:spcPts val="3226"/>
              </a:lnSpc>
            </a:pPr>
            <a:endParaRPr lang="en-US" sz="2581">
              <a:solidFill>
                <a:srgbClr val="231F20"/>
              </a:solidFill>
              <a:latin typeface="Canva Sans"/>
              <a:ea typeface="Canva Sans"/>
              <a:cs typeface="Canva Sans"/>
              <a:sym typeface="Canva Sans"/>
            </a:endParaRPr>
          </a:p>
          <a:p>
            <a:pPr algn="l">
              <a:lnSpc>
                <a:spcPts val="3226"/>
              </a:lnSpc>
            </a:pPr>
            <a:r>
              <a:rPr lang="en-US" sz="2581">
                <a:solidFill>
                  <a:srgbClr val="231F20"/>
                </a:solidFill>
                <a:latin typeface="Canva Sans"/>
                <a:ea typeface="Canva Sans"/>
                <a:cs typeface="Canva Sans"/>
                <a:sym typeface="Canva Sans"/>
              </a:rPr>
              <a:t>році, згідно з опитуванням молоді, 58% дітей віком 10-12 років мінімум щодня</a:t>
            </a:r>
          </a:p>
          <a:p>
            <a:pPr algn="l">
              <a:lnSpc>
                <a:spcPts val="3226"/>
              </a:lnSpc>
            </a:pPr>
            <a:r>
              <a:rPr lang="en-US" sz="2581">
                <a:solidFill>
                  <a:srgbClr val="231F20"/>
                </a:solidFill>
                <a:latin typeface="Canva Sans"/>
                <a:ea typeface="Canva Sans"/>
                <a:cs typeface="Canva Sans"/>
                <a:sym typeface="Canva Sans"/>
              </a:rPr>
              <a:t>відвідують цей месенджер. Станом на літо 2024 року нове дослідження показує,</a:t>
            </a:r>
          </a:p>
          <a:p>
            <a:pPr algn="l">
              <a:lnSpc>
                <a:spcPts val="3226"/>
              </a:lnSpc>
            </a:pPr>
            <a:r>
              <a:rPr lang="en-US" sz="2581">
                <a:solidFill>
                  <a:srgbClr val="231F20"/>
                </a:solidFill>
                <a:latin typeface="Canva Sans"/>
                <a:ea typeface="Canva Sans"/>
                <a:cs typeface="Canva Sans"/>
                <a:sym typeface="Canva Sans"/>
              </a:rPr>
              <a:t>що кількість дітей віку 10-12 років, які користуються телеграмом мінімум щодня,</a:t>
            </a:r>
          </a:p>
          <a:p>
            <a:pPr algn="l">
              <a:lnSpc>
                <a:spcPts val="3226"/>
              </a:lnSpc>
            </a:pPr>
            <a:r>
              <a:rPr lang="en-US" sz="2581">
                <a:solidFill>
                  <a:srgbClr val="231F20"/>
                </a:solidFill>
                <a:latin typeface="Canva Sans"/>
                <a:ea typeface="Canva Sans"/>
                <a:cs typeface="Canva Sans"/>
                <a:sym typeface="Canva Sans"/>
              </a:rPr>
              <a:t>складає 63%.</a:t>
            </a:r>
          </a:p>
        </p:txBody>
      </p:sp>
      <p:sp>
        <p:nvSpPr>
          <p:cNvPr id="34" name="Freeform 34"/>
          <p:cNvSpPr/>
          <p:nvPr/>
        </p:nvSpPr>
        <p:spPr>
          <a:xfrm rot="-1296669">
            <a:off x="13653911" y="5204948"/>
            <a:ext cx="3426592" cy="4035601"/>
          </a:xfrm>
          <a:custGeom>
            <a:avLst/>
            <a:gdLst/>
            <a:ahLst/>
            <a:cxnLst/>
            <a:rect l="l" t="t" r="r" b="b"/>
            <a:pathLst>
              <a:path w="3426592" h="4035601">
                <a:moveTo>
                  <a:pt x="0" y="0"/>
                </a:moveTo>
                <a:lnTo>
                  <a:pt x="3426593" y="0"/>
                </a:lnTo>
                <a:lnTo>
                  <a:pt x="3426593" y="4035601"/>
                </a:lnTo>
                <a:lnTo>
                  <a:pt x="0" y="4035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uk-UA"/>
          </a:p>
        </p:txBody>
      </p:sp>
      <p:sp>
        <p:nvSpPr>
          <p:cNvPr id="35" name="Freeform 35"/>
          <p:cNvSpPr/>
          <p:nvPr/>
        </p:nvSpPr>
        <p:spPr>
          <a:xfrm>
            <a:off x="13529729" y="2108145"/>
            <a:ext cx="2364338" cy="2364338"/>
          </a:xfrm>
          <a:custGeom>
            <a:avLst/>
            <a:gdLst/>
            <a:ahLst/>
            <a:cxnLst/>
            <a:rect l="l" t="t" r="r" b="b"/>
            <a:pathLst>
              <a:path w="2364338" h="2364338">
                <a:moveTo>
                  <a:pt x="0" y="0"/>
                </a:moveTo>
                <a:lnTo>
                  <a:pt x="2364338" y="0"/>
                </a:lnTo>
                <a:lnTo>
                  <a:pt x="2364338" y="2364339"/>
                </a:lnTo>
                <a:lnTo>
                  <a:pt x="0" y="2364339"/>
                </a:lnTo>
                <a:lnTo>
                  <a:pt x="0" y="0"/>
                </a:lnTo>
                <a:close/>
              </a:path>
            </a:pathLst>
          </a:custGeom>
          <a:blipFill>
            <a:blip r:embed="rId6"/>
            <a:stretch>
              <a:fillRect/>
            </a:stretch>
          </a:blipFill>
        </p:spPr>
        <p:txBody>
          <a:bodyPr/>
          <a:lstStyle/>
          <a:p>
            <a:endParaRPr lang="uk-UA"/>
          </a:p>
        </p:txBody>
      </p:sp>
      <p:sp>
        <p:nvSpPr>
          <p:cNvPr id="36" name="Freeform 36"/>
          <p:cNvSpPr/>
          <p:nvPr/>
        </p:nvSpPr>
        <p:spPr>
          <a:xfrm rot="1091550">
            <a:off x="15429683" y="1915318"/>
            <a:ext cx="566223" cy="1319587"/>
          </a:xfrm>
          <a:custGeom>
            <a:avLst/>
            <a:gdLst/>
            <a:ahLst/>
            <a:cxnLst/>
            <a:rect l="l" t="t" r="r" b="b"/>
            <a:pathLst>
              <a:path w="566223" h="1319587">
                <a:moveTo>
                  <a:pt x="0" y="0"/>
                </a:moveTo>
                <a:lnTo>
                  <a:pt x="566223" y="0"/>
                </a:lnTo>
                <a:lnTo>
                  <a:pt x="566223" y="1319587"/>
                </a:lnTo>
                <a:lnTo>
                  <a:pt x="0" y="131958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uk-U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uk-UA"/>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uk-UA"/>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uk-UA"/>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cap="sq">
              <a:solidFill>
                <a:srgbClr val="000000"/>
              </a:solidFill>
              <a:prstDash val="solid"/>
              <a:miter/>
            </a:ln>
          </p:spPr>
          <p:txBody>
            <a:bodyPr/>
            <a:lstStyle/>
            <a:p>
              <a:endParaRPr lang="uk-UA"/>
            </a:p>
          </p:txBody>
        </p:sp>
        <p:sp>
          <p:nvSpPr>
            <p:cNvPr id="19" name="TextBox 19"/>
            <p:cNvSpPr txBox="1"/>
            <p:nvPr/>
          </p:nvSpPr>
          <p:spPr>
            <a:xfrm>
              <a:off x="0" y="-38100"/>
              <a:ext cx="4521135" cy="265829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0" y="65096"/>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uk-UA"/>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sp>
        <p:nvSpPr>
          <p:cNvPr id="32" name="Freeform 32"/>
          <p:cNvSpPr/>
          <p:nvPr/>
        </p:nvSpPr>
        <p:spPr>
          <a:xfrm>
            <a:off x="12836074" y="1467807"/>
            <a:ext cx="5451926" cy="6301902"/>
          </a:xfrm>
          <a:custGeom>
            <a:avLst/>
            <a:gdLst/>
            <a:ahLst/>
            <a:cxnLst/>
            <a:rect l="l" t="t" r="r" b="b"/>
            <a:pathLst>
              <a:path w="5451926" h="6301902">
                <a:moveTo>
                  <a:pt x="0" y="0"/>
                </a:moveTo>
                <a:lnTo>
                  <a:pt x="5451926" y="0"/>
                </a:lnTo>
                <a:lnTo>
                  <a:pt x="5451926" y="6301902"/>
                </a:lnTo>
                <a:lnTo>
                  <a:pt x="0" y="6301902"/>
                </a:lnTo>
                <a:lnTo>
                  <a:pt x="0" y="0"/>
                </a:lnTo>
                <a:close/>
              </a:path>
            </a:pathLst>
          </a:custGeom>
          <a:blipFill>
            <a:blip r:embed="rId4"/>
            <a:stretch>
              <a:fillRect l="-415"/>
            </a:stretch>
          </a:blipFill>
        </p:spPr>
        <p:txBody>
          <a:bodyPr/>
          <a:lstStyle/>
          <a:p>
            <a:endParaRPr lang="uk-UA"/>
          </a:p>
        </p:txBody>
      </p:sp>
      <p:sp>
        <p:nvSpPr>
          <p:cNvPr id="33" name="Freeform 33"/>
          <p:cNvSpPr/>
          <p:nvPr/>
        </p:nvSpPr>
        <p:spPr>
          <a:xfrm rot="1091550">
            <a:off x="17208148" y="888717"/>
            <a:ext cx="566223" cy="1319587"/>
          </a:xfrm>
          <a:custGeom>
            <a:avLst/>
            <a:gdLst/>
            <a:ahLst/>
            <a:cxnLst/>
            <a:rect l="l" t="t" r="r" b="b"/>
            <a:pathLst>
              <a:path w="566223" h="1319587">
                <a:moveTo>
                  <a:pt x="0" y="0"/>
                </a:moveTo>
                <a:lnTo>
                  <a:pt x="566223" y="0"/>
                </a:lnTo>
                <a:lnTo>
                  <a:pt x="566223" y="1319588"/>
                </a:lnTo>
                <a:lnTo>
                  <a:pt x="0" y="13195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uk-UA"/>
          </a:p>
        </p:txBody>
      </p:sp>
      <p:sp>
        <p:nvSpPr>
          <p:cNvPr id="34" name="TextBox 34"/>
          <p:cNvSpPr txBox="1"/>
          <p:nvPr/>
        </p:nvSpPr>
        <p:spPr>
          <a:xfrm>
            <a:off x="607907" y="1114425"/>
            <a:ext cx="14238592" cy="953897"/>
          </a:xfrm>
          <a:prstGeom prst="rect">
            <a:avLst/>
          </a:prstGeom>
        </p:spPr>
        <p:txBody>
          <a:bodyPr lIns="0" tIns="0" rIns="0" bIns="0" rtlCol="0" anchor="t">
            <a:spAutoFit/>
          </a:bodyPr>
          <a:lstStyle/>
          <a:p>
            <a:pPr algn="l">
              <a:lnSpc>
                <a:spcPts val="3724"/>
              </a:lnSpc>
            </a:pPr>
            <a:r>
              <a:rPr lang="en-US" sz="3800" b="1" spc="72">
                <a:solidFill>
                  <a:srgbClr val="231F20"/>
                </a:solidFill>
                <a:latin typeface="TT Slabs Bold"/>
                <a:ea typeface="TT Slabs Bold"/>
                <a:cs typeface="TT Slabs Bold"/>
                <a:sym typeface="TT Slabs Bold"/>
              </a:rPr>
              <a:t>Як можуть залучити неповнолітніх до протиправної</a:t>
            </a:r>
          </a:p>
          <a:p>
            <a:pPr algn="l">
              <a:lnSpc>
                <a:spcPts val="3724"/>
              </a:lnSpc>
            </a:pPr>
            <a:r>
              <a:rPr lang="en-US" sz="3800" b="1" spc="72">
                <a:solidFill>
                  <a:srgbClr val="231F20"/>
                </a:solidFill>
                <a:latin typeface="TT Slabs Bold"/>
                <a:ea typeface="TT Slabs Bold"/>
                <a:cs typeface="TT Slabs Bold"/>
                <a:sym typeface="TT Slabs Bold"/>
              </a:rPr>
              <a:t>діяльності у Telegram?</a:t>
            </a:r>
          </a:p>
        </p:txBody>
      </p:sp>
      <p:sp>
        <p:nvSpPr>
          <p:cNvPr id="35" name="TextBox 35"/>
          <p:cNvSpPr txBox="1"/>
          <p:nvPr/>
        </p:nvSpPr>
        <p:spPr>
          <a:xfrm>
            <a:off x="1577538" y="2463224"/>
            <a:ext cx="1311742" cy="630611"/>
          </a:xfrm>
          <a:prstGeom prst="rect">
            <a:avLst/>
          </a:prstGeom>
        </p:spPr>
        <p:txBody>
          <a:bodyPr lIns="0" tIns="0" rIns="0" bIns="0" rtlCol="0" anchor="t">
            <a:spAutoFit/>
          </a:bodyPr>
          <a:lstStyle/>
          <a:p>
            <a:pPr algn="l">
              <a:lnSpc>
                <a:spcPts val="4709"/>
              </a:lnSpc>
            </a:pPr>
            <a:r>
              <a:rPr lang="en-US" sz="4805" b="1" spc="91">
                <a:solidFill>
                  <a:srgbClr val="231F20"/>
                </a:solidFill>
                <a:latin typeface="TT Slabs Bold"/>
                <a:ea typeface="TT Slabs Bold"/>
                <a:cs typeface="TT Slabs Bold"/>
                <a:sym typeface="TT Slabs Bold"/>
              </a:rPr>
              <a:t>01</a:t>
            </a:r>
          </a:p>
        </p:txBody>
      </p:sp>
      <p:sp>
        <p:nvSpPr>
          <p:cNvPr id="36" name="TextBox 36"/>
          <p:cNvSpPr txBox="1"/>
          <p:nvPr/>
        </p:nvSpPr>
        <p:spPr>
          <a:xfrm>
            <a:off x="1577538" y="4616748"/>
            <a:ext cx="1176459" cy="554566"/>
          </a:xfrm>
          <a:prstGeom prst="rect">
            <a:avLst/>
          </a:prstGeom>
        </p:spPr>
        <p:txBody>
          <a:bodyPr lIns="0" tIns="0" rIns="0" bIns="0" rtlCol="0" anchor="t">
            <a:spAutoFit/>
          </a:bodyPr>
          <a:lstStyle/>
          <a:p>
            <a:pPr algn="l">
              <a:lnSpc>
                <a:spcPts val="4223"/>
              </a:lnSpc>
            </a:pPr>
            <a:r>
              <a:rPr lang="en-US" sz="4309" b="1" spc="81">
                <a:solidFill>
                  <a:srgbClr val="231F20"/>
                </a:solidFill>
                <a:latin typeface="TT Slabs Bold"/>
                <a:ea typeface="TT Slabs Bold"/>
                <a:cs typeface="TT Slabs Bold"/>
                <a:sym typeface="TT Slabs Bold"/>
              </a:rPr>
              <a:t>02</a:t>
            </a:r>
          </a:p>
        </p:txBody>
      </p:sp>
      <p:sp>
        <p:nvSpPr>
          <p:cNvPr id="37" name="TextBox 37"/>
          <p:cNvSpPr txBox="1"/>
          <p:nvPr/>
        </p:nvSpPr>
        <p:spPr>
          <a:xfrm>
            <a:off x="1577538" y="6239075"/>
            <a:ext cx="1176459" cy="554566"/>
          </a:xfrm>
          <a:prstGeom prst="rect">
            <a:avLst/>
          </a:prstGeom>
        </p:spPr>
        <p:txBody>
          <a:bodyPr lIns="0" tIns="0" rIns="0" bIns="0" rtlCol="0" anchor="t">
            <a:spAutoFit/>
          </a:bodyPr>
          <a:lstStyle/>
          <a:p>
            <a:pPr algn="l">
              <a:lnSpc>
                <a:spcPts val="4223"/>
              </a:lnSpc>
            </a:pPr>
            <a:r>
              <a:rPr lang="en-US" sz="4309" b="1" spc="81">
                <a:solidFill>
                  <a:srgbClr val="231F20"/>
                </a:solidFill>
                <a:latin typeface="TT Slabs Bold"/>
                <a:ea typeface="TT Slabs Bold"/>
                <a:cs typeface="TT Slabs Bold"/>
                <a:sym typeface="TT Slabs Bold"/>
              </a:rPr>
              <a:t>03</a:t>
            </a:r>
          </a:p>
        </p:txBody>
      </p:sp>
      <p:sp>
        <p:nvSpPr>
          <p:cNvPr id="38" name="TextBox 38"/>
          <p:cNvSpPr txBox="1"/>
          <p:nvPr/>
        </p:nvSpPr>
        <p:spPr>
          <a:xfrm>
            <a:off x="3744324" y="2298744"/>
            <a:ext cx="6779202" cy="388963"/>
          </a:xfrm>
          <a:prstGeom prst="rect">
            <a:avLst/>
          </a:prstGeom>
        </p:spPr>
        <p:txBody>
          <a:bodyPr lIns="0" tIns="0" rIns="0" bIns="0" rtlCol="0" anchor="t">
            <a:spAutoFit/>
          </a:bodyPr>
          <a:lstStyle/>
          <a:p>
            <a:pPr algn="l">
              <a:lnSpc>
                <a:spcPts val="2952"/>
              </a:lnSpc>
            </a:pPr>
            <a:r>
              <a:rPr lang="en-US" sz="3012" b="1" spc="57">
                <a:solidFill>
                  <a:srgbClr val="231F20"/>
                </a:solidFill>
                <a:latin typeface="TT Slabs Bold"/>
                <a:ea typeface="TT Slabs Bold"/>
                <a:cs typeface="TT Slabs Bold"/>
                <a:sym typeface="TT Slabs Bold"/>
              </a:rPr>
              <a:t>Анонімність</a:t>
            </a:r>
          </a:p>
        </p:txBody>
      </p:sp>
      <p:sp>
        <p:nvSpPr>
          <p:cNvPr id="39" name="TextBox 39"/>
          <p:cNvSpPr txBox="1"/>
          <p:nvPr/>
        </p:nvSpPr>
        <p:spPr>
          <a:xfrm>
            <a:off x="3851053" y="4675908"/>
            <a:ext cx="8659337" cy="398145"/>
          </a:xfrm>
          <a:prstGeom prst="rect">
            <a:avLst/>
          </a:prstGeom>
        </p:spPr>
        <p:txBody>
          <a:bodyPr lIns="0" tIns="0" rIns="0" bIns="0" rtlCol="0" anchor="t">
            <a:spAutoFit/>
          </a:bodyPr>
          <a:lstStyle/>
          <a:p>
            <a:pPr algn="l">
              <a:lnSpc>
                <a:spcPts val="2940"/>
              </a:lnSpc>
            </a:pPr>
            <a:r>
              <a:rPr lang="en-US" sz="3000" b="1" spc="56">
                <a:solidFill>
                  <a:srgbClr val="231F20"/>
                </a:solidFill>
                <a:latin typeface="TT Slabs Bold"/>
                <a:ea typeface="TT Slabs Bold"/>
                <a:cs typeface="TT Slabs Bold"/>
                <a:sym typeface="TT Slabs Bold"/>
              </a:rPr>
              <a:t>Використання анонімних чатів</a:t>
            </a:r>
          </a:p>
        </p:txBody>
      </p:sp>
      <p:sp>
        <p:nvSpPr>
          <p:cNvPr id="40" name="TextBox 40"/>
          <p:cNvSpPr txBox="1"/>
          <p:nvPr/>
        </p:nvSpPr>
        <p:spPr>
          <a:xfrm>
            <a:off x="3851053" y="7460031"/>
            <a:ext cx="6779202" cy="398145"/>
          </a:xfrm>
          <a:prstGeom prst="rect">
            <a:avLst/>
          </a:prstGeom>
        </p:spPr>
        <p:txBody>
          <a:bodyPr lIns="0" tIns="0" rIns="0" bIns="0" rtlCol="0" anchor="t">
            <a:spAutoFit/>
          </a:bodyPr>
          <a:lstStyle/>
          <a:p>
            <a:pPr algn="l">
              <a:lnSpc>
                <a:spcPts val="2940"/>
              </a:lnSpc>
            </a:pPr>
            <a:r>
              <a:rPr lang="en-US" sz="3000" b="1" spc="56">
                <a:solidFill>
                  <a:srgbClr val="231F20"/>
                </a:solidFill>
                <a:latin typeface="TT Slabs Bold"/>
                <a:ea typeface="TT Slabs Bold"/>
                <a:cs typeface="TT Slabs Bold"/>
                <a:sym typeface="TT Slabs Bold"/>
              </a:rPr>
              <a:t>Особисті повідомлення.</a:t>
            </a:r>
          </a:p>
        </p:txBody>
      </p:sp>
      <p:sp>
        <p:nvSpPr>
          <p:cNvPr id="41" name="TextBox 41"/>
          <p:cNvSpPr txBox="1"/>
          <p:nvPr/>
        </p:nvSpPr>
        <p:spPr>
          <a:xfrm>
            <a:off x="3744324" y="2743587"/>
            <a:ext cx="8872795" cy="1640840"/>
          </a:xfrm>
          <a:prstGeom prst="rect">
            <a:avLst/>
          </a:prstGeom>
        </p:spPr>
        <p:txBody>
          <a:bodyPr lIns="0" tIns="0" rIns="0" bIns="0" rtlCol="0" anchor="t">
            <a:spAutoFit/>
          </a:bodyPr>
          <a:lstStyle/>
          <a:p>
            <a:pPr algn="l">
              <a:lnSpc>
                <a:spcPts val="3250"/>
              </a:lnSpc>
            </a:pPr>
            <a:r>
              <a:rPr lang="en-US" sz="2600">
                <a:solidFill>
                  <a:srgbClr val="231F20"/>
                </a:solidFill>
                <a:latin typeface="Canva Sans"/>
                <a:ea typeface="Canva Sans"/>
                <a:cs typeface="Canva Sans"/>
                <a:sym typeface="Canva Sans"/>
              </a:rPr>
              <a:t>Завдяки шифруванню та функції самознищення повідомлень,</a:t>
            </a:r>
          </a:p>
          <a:p>
            <a:pPr algn="l">
              <a:lnSpc>
                <a:spcPts val="3250"/>
              </a:lnSpc>
            </a:pPr>
            <a:r>
              <a:rPr lang="en-US" sz="2600">
                <a:solidFill>
                  <a:srgbClr val="231F20"/>
                </a:solidFill>
                <a:latin typeface="Canva Sans"/>
                <a:ea typeface="Canva Sans"/>
                <a:cs typeface="Canva Sans"/>
                <a:sym typeface="Canva Sans"/>
              </a:rPr>
              <a:t>Telegram використовується для прихованої комунікації.</a:t>
            </a:r>
          </a:p>
        </p:txBody>
      </p:sp>
      <p:sp>
        <p:nvSpPr>
          <p:cNvPr id="42" name="TextBox 42"/>
          <p:cNvSpPr txBox="1"/>
          <p:nvPr/>
        </p:nvSpPr>
        <p:spPr>
          <a:xfrm>
            <a:off x="3851053" y="7768624"/>
            <a:ext cx="9146634" cy="821690"/>
          </a:xfrm>
          <a:prstGeom prst="rect">
            <a:avLst/>
          </a:prstGeom>
        </p:spPr>
        <p:txBody>
          <a:bodyPr lIns="0" tIns="0" rIns="0" bIns="0" rtlCol="0" anchor="t">
            <a:spAutoFit/>
          </a:bodyPr>
          <a:lstStyle/>
          <a:p>
            <a:pPr algn="l">
              <a:lnSpc>
                <a:spcPts val="3250"/>
              </a:lnSpc>
            </a:pPr>
            <a:r>
              <a:rPr lang="en-US" sz="2600">
                <a:solidFill>
                  <a:srgbClr val="231F20"/>
                </a:solidFill>
                <a:latin typeface="Canva Sans"/>
                <a:ea typeface="Canva Sans"/>
                <a:cs typeface="Canva Sans"/>
                <a:sym typeface="Canva Sans"/>
              </a:rPr>
              <a:t>Прямі звернення до дітей із маніпулятивними питан-</a:t>
            </a:r>
          </a:p>
          <a:p>
            <a:pPr algn="l">
              <a:lnSpc>
                <a:spcPts val="3250"/>
              </a:lnSpc>
            </a:pPr>
            <a:r>
              <a:rPr lang="en-US" sz="2600">
                <a:solidFill>
                  <a:srgbClr val="231F20"/>
                </a:solidFill>
                <a:latin typeface="Canva Sans"/>
                <a:ea typeface="Canva Sans"/>
                <a:cs typeface="Canva Sans"/>
                <a:sym typeface="Canva Sans"/>
              </a:rPr>
              <a:t>нями чи пропозиціями.</a:t>
            </a:r>
          </a:p>
        </p:txBody>
      </p:sp>
      <p:sp>
        <p:nvSpPr>
          <p:cNvPr id="43" name="TextBox 43"/>
          <p:cNvSpPr txBox="1"/>
          <p:nvPr/>
        </p:nvSpPr>
        <p:spPr>
          <a:xfrm>
            <a:off x="1577538" y="7725778"/>
            <a:ext cx="1176459" cy="555751"/>
          </a:xfrm>
          <a:prstGeom prst="rect">
            <a:avLst/>
          </a:prstGeom>
        </p:spPr>
        <p:txBody>
          <a:bodyPr lIns="0" tIns="0" rIns="0" bIns="0" rtlCol="0" anchor="t">
            <a:spAutoFit/>
          </a:bodyPr>
          <a:lstStyle/>
          <a:p>
            <a:pPr algn="l">
              <a:lnSpc>
                <a:spcPts val="4223"/>
              </a:lnSpc>
            </a:pPr>
            <a:r>
              <a:rPr lang="en-US" sz="4309" b="1" spc="81">
                <a:solidFill>
                  <a:srgbClr val="231F20"/>
                </a:solidFill>
                <a:latin typeface="TT Slabs Bold"/>
                <a:ea typeface="TT Slabs Bold"/>
                <a:cs typeface="TT Slabs Bold"/>
                <a:sym typeface="TT Slabs Bold"/>
              </a:rPr>
              <a:t>04</a:t>
            </a:r>
          </a:p>
        </p:txBody>
      </p:sp>
      <p:sp>
        <p:nvSpPr>
          <p:cNvPr id="44" name="TextBox 44"/>
          <p:cNvSpPr txBox="1"/>
          <p:nvPr/>
        </p:nvSpPr>
        <p:spPr>
          <a:xfrm>
            <a:off x="1577538" y="8998668"/>
            <a:ext cx="1059836" cy="510267"/>
          </a:xfrm>
          <a:prstGeom prst="rect">
            <a:avLst/>
          </a:prstGeom>
        </p:spPr>
        <p:txBody>
          <a:bodyPr lIns="0" tIns="0" rIns="0" bIns="0" rtlCol="0" anchor="t">
            <a:spAutoFit/>
          </a:bodyPr>
          <a:lstStyle/>
          <a:p>
            <a:pPr algn="l">
              <a:lnSpc>
                <a:spcPts val="3804"/>
              </a:lnSpc>
            </a:pPr>
            <a:r>
              <a:rPr lang="en-US" sz="3882" b="1" spc="73">
                <a:solidFill>
                  <a:srgbClr val="231F20"/>
                </a:solidFill>
                <a:latin typeface="TT Slabs Bold"/>
                <a:ea typeface="TT Slabs Bold"/>
                <a:cs typeface="TT Slabs Bold"/>
                <a:sym typeface="TT Slabs Bold"/>
              </a:rPr>
              <a:t>05</a:t>
            </a:r>
          </a:p>
        </p:txBody>
      </p:sp>
      <p:sp>
        <p:nvSpPr>
          <p:cNvPr id="45" name="TextBox 45"/>
          <p:cNvSpPr txBox="1"/>
          <p:nvPr/>
        </p:nvSpPr>
        <p:spPr>
          <a:xfrm>
            <a:off x="3851053" y="5919246"/>
            <a:ext cx="6779202" cy="398145"/>
          </a:xfrm>
          <a:prstGeom prst="rect">
            <a:avLst/>
          </a:prstGeom>
        </p:spPr>
        <p:txBody>
          <a:bodyPr lIns="0" tIns="0" rIns="0" bIns="0" rtlCol="0" anchor="t">
            <a:spAutoFit/>
          </a:bodyPr>
          <a:lstStyle/>
          <a:p>
            <a:pPr algn="l">
              <a:lnSpc>
                <a:spcPts val="2940"/>
              </a:lnSpc>
            </a:pPr>
            <a:r>
              <a:rPr lang="en-US" sz="3000" b="1" spc="56">
                <a:solidFill>
                  <a:srgbClr val="231F20"/>
                </a:solidFill>
                <a:latin typeface="TT Slabs Bold"/>
                <a:ea typeface="TT Slabs Bold"/>
                <a:cs typeface="TT Slabs Bold"/>
                <a:sym typeface="TT Slabs Bold"/>
              </a:rPr>
              <a:t>Групи та канали.</a:t>
            </a:r>
          </a:p>
        </p:txBody>
      </p:sp>
      <p:sp>
        <p:nvSpPr>
          <p:cNvPr id="46" name="TextBox 46"/>
          <p:cNvSpPr txBox="1"/>
          <p:nvPr/>
        </p:nvSpPr>
        <p:spPr>
          <a:xfrm>
            <a:off x="3851053" y="6334239"/>
            <a:ext cx="9176732" cy="821690"/>
          </a:xfrm>
          <a:prstGeom prst="rect">
            <a:avLst/>
          </a:prstGeom>
        </p:spPr>
        <p:txBody>
          <a:bodyPr lIns="0" tIns="0" rIns="0" bIns="0" rtlCol="0" anchor="t">
            <a:spAutoFit/>
          </a:bodyPr>
          <a:lstStyle/>
          <a:p>
            <a:pPr algn="l">
              <a:lnSpc>
                <a:spcPts val="3250"/>
              </a:lnSpc>
            </a:pPr>
            <a:r>
              <a:rPr lang="en-US" sz="2600">
                <a:solidFill>
                  <a:srgbClr val="231F20"/>
                </a:solidFill>
                <a:latin typeface="Canva Sans"/>
                <a:ea typeface="Canva Sans"/>
                <a:cs typeface="Canva Sans"/>
                <a:sym typeface="Canva Sans"/>
              </a:rPr>
              <a:t>Відкриті чи приватні групи, де поширюються інструкції,</a:t>
            </a:r>
          </a:p>
          <a:p>
            <a:pPr algn="l">
              <a:lnSpc>
                <a:spcPts val="3250"/>
              </a:lnSpc>
            </a:pPr>
            <a:r>
              <a:rPr lang="en-US" sz="2600">
                <a:solidFill>
                  <a:srgbClr val="231F20"/>
                </a:solidFill>
                <a:latin typeface="Canva Sans"/>
                <a:ea typeface="Canva Sans"/>
                <a:cs typeface="Canva Sans"/>
                <a:sym typeface="Canva Sans"/>
              </a:rPr>
              <a:t>завдання, ідеї “патріотичної діяльності”.</a:t>
            </a:r>
          </a:p>
        </p:txBody>
      </p:sp>
      <p:sp>
        <p:nvSpPr>
          <p:cNvPr id="47" name="TextBox 47"/>
          <p:cNvSpPr txBox="1"/>
          <p:nvPr/>
        </p:nvSpPr>
        <p:spPr>
          <a:xfrm>
            <a:off x="3851053" y="8978109"/>
            <a:ext cx="6779202" cy="398145"/>
          </a:xfrm>
          <a:prstGeom prst="rect">
            <a:avLst/>
          </a:prstGeom>
        </p:spPr>
        <p:txBody>
          <a:bodyPr lIns="0" tIns="0" rIns="0" bIns="0" rtlCol="0" anchor="t">
            <a:spAutoFit/>
          </a:bodyPr>
          <a:lstStyle/>
          <a:p>
            <a:pPr algn="l">
              <a:lnSpc>
                <a:spcPts val="2940"/>
              </a:lnSpc>
            </a:pPr>
            <a:r>
              <a:rPr lang="en-US" sz="3000" b="1" spc="56">
                <a:solidFill>
                  <a:srgbClr val="231F20"/>
                </a:solidFill>
                <a:latin typeface="TT Slabs Bold"/>
                <a:ea typeface="TT Slabs Bold"/>
                <a:cs typeface="TT Slabs Bold"/>
                <a:sym typeface="TT Slabs Bold"/>
              </a:rPr>
              <a:t>Боти.</a:t>
            </a:r>
          </a:p>
        </p:txBody>
      </p:sp>
      <p:sp>
        <p:nvSpPr>
          <p:cNvPr id="48" name="TextBox 48"/>
          <p:cNvSpPr txBox="1"/>
          <p:nvPr/>
        </p:nvSpPr>
        <p:spPr>
          <a:xfrm>
            <a:off x="3851053" y="9276114"/>
            <a:ext cx="10074262" cy="737352"/>
          </a:xfrm>
          <a:prstGeom prst="rect">
            <a:avLst/>
          </a:prstGeom>
        </p:spPr>
        <p:txBody>
          <a:bodyPr lIns="0" tIns="0" rIns="0" bIns="0" rtlCol="0" anchor="t">
            <a:spAutoFit/>
          </a:bodyPr>
          <a:lstStyle/>
          <a:p>
            <a:pPr algn="l">
              <a:lnSpc>
                <a:spcPts val="2976"/>
              </a:lnSpc>
            </a:pPr>
            <a:r>
              <a:rPr lang="en-US" sz="2381">
                <a:solidFill>
                  <a:srgbClr val="231F20"/>
                </a:solidFill>
                <a:latin typeface="Canva Sans"/>
                <a:ea typeface="Canva Sans"/>
                <a:cs typeface="Canva Sans"/>
                <a:sym typeface="Canva Sans"/>
              </a:rPr>
              <a:t>Використання автоматизованих ботів для збору даних, анкетування або інструкцій із виконання завдань.</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uk-UA"/>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uk-UA"/>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uk-UA"/>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cap="sq">
              <a:solidFill>
                <a:srgbClr val="000000"/>
              </a:solidFill>
              <a:prstDash val="solid"/>
              <a:miter/>
            </a:ln>
          </p:spPr>
          <p:txBody>
            <a:bodyPr/>
            <a:lstStyle/>
            <a:p>
              <a:endParaRPr lang="uk-UA"/>
            </a:p>
          </p:txBody>
        </p:sp>
        <p:sp>
          <p:nvSpPr>
            <p:cNvPr id="19" name="TextBox 19"/>
            <p:cNvSpPr txBox="1"/>
            <p:nvPr/>
          </p:nvSpPr>
          <p:spPr>
            <a:xfrm>
              <a:off x="0" y="-38100"/>
              <a:ext cx="4521135" cy="265829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84314" y="0"/>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grpSp>
      <p:sp>
        <p:nvSpPr>
          <p:cNvPr id="27" name="Freeform 27"/>
          <p:cNvSpPr/>
          <p:nvPr/>
        </p:nvSpPr>
        <p:spPr>
          <a:xfrm rot="-2012905">
            <a:off x="15978340" y="7130964"/>
            <a:ext cx="666081" cy="2261385"/>
          </a:xfrm>
          <a:custGeom>
            <a:avLst/>
            <a:gdLst/>
            <a:ahLst/>
            <a:cxnLst/>
            <a:rect l="l" t="t" r="r" b="b"/>
            <a:pathLst>
              <a:path w="666081" h="2261385">
                <a:moveTo>
                  <a:pt x="0" y="0"/>
                </a:moveTo>
                <a:lnTo>
                  <a:pt x="666080" y="0"/>
                </a:lnTo>
                <a:lnTo>
                  <a:pt x="666080" y="2261385"/>
                </a:lnTo>
                <a:lnTo>
                  <a:pt x="0" y="22613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uk-UA"/>
          </a:p>
        </p:txBody>
      </p:sp>
      <p:sp>
        <p:nvSpPr>
          <p:cNvPr id="28" name="Freeform 28"/>
          <p:cNvSpPr/>
          <p:nvPr/>
        </p:nvSpPr>
        <p:spPr>
          <a:xfrm rot="6852690">
            <a:off x="-40079" y="1134648"/>
            <a:ext cx="2532131" cy="653750"/>
          </a:xfrm>
          <a:custGeom>
            <a:avLst/>
            <a:gdLst/>
            <a:ahLst/>
            <a:cxnLst/>
            <a:rect l="l" t="t" r="r" b="b"/>
            <a:pathLst>
              <a:path w="2532131" h="653750">
                <a:moveTo>
                  <a:pt x="0" y="0"/>
                </a:moveTo>
                <a:lnTo>
                  <a:pt x="2532131" y="0"/>
                </a:lnTo>
                <a:lnTo>
                  <a:pt x="2532131" y="653750"/>
                </a:lnTo>
                <a:lnTo>
                  <a:pt x="0" y="6537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uk-UA"/>
          </a:p>
        </p:txBody>
      </p:sp>
      <p:sp>
        <p:nvSpPr>
          <p:cNvPr id="29" name="Freeform 29"/>
          <p:cNvSpPr/>
          <p:nvPr/>
        </p:nvSpPr>
        <p:spPr>
          <a:xfrm>
            <a:off x="14641453" y="1183887"/>
            <a:ext cx="2310811" cy="2389645"/>
          </a:xfrm>
          <a:custGeom>
            <a:avLst/>
            <a:gdLst/>
            <a:ahLst/>
            <a:cxnLst/>
            <a:rect l="l" t="t" r="r" b="b"/>
            <a:pathLst>
              <a:path w="2310811" h="2389645">
                <a:moveTo>
                  <a:pt x="0" y="0"/>
                </a:moveTo>
                <a:lnTo>
                  <a:pt x="2310811" y="0"/>
                </a:lnTo>
                <a:lnTo>
                  <a:pt x="2310811" y="2389645"/>
                </a:lnTo>
                <a:lnTo>
                  <a:pt x="0" y="2389645"/>
                </a:lnTo>
                <a:lnTo>
                  <a:pt x="0" y="0"/>
                </a:lnTo>
                <a:close/>
              </a:path>
            </a:pathLst>
          </a:custGeom>
          <a:blipFill>
            <a:blip r:embed="rId8"/>
            <a:stretch>
              <a:fillRect/>
            </a:stretch>
          </a:blipFill>
        </p:spPr>
        <p:txBody>
          <a:bodyPr/>
          <a:lstStyle/>
          <a:p>
            <a:endParaRPr lang="uk-UA"/>
          </a:p>
        </p:txBody>
      </p:sp>
      <p:sp>
        <p:nvSpPr>
          <p:cNvPr id="30" name="TextBox 30"/>
          <p:cNvSpPr txBox="1"/>
          <p:nvPr/>
        </p:nvSpPr>
        <p:spPr>
          <a:xfrm>
            <a:off x="1943666" y="3170411"/>
            <a:ext cx="12363159" cy="1412197"/>
          </a:xfrm>
          <a:prstGeom prst="rect">
            <a:avLst/>
          </a:prstGeom>
        </p:spPr>
        <p:txBody>
          <a:bodyPr lIns="0" tIns="0" rIns="0" bIns="0" rtlCol="0" anchor="t">
            <a:spAutoFit/>
          </a:bodyPr>
          <a:lstStyle/>
          <a:p>
            <a:pPr algn="ctr">
              <a:lnSpc>
                <a:spcPts val="5433"/>
              </a:lnSpc>
            </a:pPr>
            <a:r>
              <a:rPr lang="en-US" sz="5543" b="1" spc="105">
                <a:solidFill>
                  <a:srgbClr val="231F20"/>
                </a:solidFill>
                <a:latin typeface="TT Slabs Bold"/>
                <a:ea typeface="TT Slabs Bold"/>
                <a:cs typeface="TT Slabs Bold"/>
                <a:sym typeface="TT Slabs Bold"/>
              </a:rPr>
              <a:t>TikTok. Як можуть залучити до протиправної діяльності?</a:t>
            </a:r>
          </a:p>
        </p:txBody>
      </p:sp>
      <p:sp>
        <p:nvSpPr>
          <p:cNvPr id="31" name="TextBox 31"/>
          <p:cNvSpPr txBox="1"/>
          <p:nvPr/>
        </p:nvSpPr>
        <p:spPr>
          <a:xfrm>
            <a:off x="1943666" y="5173158"/>
            <a:ext cx="12972586" cy="4811513"/>
          </a:xfrm>
          <a:prstGeom prst="rect">
            <a:avLst/>
          </a:prstGeom>
        </p:spPr>
        <p:txBody>
          <a:bodyPr lIns="0" tIns="0" rIns="0" bIns="0" rtlCol="0" anchor="t">
            <a:spAutoFit/>
          </a:bodyPr>
          <a:lstStyle/>
          <a:p>
            <a:pPr marL="600523" lvl="1" indent="-300262" algn="just">
              <a:lnSpc>
                <a:spcPts val="3476"/>
              </a:lnSpc>
              <a:buFont typeface="Arial"/>
              <a:buChar char="•"/>
            </a:pPr>
            <a:r>
              <a:rPr lang="en-US" sz="2781" b="1">
                <a:solidFill>
                  <a:srgbClr val="231F20"/>
                </a:solidFill>
                <a:latin typeface="Canva Sans Bold"/>
                <a:ea typeface="Canva Sans Bold"/>
                <a:cs typeface="Canva Sans Bold"/>
                <a:sym typeface="Canva Sans Bold"/>
              </a:rPr>
              <a:t>Вірусний контент:</a:t>
            </a:r>
            <a:r>
              <a:rPr lang="en-US" sz="2781">
                <a:solidFill>
                  <a:srgbClr val="231F20"/>
                </a:solidFill>
                <a:latin typeface="Canva Sans"/>
                <a:ea typeface="Canva Sans"/>
                <a:cs typeface="Canva Sans"/>
                <a:sym typeface="Canva Sans"/>
              </a:rPr>
              <a:t> Створення коротких відео, які романтизують військову службу, демонструють зброю чи показують окупантів як “визволителів”.</a:t>
            </a:r>
          </a:p>
          <a:p>
            <a:pPr algn="just">
              <a:lnSpc>
                <a:spcPts val="3476"/>
              </a:lnSpc>
            </a:pPr>
            <a:endParaRPr lang="en-US" sz="2781">
              <a:solidFill>
                <a:srgbClr val="231F20"/>
              </a:solidFill>
              <a:latin typeface="Canva Sans"/>
              <a:ea typeface="Canva Sans"/>
              <a:cs typeface="Canva Sans"/>
              <a:sym typeface="Canva Sans"/>
            </a:endParaRPr>
          </a:p>
          <a:p>
            <a:pPr marL="600523" lvl="1" indent="-300262" algn="just">
              <a:lnSpc>
                <a:spcPts val="3476"/>
              </a:lnSpc>
              <a:buFont typeface="Arial"/>
              <a:buChar char="•"/>
            </a:pPr>
            <a:r>
              <a:rPr lang="en-US" sz="2781">
                <a:solidFill>
                  <a:srgbClr val="231F20"/>
                </a:solidFill>
                <a:latin typeface="Canva Sans"/>
                <a:ea typeface="Canva Sans"/>
                <a:cs typeface="Canva Sans"/>
                <a:sym typeface="Canva Sans"/>
              </a:rPr>
              <a:t> </a:t>
            </a:r>
            <a:r>
              <a:rPr lang="en-US" sz="2781" b="1">
                <a:solidFill>
                  <a:srgbClr val="231F20"/>
                </a:solidFill>
                <a:latin typeface="Canva Sans Bold"/>
                <a:ea typeface="Canva Sans Bold"/>
                <a:cs typeface="Canva Sans Bold"/>
                <a:sym typeface="Canva Sans Bold"/>
              </a:rPr>
              <a:t>Челенджі</a:t>
            </a:r>
            <a:r>
              <a:rPr lang="en-US" sz="2781">
                <a:solidFill>
                  <a:srgbClr val="231F20"/>
                </a:solidFill>
                <a:latin typeface="Canva Sans"/>
                <a:ea typeface="Canva Sans"/>
                <a:cs typeface="Canva Sans"/>
                <a:sym typeface="Canva Sans"/>
              </a:rPr>
              <a:t>: Поширення завдань-ігор, що непомітно залучають дітей до небез-</a:t>
            </a:r>
          </a:p>
          <a:p>
            <a:pPr algn="just">
              <a:lnSpc>
                <a:spcPts val="3476"/>
              </a:lnSpc>
            </a:pPr>
            <a:r>
              <a:rPr lang="en-US" sz="2781">
                <a:solidFill>
                  <a:srgbClr val="231F20"/>
                </a:solidFill>
                <a:latin typeface="Canva Sans"/>
                <a:ea typeface="Canva Sans"/>
                <a:cs typeface="Canva Sans"/>
                <a:sym typeface="Canva Sans"/>
              </a:rPr>
              <a:t>печної поведінки. Наприклад, збору та поширення розвідувальних даних про місце перебування чи скупчення людей.</a:t>
            </a:r>
          </a:p>
          <a:p>
            <a:pPr algn="just">
              <a:lnSpc>
                <a:spcPts val="3476"/>
              </a:lnSpc>
            </a:pPr>
            <a:endParaRPr lang="en-US" sz="2781">
              <a:solidFill>
                <a:srgbClr val="231F20"/>
              </a:solidFill>
              <a:latin typeface="Canva Sans"/>
              <a:ea typeface="Canva Sans"/>
              <a:cs typeface="Canva Sans"/>
              <a:sym typeface="Canva Sans"/>
            </a:endParaRPr>
          </a:p>
          <a:p>
            <a:pPr marL="600523" lvl="1" indent="-300262" algn="just">
              <a:lnSpc>
                <a:spcPts val="3476"/>
              </a:lnSpc>
              <a:buFont typeface="Arial"/>
              <a:buChar char="•"/>
            </a:pPr>
            <a:r>
              <a:rPr lang="en-US" sz="2781">
                <a:solidFill>
                  <a:srgbClr val="231F20"/>
                </a:solidFill>
                <a:latin typeface="Canva Sans"/>
                <a:ea typeface="Canva Sans"/>
                <a:cs typeface="Canva Sans"/>
                <a:sym typeface="Canva Sans"/>
              </a:rPr>
              <a:t> </a:t>
            </a:r>
            <a:r>
              <a:rPr lang="en-US" sz="2781" b="1">
                <a:solidFill>
                  <a:srgbClr val="231F20"/>
                </a:solidFill>
                <a:latin typeface="Canva Sans Bold"/>
                <a:ea typeface="Canva Sans Bold"/>
                <a:cs typeface="Canva Sans Bold"/>
                <a:sym typeface="Canva Sans Bold"/>
              </a:rPr>
              <a:t>Прямі ефіри:</a:t>
            </a:r>
            <a:r>
              <a:rPr lang="en-US" sz="2781">
                <a:solidFill>
                  <a:srgbClr val="231F20"/>
                </a:solidFill>
                <a:latin typeface="Canva Sans"/>
                <a:ea typeface="Canva Sans"/>
                <a:cs typeface="Canva Sans"/>
                <a:sym typeface="Canva Sans"/>
              </a:rPr>
              <a:t> Звернення до аудиторії для збору коштів чи даних, з використанням емоційного тиску.</a:t>
            </a:r>
          </a:p>
        </p:txBody>
      </p:sp>
      <p:sp>
        <p:nvSpPr>
          <p:cNvPr id="32" name="Freeform 32"/>
          <p:cNvSpPr/>
          <p:nvPr/>
        </p:nvSpPr>
        <p:spPr>
          <a:xfrm rot="2947086">
            <a:off x="16455744" y="998077"/>
            <a:ext cx="566223" cy="1319587"/>
          </a:xfrm>
          <a:custGeom>
            <a:avLst/>
            <a:gdLst/>
            <a:ahLst/>
            <a:cxnLst/>
            <a:rect l="l" t="t" r="r" b="b"/>
            <a:pathLst>
              <a:path w="566223" h="1319587">
                <a:moveTo>
                  <a:pt x="0" y="0"/>
                </a:moveTo>
                <a:lnTo>
                  <a:pt x="566223" y="0"/>
                </a:lnTo>
                <a:lnTo>
                  <a:pt x="566223" y="1319587"/>
                </a:lnTo>
                <a:lnTo>
                  <a:pt x="0" y="131958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uk-U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uk-UA"/>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uk-UA"/>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uk-UA"/>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cap="sq">
              <a:solidFill>
                <a:srgbClr val="000000"/>
              </a:solidFill>
              <a:prstDash val="solid"/>
              <a:miter/>
            </a:ln>
          </p:spPr>
          <p:txBody>
            <a:bodyPr/>
            <a:lstStyle/>
            <a:p>
              <a:endParaRPr lang="uk-UA"/>
            </a:p>
          </p:txBody>
        </p:sp>
        <p:sp>
          <p:nvSpPr>
            <p:cNvPr id="19" name="TextBox 19"/>
            <p:cNvSpPr txBox="1"/>
            <p:nvPr/>
          </p:nvSpPr>
          <p:spPr>
            <a:xfrm>
              <a:off x="0" y="-38100"/>
              <a:ext cx="4521135" cy="265829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84314" y="0"/>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grpSp>
      <p:grpSp>
        <p:nvGrpSpPr>
          <p:cNvPr id="27" name="Group 27"/>
          <p:cNvGrpSpPr/>
          <p:nvPr/>
        </p:nvGrpSpPr>
        <p:grpSpPr>
          <a:xfrm>
            <a:off x="14450775" y="2108145"/>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uk-UA"/>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sp>
        <p:nvSpPr>
          <p:cNvPr id="32" name="TextBox 32"/>
          <p:cNvSpPr txBox="1"/>
          <p:nvPr/>
        </p:nvSpPr>
        <p:spPr>
          <a:xfrm>
            <a:off x="2255485" y="5518326"/>
            <a:ext cx="13777030" cy="3935213"/>
          </a:xfrm>
          <a:prstGeom prst="rect">
            <a:avLst/>
          </a:prstGeom>
        </p:spPr>
        <p:txBody>
          <a:bodyPr lIns="0" tIns="0" rIns="0" bIns="0" rtlCol="0" anchor="t">
            <a:spAutoFit/>
          </a:bodyPr>
          <a:lstStyle/>
          <a:p>
            <a:pPr marL="600523" lvl="1" indent="-300262" algn="just">
              <a:lnSpc>
                <a:spcPts val="3476"/>
              </a:lnSpc>
              <a:buFont typeface="Arial"/>
              <a:buChar char="•"/>
            </a:pPr>
            <a:r>
              <a:rPr lang="en-US" sz="2781" b="1">
                <a:solidFill>
                  <a:srgbClr val="231F20"/>
                </a:solidFill>
                <a:latin typeface="Canva Sans Bold"/>
                <a:ea typeface="Canva Sans Bold"/>
                <a:cs typeface="Canva Sans Bold"/>
                <a:sym typeface="Canva Sans Bold"/>
              </a:rPr>
              <a:t>Геймерські спільноти:</a:t>
            </a:r>
            <a:r>
              <a:rPr lang="en-US" sz="2781">
                <a:solidFill>
                  <a:srgbClr val="231F20"/>
                </a:solidFill>
                <a:latin typeface="Canva Sans"/>
                <a:ea typeface="Canva Sans"/>
                <a:cs typeface="Canva Sans"/>
                <a:sym typeface="Canva Sans"/>
              </a:rPr>
              <a:t> Використання серверів, де діти спілкуються під час ігор, для збору інформації чи залучення до обговорень політичних тем.</a:t>
            </a:r>
          </a:p>
          <a:p>
            <a:pPr algn="just">
              <a:lnSpc>
                <a:spcPts val="3476"/>
              </a:lnSpc>
            </a:pPr>
            <a:endParaRPr lang="en-US" sz="2781">
              <a:solidFill>
                <a:srgbClr val="231F20"/>
              </a:solidFill>
              <a:latin typeface="Canva Sans"/>
              <a:ea typeface="Canva Sans"/>
              <a:cs typeface="Canva Sans"/>
              <a:sym typeface="Canva Sans"/>
            </a:endParaRPr>
          </a:p>
          <a:p>
            <a:pPr marL="600523" lvl="1" indent="-300262" algn="just">
              <a:lnSpc>
                <a:spcPts val="3476"/>
              </a:lnSpc>
              <a:buFont typeface="Arial"/>
              <a:buChar char="•"/>
            </a:pPr>
            <a:r>
              <a:rPr lang="en-US" sz="2781">
                <a:solidFill>
                  <a:srgbClr val="231F20"/>
                </a:solidFill>
                <a:latin typeface="Canva Sans"/>
                <a:ea typeface="Canva Sans"/>
                <a:cs typeface="Canva Sans"/>
                <a:sym typeface="Canva Sans"/>
              </a:rPr>
              <a:t> </a:t>
            </a:r>
            <a:r>
              <a:rPr lang="en-US" sz="2781" b="1">
                <a:solidFill>
                  <a:srgbClr val="231F20"/>
                </a:solidFill>
                <a:latin typeface="Canva Sans Bold"/>
                <a:ea typeface="Canva Sans Bold"/>
                <a:cs typeface="Canva Sans Bold"/>
                <a:sym typeface="Canva Sans Bold"/>
              </a:rPr>
              <a:t>Приватні чати:</a:t>
            </a:r>
            <a:r>
              <a:rPr lang="en-US" sz="2781">
                <a:solidFill>
                  <a:srgbClr val="231F20"/>
                </a:solidFill>
                <a:latin typeface="Canva Sans"/>
                <a:ea typeface="Canva Sans"/>
                <a:cs typeface="Canva Sans"/>
                <a:sym typeface="Canva Sans"/>
              </a:rPr>
              <a:t> Злочинці можуть підходити до дітей у вигляді однолітків</a:t>
            </a:r>
          </a:p>
          <a:p>
            <a:pPr algn="just">
              <a:lnSpc>
                <a:spcPts val="3476"/>
              </a:lnSpc>
            </a:pPr>
            <a:r>
              <a:rPr lang="en-US" sz="2781">
                <a:solidFill>
                  <a:srgbClr val="231F20"/>
                </a:solidFill>
                <a:latin typeface="Canva Sans"/>
                <a:ea typeface="Canva Sans"/>
                <a:cs typeface="Canva Sans"/>
                <a:sym typeface="Canva Sans"/>
              </a:rPr>
              <a:t>і поступово маніпулювати їхньою свідомістю.</a:t>
            </a:r>
          </a:p>
          <a:p>
            <a:pPr algn="just">
              <a:lnSpc>
                <a:spcPts val="3476"/>
              </a:lnSpc>
            </a:pPr>
            <a:endParaRPr lang="en-US" sz="2781">
              <a:solidFill>
                <a:srgbClr val="231F20"/>
              </a:solidFill>
              <a:latin typeface="Canva Sans"/>
              <a:ea typeface="Canva Sans"/>
              <a:cs typeface="Canva Sans"/>
              <a:sym typeface="Canva Sans"/>
            </a:endParaRPr>
          </a:p>
          <a:p>
            <a:pPr marL="600523" lvl="1" indent="-300262" algn="just">
              <a:lnSpc>
                <a:spcPts val="3476"/>
              </a:lnSpc>
              <a:buFont typeface="Arial"/>
              <a:buChar char="•"/>
            </a:pPr>
            <a:r>
              <a:rPr lang="en-US" sz="2781" b="1">
                <a:solidFill>
                  <a:srgbClr val="231F20"/>
                </a:solidFill>
                <a:latin typeface="Canva Sans Bold"/>
                <a:ea typeface="Canva Sans Bold"/>
                <a:cs typeface="Canva Sans Bold"/>
                <a:sym typeface="Canva Sans Bold"/>
              </a:rPr>
              <a:t>Модеровані канали:</a:t>
            </a:r>
            <a:r>
              <a:rPr lang="en-US" sz="2781">
                <a:solidFill>
                  <a:srgbClr val="231F20"/>
                </a:solidFill>
                <a:latin typeface="Canva Sans"/>
                <a:ea typeface="Canva Sans"/>
                <a:cs typeface="Canva Sans"/>
                <a:sym typeface="Canva Sans"/>
              </a:rPr>
              <a:t> Створення спеціалізованих каналів під виглядом освітніх або розважальних спільнот.</a:t>
            </a:r>
          </a:p>
        </p:txBody>
      </p:sp>
      <p:sp>
        <p:nvSpPr>
          <p:cNvPr id="33" name="Freeform 33"/>
          <p:cNvSpPr/>
          <p:nvPr/>
        </p:nvSpPr>
        <p:spPr>
          <a:xfrm rot="-2012905">
            <a:off x="15978340" y="7130964"/>
            <a:ext cx="666081" cy="2261385"/>
          </a:xfrm>
          <a:custGeom>
            <a:avLst/>
            <a:gdLst/>
            <a:ahLst/>
            <a:cxnLst/>
            <a:rect l="l" t="t" r="r" b="b"/>
            <a:pathLst>
              <a:path w="666081" h="2261385">
                <a:moveTo>
                  <a:pt x="0" y="0"/>
                </a:moveTo>
                <a:lnTo>
                  <a:pt x="666080" y="0"/>
                </a:lnTo>
                <a:lnTo>
                  <a:pt x="666080" y="2261385"/>
                </a:lnTo>
                <a:lnTo>
                  <a:pt x="0" y="22613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uk-UA"/>
          </a:p>
        </p:txBody>
      </p:sp>
      <p:sp>
        <p:nvSpPr>
          <p:cNvPr id="34" name="Freeform 34"/>
          <p:cNvSpPr/>
          <p:nvPr/>
        </p:nvSpPr>
        <p:spPr>
          <a:xfrm rot="6852690">
            <a:off x="-40079" y="1134648"/>
            <a:ext cx="2532131" cy="653750"/>
          </a:xfrm>
          <a:custGeom>
            <a:avLst/>
            <a:gdLst/>
            <a:ahLst/>
            <a:cxnLst/>
            <a:rect l="l" t="t" r="r" b="b"/>
            <a:pathLst>
              <a:path w="2532131" h="653750">
                <a:moveTo>
                  <a:pt x="0" y="0"/>
                </a:moveTo>
                <a:lnTo>
                  <a:pt x="2532131" y="0"/>
                </a:lnTo>
                <a:lnTo>
                  <a:pt x="2532131" y="653750"/>
                </a:lnTo>
                <a:lnTo>
                  <a:pt x="0" y="6537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uk-UA"/>
          </a:p>
        </p:txBody>
      </p:sp>
      <p:sp>
        <p:nvSpPr>
          <p:cNvPr id="35" name="Freeform 35"/>
          <p:cNvSpPr/>
          <p:nvPr/>
        </p:nvSpPr>
        <p:spPr>
          <a:xfrm>
            <a:off x="14450775" y="709904"/>
            <a:ext cx="2346207" cy="2346207"/>
          </a:xfrm>
          <a:custGeom>
            <a:avLst/>
            <a:gdLst/>
            <a:ahLst/>
            <a:cxnLst/>
            <a:rect l="l" t="t" r="r" b="b"/>
            <a:pathLst>
              <a:path w="2346207" h="2346207">
                <a:moveTo>
                  <a:pt x="0" y="0"/>
                </a:moveTo>
                <a:lnTo>
                  <a:pt x="2346207" y="0"/>
                </a:lnTo>
                <a:lnTo>
                  <a:pt x="2346207" y="2346207"/>
                </a:lnTo>
                <a:lnTo>
                  <a:pt x="0" y="2346207"/>
                </a:lnTo>
                <a:lnTo>
                  <a:pt x="0" y="0"/>
                </a:lnTo>
                <a:close/>
              </a:path>
            </a:pathLst>
          </a:custGeom>
          <a:blipFill>
            <a:blip r:embed="rId8"/>
            <a:stretch>
              <a:fillRect/>
            </a:stretch>
          </a:blipFill>
        </p:spPr>
        <p:txBody>
          <a:bodyPr/>
          <a:lstStyle/>
          <a:p>
            <a:endParaRPr lang="uk-UA"/>
          </a:p>
        </p:txBody>
      </p:sp>
      <p:sp>
        <p:nvSpPr>
          <p:cNvPr id="36" name="TextBox 36"/>
          <p:cNvSpPr txBox="1"/>
          <p:nvPr/>
        </p:nvSpPr>
        <p:spPr>
          <a:xfrm>
            <a:off x="1732526" y="2696428"/>
            <a:ext cx="14069555" cy="2097997"/>
          </a:xfrm>
          <a:prstGeom prst="rect">
            <a:avLst/>
          </a:prstGeom>
        </p:spPr>
        <p:txBody>
          <a:bodyPr lIns="0" tIns="0" rIns="0" bIns="0" rtlCol="0" anchor="t">
            <a:spAutoFit/>
          </a:bodyPr>
          <a:lstStyle/>
          <a:p>
            <a:pPr algn="ctr">
              <a:lnSpc>
                <a:spcPts val="5433"/>
              </a:lnSpc>
            </a:pPr>
            <a:r>
              <a:rPr lang="en-US" sz="5543" b="1" spc="105">
                <a:solidFill>
                  <a:srgbClr val="231F20"/>
                </a:solidFill>
                <a:latin typeface="TT Slabs Bold"/>
                <a:ea typeface="TT Slabs Bold"/>
                <a:cs typeface="TT Slabs Bold"/>
                <a:sym typeface="TT Slabs Bold"/>
              </a:rPr>
              <a:t>Discord. Як можуть втягнути неповнолітніх</a:t>
            </a:r>
          </a:p>
          <a:p>
            <a:pPr algn="ctr">
              <a:lnSpc>
                <a:spcPts val="5433"/>
              </a:lnSpc>
            </a:pPr>
            <a:r>
              <a:rPr lang="en-US" sz="5543" b="1" spc="105">
                <a:solidFill>
                  <a:srgbClr val="231F20"/>
                </a:solidFill>
                <a:latin typeface="TT Slabs Bold"/>
                <a:ea typeface="TT Slabs Bold"/>
                <a:cs typeface="TT Slabs Bold"/>
                <a:sym typeface="TT Slabs Bold"/>
              </a:rPr>
              <a:t>до протиправної діяльності?</a:t>
            </a:r>
          </a:p>
        </p:txBody>
      </p:sp>
      <p:sp>
        <p:nvSpPr>
          <p:cNvPr id="37" name="Freeform 37"/>
          <p:cNvSpPr/>
          <p:nvPr/>
        </p:nvSpPr>
        <p:spPr>
          <a:xfrm rot="1091550">
            <a:off x="15993923" y="282874"/>
            <a:ext cx="566223" cy="1319587"/>
          </a:xfrm>
          <a:custGeom>
            <a:avLst/>
            <a:gdLst/>
            <a:ahLst/>
            <a:cxnLst/>
            <a:rect l="l" t="t" r="r" b="b"/>
            <a:pathLst>
              <a:path w="566223" h="1319587">
                <a:moveTo>
                  <a:pt x="0" y="0"/>
                </a:moveTo>
                <a:lnTo>
                  <a:pt x="566223" y="0"/>
                </a:lnTo>
                <a:lnTo>
                  <a:pt x="566223" y="1319587"/>
                </a:lnTo>
                <a:lnTo>
                  <a:pt x="0" y="131958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uk-U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uk-UA"/>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uk-UA"/>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uk-UA"/>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cap="sq">
              <a:solidFill>
                <a:srgbClr val="000000"/>
              </a:solidFill>
              <a:prstDash val="solid"/>
              <a:miter/>
            </a:ln>
          </p:spPr>
          <p:txBody>
            <a:bodyPr/>
            <a:lstStyle/>
            <a:p>
              <a:endParaRPr lang="uk-UA"/>
            </a:p>
          </p:txBody>
        </p:sp>
        <p:sp>
          <p:nvSpPr>
            <p:cNvPr id="19" name="TextBox 19"/>
            <p:cNvSpPr txBox="1"/>
            <p:nvPr/>
          </p:nvSpPr>
          <p:spPr>
            <a:xfrm>
              <a:off x="0" y="-38100"/>
              <a:ext cx="4521135" cy="265829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84314" y="0"/>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grpSp>
      <p:sp>
        <p:nvSpPr>
          <p:cNvPr id="27" name="TextBox 27"/>
          <p:cNvSpPr txBox="1"/>
          <p:nvPr/>
        </p:nvSpPr>
        <p:spPr>
          <a:xfrm>
            <a:off x="2255485" y="5737401"/>
            <a:ext cx="13777030" cy="3497063"/>
          </a:xfrm>
          <a:prstGeom prst="rect">
            <a:avLst/>
          </a:prstGeom>
        </p:spPr>
        <p:txBody>
          <a:bodyPr lIns="0" tIns="0" rIns="0" bIns="0" rtlCol="0" anchor="t">
            <a:spAutoFit/>
          </a:bodyPr>
          <a:lstStyle/>
          <a:p>
            <a:pPr marL="600523" lvl="1" indent="-300262" algn="just">
              <a:lnSpc>
                <a:spcPts val="3476"/>
              </a:lnSpc>
              <a:buFont typeface="Arial"/>
              <a:buChar char="•"/>
            </a:pPr>
            <a:r>
              <a:rPr lang="en-US" sz="2781" b="1">
                <a:solidFill>
                  <a:srgbClr val="231F20"/>
                </a:solidFill>
                <a:latin typeface="Canva Sans Bold"/>
                <a:ea typeface="Canva Sans Bold"/>
                <a:cs typeface="Canva Sans Bold"/>
                <a:sym typeface="Canva Sans Bold"/>
              </a:rPr>
              <a:t>Стримінги:</a:t>
            </a:r>
            <a:r>
              <a:rPr lang="en-US" sz="2781">
                <a:solidFill>
                  <a:srgbClr val="231F20"/>
                </a:solidFill>
                <a:latin typeface="Canva Sans"/>
                <a:ea typeface="Canva Sans"/>
                <a:cs typeface="Canva Sans"/>
                <a:sym typeface="Canva Sans"/>
              </a:rPr>
              <a:t> Через відеотрансляції демонструються ідеологічні меседжі,</a:t>
            </a:r>
          </a:p>
          <a:p>
            <a:pPr algn="just">
              <a:lnSpc>
                <a:spcPts val="3476"/>
              </a:lnSpc>
            </a:pPr>
            <a:r>
              <a:rPr lang="en-US" sz="2781">
                <a:solidFill>
                  <a:srgbClr val="231F20"/>
                </a:solidFill>
                <a:latin typeface="Canva Sans"/>
                <a:ea typeface="Canva Sans"/>
                <a:cs typeface="Canva Sans"/>
                <a:sym typeface="Canva Sans"/>
              </a:rPr>
              <a:t>пропаганда або збір коштів на “допомогу”.</a:t>
            </a:r>
          </a:p>
          <a:p>
            <a:pPr algn="just">
              <a:lnSpc>
                <a:spcPts val="3476"/>
              </a:lnSpc>
            </a:pPr>
            <a:endParaRPr lang="en-US" sz="2781">
              <a:solidFill>
                <a:srgbClr val="231F20"/>
              </a:solidFill>
              <a:latin typeface="Canva Sans"/>
              <a:ea typeface="Canva Sans"/>
              <a:cs typeface="Canva Sans"/>
              <a:sym typeface="Canva Sans"/>
            </a:endParaRPr>
          </a:p>
          <a:p>
            <a:pPr marL="600523" lvl="1" indent="-300262" algn="just">
              <a:lnSpc>
                <a:spcPts val="3476"/>
              </a:lnSpc>
              <a:buFont typeface="Arial"/>
              <a:buChar char="•"/>
            </a:pPr>
            <a:r>
              <a:rPr lang="en-US" sz="2781" b="1">
                <a:solidFill>
                  <a:srgbClr val="231F20"/>
                </a:solidFill>
                <a:latin typeface="Canva Sans Bold"/>
                <a:ea typeface="Canva Sans Bold"/>
                <a:cs typeface="Canva Sans Bold"/>
                <a:sym typeface="Canva Sans Bold"/>
              </a:rPr>
              <a:t>Чати: </a:t>
            </a:r>
            <a:r>
              <a:rPr lang="en-US" sz="2781">
                <a:solidFill>
                  <a:srgbClr val="231F20"/>
                </a:solidFill>
                <a:latin typeface="Canva Sans"/>
                <a:ea typeface="Canva Sans"/>
                <a:cs typeface="Canva Sans"/>
                <a:sym typeface="Canva Sans"/>
              </a:rPr>
              <a:t>Активна взаємодія з аудиторією через коментарі, що може включати</a:t>
            </a:r>
          </a:p>
          <a:p>
            <a:pPr algn="just">
              <a:lnSpc>
                <a:spcPts val="3476"/>
              </a:lnSpc>
            </a:pPr>
            <a:r>
              <a:rPr lang="en-US" sz="2781">
                <a:solidFill>
                  <a:srgbClr val="231F20"/>
                </a:solidFill>
                <a:latin typeface="Canva Sans"/>
                <a:ea typeface="Canva Sans"/>
                <a:cs typeface="Canva Sans"/>
                <a:sym typeface="Canva Sans"/>
              </a:rPr>
              <a:t>підбурювання до протиправних дій.</a:t>
            </a:r>
          </a:p>
          <a:p>
            <a:pPr algn="just">
              <a:lnSpc>
                <a:spcPts val="3476"/>
              </a:lnSpc>
            </a:pPr>
            <a:endParaRPr lang="en-US" sz="2781">
              <a:solidFill>
                <a:srgbClr val="231F20"/>
              </a:solidFill>
              <a:latin typeface="Canva Sans"/>
              <a:ea typeface="Canva Sans"/>
              <a:cs typeface="Canva Sans"/>
              <a:sym typeface="Canva Sans"/>
            </a:endParaRPr>
          </a:p>
          <a:p>
            <a:pPr marL="600523" lvl="1" indent="-300262" algn="just">
              <a:lnSpc>
                <a:spcPts val="3476"/>
              </a:lnSpc>
              <a:buFont typeface="Arial"/>
              <a:buChar char="•"/>
            </a:pPr>
            <a:r>
              <a:rPr lang="en-US" sz="2781" b="1">
                <a:solidFill>
                  <a:srgbClr val="231F20"/>
                </a:solidFill>
                <a:latin typeface="Canva Sans Bold"/>
                <a:ea typeface="Canva Sans Bold"/>
                <a:cs typeface="Canva Sans Bold"/>
                <a:sym typeface="Canva Sans Bold"/>
              </a:rPr>
              <a:t>Спонсорство:</a:t>
            </a:r>
            <a:r>
              <a:rPr lang="en-US" sz="2781">
                <a:solidFill>
                  <a:srgbClr val="231F20"/>
                </a:solidFill>
                <a:latin typeface="Canva Sans"/>
                <a:ea typeface="Canva Sans"/>
                <a:cs typeface="Canva Sans"/>
                <a:sym typeface="Canva Sans"/>
              </a:rPr>
              <a:t> Виплати дітям-стримерам в обмін на приховану пропаганду</a:t>
            </a:r>
          </a:p>
          <a:p>
            <a:pPr algn="just">
              <a:lnSpc>
                <a:spcPts val="3476"/>
              </a:lnSpc>
            </a:pPr>
            <a:r>
              <a:rPr lang="en-US" sz="2781">
                <a:solidFill>
                  <a:srgbClr val="231F20"/>
                </a:solidFill>
                <a:latin typeface="Canva Sans"/>
                <a:ea typeface="Canva Sans"/>
                <a:cs typeface="Canva Sans"/>
                <a:sym typeface="Canva Sans"/>
              </a:rPr>
              <a:t>чи виконання певних завдань.</a:t>
            </a:r>
          </a:p>
        </p:txBody>
      </p:sp>
      <p:sp>
        <p:nvSpPr>
          <p:cNvPr id="28" name="Freeform 28"/>
          <p:cNvSpPr/>
          <p:nvPr/>
        </p:nvSpPr>
        <p:spPr>
          <a:xfrm rot="-2012905">
            <a:off x="15978340" y="7130964"/>
            <a:ext cx="666081" cy="2261385"/>
          </a:xfrm>
          <a:custGeom>
            <a:avLst/>
            <a:gdLst/>
            <a:ahLst/>
            <a:cxnLst/>
            <a:rect l="l" t="t" r="r" b="b"/>
            <a:pathLst>
              <a:path w="666081" h="2261385">
                <a:moveTo>
                  <a:pt x="0" y="0"/>
                </a:moveTo>
                <a:lnTo>
                  <a:pt x="666080" y="0"/>
                </a:lnTo>
                <a:lnTo>
                  <a:pt x="666080" y="2261385"/>
                </a:lnTo>
                <a:lnTo>
                  <a:pt x="0" y="22613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uk-UA"/>
          </a:p>
        </p:txBody>
      </p:sp>
      <p:sp>
        <p:nvSpPr>
          <p:cNvPr id="29" name="Freeform 29"/>
          <p:cNvSpPr/>
          <p:nvPr/>
        </p:nvSpPr>
        <p:spPr>
          <a:xfrm rot="6852690">
            <a:off x="-40079" y="1134648"/>
            <a:ext cx="2532131" cy="653750"/>
          </a:xfrm>
          <a:custGeom>
            <a:avLst/>
            <a:gdLst/>
            <a:ahLst/>
            <a:cxnLst/>
            <a:rect l="l" t="t" r="r" b="b"/>
            <a:pathLst>
              <a:path w="2532131" h="653750">
                <a:moveTo>
                  <a:pt x="0" y="0"/>
                </a:moveTo>
                <a:lnTo>
                  <a:pt x="2532131" y="0"/>
                </a:lnTo>
                <a:lnTo>
                  <a:pt x="2532131" y="653750"/>
                </a:lnTo>
                <a:lnTo>
                  <a:pt x="0" y="6537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uk-UA"/>
          </a:p>
        </p:txBody>
      </p:sp>
      <p:sp>
        <p:nvSpPr>
          <p:cNvPr id="30" name="Freeform 30"/>
          <p:cNvSpPr/>
          <p:nvPr/>
        </p:nvSpPr>
        <p:spPr>
          <a:xfrm>
            <a:off x="14747788" y="1183887"/>
            <a:ext cx="1821615" cy="1821615"/>
          </a:xfrm>
          <a:custGeom>
            <a:avLst/>
            <a:gdLst/>
            <a:ahLst/>
            <a:cxnLst/>
            <a:rect l="l" t="t" r="r" b="b"/>
            <a:pathLst>
              <a:path w="1821615" h="1821615">
                <a:moveTo>
                  <a:pt x="0" y="0"/>
                </a:moveTo>
                <a:lnTo>
                  <a:pt x="1821615" y="0"/>
                </a:lnTo>
                <a:lnTo>
                  <a:pt x="1821615" y="1821615"/>
                </a:lnTo>
                <a:lnTo>
                  <a:pt x="0" y="1821615"/>
                </a:lnTo>
                <a:lnTo>
                  <a:pt x="0" y="0"/>
                </a:lnTo>
                <a:close/>
              </a:path>
            </a:pathLst>
          </a:custGeom>
          <a:blipFill>
            <a:blip r:embed="rId8"/>
            <a:stretch>
              <a:fillRect/>
            </a:stretch>
          </a:blipFill>
        </p:spPr>
        <p:txBody>
          <a:bodyPr/>
          <a:lstStyle/>
          <a:p>
            <a:endParaRPr lang="uk-UA"/>
          </a:p>
        </p:txBody>
      </p:sp>
      <p:sp>
        <p:nvSpPr>
          <p:cNvPr id="31" name="TextBox 31"/>
          <p:cNvSpPr txBox="1"/>
          <p:nvPr/>
        </p:nvSpPr>
        <p:spPr>
          <a:xfrm>
            <a:off x="1732526" y="2696428"/>
            <a:ext cx="14069555" cy="2097997"/>
          </a:xfrm>
          <a:prstGeom prst="rect">
            <a:avLst/>
          </a:prstGeom>
        </p:spPr>
        <p:txBody>
          <a:bodyPr lIns="0" tIns="0" rIns="0" bIns="0" rtlCol="0" anchor="t">
            <a:spAutoFit/>
          </a:bodyPr>
          <a:lstStyle/>
          <a:p>
            <a:pPr algn="ctr">
              <a:lnSpc>
                <a:spcPts val="5433"/>
              </a:lnSpc>
            </a:pPr>
            <a:r>
              <a:rPr lang="en-US" sz="5543" b="1" spc="105">
                <a:solidFill>
                  <a:srgbClr val="231F20"/>
                </a:solidFill>
                <a:latin typeface="TT Slabs Bold"/>
                <a:ea typeface="TT Slabs Bold"/>
                <a:cs typeface="TT Slabs Bold"/>
                <a:sym typeface="TT Slabs Bold"/>
              </a:rPr>
              <a:t>Twitch. Як можуть втягнути неповнолітніх</a:t>
            </a:r>
          </a:p>
          <a:p>
            <a:pPr algn="ctr">
              <a:lnSpc>
                <a:spcPts val="5433"/>
              </a:lnSpc>
            </a:pPr>
            <a:r>
              <a:rPr lang="en-US" sz="5543" b="1" spc="105">
                <a:solidFill>
                  <a:srgbClr val="231F20"/>
                </a:solidFill>
                <a:latin typeface="TT Slabs Bold"/>
                <a:ea typeface="TT Slabs Bold"/>
                <a:cs typeface="TT Slabs Bold"/>
                <a:sym typeface="TT Slabs Bold"/>
              </a:rPr>
              <a:t>до протиправної діяльності?</a:t>
            </a:r>
          </a:p>
        </p:txBody>
      </p:sp>
      <p:sp>
        <p:nvSpPr>
          <p:cNvPr id="32" name="Freeform 32"/>
          <p:cNvSpPr/>
          <p:nvPr/>
        </p:nvSpPr>
        <p:spPr>
          <a:xfrm rot="1091550">
            <a:off x="16224358" y="524094"/>
            <a:ext cx="566223" cy="1319587"/>
          </a:xfrm>
          <a:custGeom>
            <a:avLst/>
            <a:gdLst/>
            <a:ahLst/>
            <a:cxnLst/>
            <a:rect l="l" t="t" r="r" b="b"/>
            <a:pathLst>
              <a:path w="566223" h="1319587">
                <a:moveTo>
                  <a:pt x="0" y="0"/>
                </a:moveTo>
                <a:lnTo>
                  <a:pt x="566223" y="0"/>
                </a:lnTo>
                <a:lnTo>
                  <a:pt x="566223" y="1319587"/>
                </a:lnTo>
                <a:lnTo>
                  <a:pt x="0" y="131958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uk-U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uk-UA"/>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uk-UA"/>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uk-UA"/>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cap="sq">
              <a:solidFill>
                <a:srgbClr val="000000"/>
              </a:solidFill>
              <a:prstDash val="solid"/>
              <a:miter/>
            </a:ln>
          </p:spPr>
          <p:txBody>
            <a:bodyPr/>
            <a:lstStyle/>
            <a:p>
              <a:endParaRPr lang="uk-UA"/>
            </a:p>
          </p:txBody>
        </p:sp>
        <p:sp>
          <p:nvSpPr>
            <p:cNvPr id="19" name="TextBox 19"/>
            <p:cNvSpPr txBox="1"/>
            <p:nvPr/>
          </p:nvSpPr>
          <p:spPr>
            <a:xfrm>
              <a:off x="0" y="-38100"/>
              <a:ext cx="4521135" cy="265829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uk-UA"/>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sp>
        <p:nvSpPr>
          <p:cNvPr id="32" name="TextBox 32"/>
          <p:cNvSpPr txBox="1"/>
          <p:nvPr/>
        </p:nvSpPr>
        <p:spPr>
          <a:xfrm>
            <a:off x="1790405" y="3450664"/>
            <a:ext cx="13143575" cy="1174652"/>
          </a:xfrm>
          <a:prstGeom prst="rect">
            <a:avLst/>
          </a:prstGeom>
        </p:spPr>
        <p:txBody>
          <a:bodyPr lIns="0" tIns="0" rIns="0" bIns="0" rtlCol="0" anchor="t">
            <a:spAutoFit/>
          </a:bodyPr>
          <a:lstStyle/>
          <a:p>
            <a:pPr algn="l">
              <a:lnSpc>
                <a:spcPts val="3144"/>
              </a:lnSpc>
            </a:pPr>
            <a:r>
              <a:rPr lang="en-US" sz="2515" b="1">
                <a:solidFill>
                  <a:srgbClr val="231F20"/>
                </a:solidFill>
                <a:latin typeface="Canva Sans Bold"/>
                <a:ea typeface="Canva Sans Bold"/>
                <a:cs typeface="Canva Sans Bold"/>
                <a:sym typeface="Canva Sans Bold"/>
              </a:rPr>
              <a:t>Пошук легких заробітків.</a:t>
            </a:r>
            <a:r>
              <a:rPr lang="en-US" sz="2515">
                <a:solidFill>
                  <a:srgbClr val="231F20"/>
                </a:solidFill>
                <a:latin typeface="Canva Sans"/>
                <a:ea typeface="Canva Sans"/>
                <a:cs typeface="Canva Sans"/>
                <a:sym typeface="Canva Sans"/>
              </a:rPr>
              <a:t> Злочинці починають обіцяти матеріальну допомогу або винагороду за, на перший погляд, прості завдання: намалювати графіті,поклеїти листівки. Зазвичай дітям за це не платять.</a:t>
            </a:r>
          </a:p>
        </p:txBody>
      </p:sp>
      <p:sp>
        <p:nvSpPr>
          <p:cNvPr id="33" name="Freeform 33"/>
          <p:cNvSpPr/>
          <p:nvPr/>
        </p:nvSpPr>
        <p:spPr>
          <a:xfrm>
            <a:off x="14184089" y="709904"/>
            <a:ext cx="2756495" cy="2781784"/>
          </a:xfrm>
          <a:custGeom>
            <a:avLst/>
            <a:gdLst/>
            <a:ahLst/>
            <a:cxnLst/>
            <a:rect l="l" t="t" r="r" b="b"/>
            <a:pathLst>
              <a:path w="2756495" h="2781784">
                <a:moveTo>
                  <a:pt x="0" y="0"/>
                </a:moveTo>
                <a:lnTo>
                  <a:pt x="2756494" y="0"/>
                </a:lnTo>
                <a:lnTo>
                  <a:pt x="2756494" y="2781784"/>
                </a:lnTo>
                <a:lnTo>
                  <a:pt x="0" y="2781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uk-UA"/>
          </a:p>
        </p:txBody>
      </p:sp>
      <p:sp>
        <p:nvSpPr>
          <p:cNvPr id="34" name="Freeform 34"/>
          <p:cNvSpPr/>
          <p:nvPr/>
        </p:nvSpPr>
        <p:spPr>
          <a:xfrm rot="291678">
            <a:off x="16056049" y="7617050"/>
            <a:ext cx="1110454" cy="2237179"/>
          </a:xfrm>
          <a:custGeom>
            <a:avLst/>
            <a:gdLst/>
            <a:ahLst/>
            <a:cxnLst/>
            <a:rect l="l" t="t" r="r" b="b"/>
            <a:pathLst>
              <a:path w="1110454" h="2237179">
                <a:moveTo>
                  <a:pt x="0" y="0"/>
                </a:moveTo>
                <a:lnTo>
                  <a:pt x="1110454" y="0"/>
                </a:lnTo>
                <a:lnTo>
                  <a:pt x="1110454" y="2237179"/>
                </a:lnTo>
                <a:lnTo>
                  <a:pt x="0" y="22371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uk-UA"/>
          </a:p>
        </p:txBody>
      </p:sp>
      <p:sp>
        <p:nvSpPr>
          <p:cNvPr id="35" name="Freeform 35"/>
          <p:cNvSpPr/>
          <p:nvPr/>
        </p:nvSpPr>
        <p:spPr>
          <a:xfrm>
            <a:off x="547993" y="3663901"/>
            <a:ext cx="961415" cy="961415"/>
          </a:xfrm>
          <a:custGeom>
            <a:avLst/>
            <a:gdLst/>
            <a:ahLst/>
            <a:cxnLst/>
            <a:rect l="l" t="t" r="r" b="b"/>
            <a:pathLst>
              <a:path w="961415" h="961415">
                <a:moveTo>
                  <a:pt x="0" y="0"/>
                </a:moveTo>
                <a:lnTo>
                  <a:pt x="961414" y="0"/>
                </a:lnTo>
                <a:lnTo>
                  <a:pt x="961414" y="961415"/>
                </a:lnTo>
                <a:lnTo>
                  <a:pt x="0" y="9614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uk-UA"/>
          </a:p>
        </p:txBody>
      </p:sp>
      <p:sp>
        <p:nvSpPr>
          <p:cNvPr id="36" name="Freeform 36"/>
          <p:cNvSpPr/>
          <p:nvPr/>
        </p:nvSpPr>
        <p:spPr>
          <a:xfrm>
            <a:off x="499446" y="5143500"/>
            <a:ext cx="1058509" cy="1058509"/>
          </a:xfrm>
          <a:custGeom>
            <a:avLst/>
            <a:gdLst/>
            <a:ahLst/>
            <a:cxnLst/>
            <a:rect l="l" t="t" r="r" b="b"/>
            <a:pathLst>
              <a:path w="1058509" h="1058509">
                <a:moveTo>
                  <a:pt x="0" y="0"/>
                </a:moveTo>
                <a:lnTo>
                  <a:pt x="1058508" y="0"/>
                </a:lnTo>
                <a:lnTo>
                  <a:pt x="1058508" y="1058509"/>
                </a:lnTo>
                <a:lnTo>
                  <a:pt x="0" y="105850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uk-UA"/>
          </a:p>
        </p:txBody>
      </p:sp>
      <p:sp>
        <p:nvSpPr>
          <p:cNvPr id="37" name="Freeform 37"/>
          <p:cNvSpPr/>
          <p:nvPr/>
        </p:nvSpPr>
        <p:spPr>
          <a:xfrm>
            <a:off x="547993" y="6729165"/>
            <a:ext cx="1058509" cy="1058509"/>
          </a:xfrm>
          <a:custGeom>
            <a:avLst/>
            <a:gdLst/>
            <a:ahLst/>
            <a:cxnLst/>
            <a:rect l="l" t="t" r="r" b="b"/>
            <a:pathLst>
              <a:path w="1058509" h="1058509">
                <a:moveTo>
                  <a:pt x="0" y="0"/>
                </a:moveTo>
                <a:lnTo>
                  <a:pt x="1058508" y="0"/>
                </a:lnTo>
                <a:lnTo>
                  <a:pt x="1058508" y="1058509"/>
                </a:lnTo>
                <a:lnTo>
                  <a:pt x="0" y="105850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uk-UA"/>
          </a:p>
        </p:txBody>
      </p:sp>
      <p:sp>
        <p:nvSpPr>
          <p:cNvPr id="38" name="TextBox 38"/>
          <p:cNvSpPr txBox="1"/>
          <p:nvPr/>
        </p:nvSpPr>
        <p:spPr>
          <a:xfrm>
            <a:off x="1028700" y="1667395"/>
            <a:ext cx="12835926" cy="1172845"/>
          </a:xfrm>
          <a:prstGeom prst="rect">
            <a:avLst/>
          </a:prstGeom>
        </p:spPr>
        <p:txBody>
          <a:bodyPr lIns="0" tIns="0" rIns="0" bIns="0" rtlCol="0" anchor="t">
            <a:spAutoFit/>
          </a:bodyPr>
          <a:lstStyle/>
          <a:p>
            <a:pPr algn="l">
              <a:lnSpc>
                <a:spcPts val="4639"/>
              </a:lnSpc>
            </a:pPr>
            <a:r>
              <a:rPr lang="en-US" sz="3999" b="1" spc="75">
                <a:solidFill>
                  <a:srgbClr val="231F20"/>
                </a:solidFill>
                <a:latin typeface="TT Slabs Bold"/>
                <a:ea typeface="TT Slabs Bold"/>
                <a:cs typeface="TT Slabs Bold"/>
                <a:sym typeface="TT Slabs Bold"/>
              </a:rPr>
              <a:t>Розберемо причини, які дозволяють воєнним  злочинцям маніпулювати дітьми</a:t>
            </a:r>
          </a:p>
        </p:txBody>
      </p:sp>
      <p:sp>
        <p:nvSpPr>
          <p:cNvPr id="39" name="TextBox 39"/>
          <p:cNvSpPr txBox="1"/>
          <p:nvPr/>
        </p:nvSpPr>
        <p:spPr>
          <a:xfrm>
            <a:off x="1790405" y="6604986"/>
            <a:ext cx="12033349" cy="2346325"/>
          </a:xfrm>
          <a:prstGeom prst="rect">
            <a:avLst/>
          </a:prstGeom>
        </p:spPr>
        <p:txBody>
          <a:bodyPr lIns="0" tIns="0" rIns="0" bIns="0" rtlCol="0" anchor="t">
            <a:spAutoFit/>
          </a:bodyPr>
          <a:lstStyle/>
          <a:p>
            <a:pPr algn="l">
              <a:lnSpc>
                <a:spcPts val="3124"/>
              </a:lnSpc>
            </a:pPr>
            <a:r>
              <a:rPr lang="en-US" sz="2499" b="1">
                <a:solidFill>
                  <a:srgbClr val="231F20"/>
                </a:solidFill>
                <a:latin typeface="Canva Sans Bold"/>
                <a:ea typeface="Canva Sans Bold"/>
                <a:cs typeface="Canva Sans Bold"/>
                <a:sym typeface="Canva Sans Bold"/>
              </a:rPr>
              <a:t>Недостатній життєвий досвід і критичне мислення. </a:t>
            </a:r>
            <a:r>
              <a:rPr lang="en-US" sz="2499">
                <a:solidFill>
                  <a:srgbClr val="231F20"/>
                </a:solidFill>
                <a:latin typeface="Canva Sans"/>
                <a:ea typeface="Canva Sans"/>
                <a:cs typeface="Canva Sans"/>
                <a:sym typeface="Canva Sans"/>
              </a:rPr>
              <a:t>Діти часто не вміють</a:t>
            </a:r>
          </a:p>
          <a:p>
            <a:pPr algn="l">
              <a:lnSpc>
                <a:spcPts val="3124"/>
              </a:lnSpc>
            </a:pPr>
            <a:r>
              <a:rPr lang="en-US" sz="2499">
                <a:solidFill>
                  <a:srgbClr val="231F20"/>
                </a:solidFill>
                <a:latin typeface="Canva Sans"/>
                <a:ea typeface="Canva Sans"/>
                <a:cs typeface="Canva Sans"/>
                <a:sym typeface="Canva Sans"/>
              </a:rPr>
              <a:t>розпізнавати маніпуляції, пропаганду чи небезпеку. До того ж у підлітковому віці багато хто думає, що вони можуть змінити світ або робити “героїчні” вчинки, не розуміючи наслідків. Через брак досвіду діти можуть сприймати все за чисту монету, особливо якщо це подається авторитетно чи від однолітків.</a:t>
            </a:r>
          </a:p>
        </p:txBody>
      </p:sp>
      <p:sp>
        <p:nvSpPr>
          <p:cNvPr id="40" name="TextBox 40"/>
          <p:cNvSpPr txBox="1"/>
          <p:nvPr/>
        </p:nvSpPr>
        <p:spPr>
          <a:xfrm>
            <a:off x="1790405" y="5124450"/>
            <a:ext cx="14313675" cy="1174750"/>
          </a:xfrm>
          <a:prstGeom prst="rect">
            <a:avLst/>
          </a:prstGeom>
        </p:spPr>
        <p:txBody>
          <a:bodyPr lIns="0" tIns="0" rIns="0" bIns="0" rtlCol="0" anchor="t">
            <a:spAutoFit/>
          </a:bodyPr>
          <a:lstStyle/>
          <a:p>
            <a:pPr algn="l">
              <a:lnSpc>
                <a:spcPts val="3124"/>
              </a:lnSpc>
            </a:pPr>
            <a:r>
              <a:rPr lang="en-US" sz="2499" b="1">
                <a:solidFill>
                  <a:srgbClr val="231F20"/>
                </a:solidFill>
                <a:latin typeface="Canva Sans Bold"/>
                <a:ea typeface="Canva Sans Bold"/>
                <a:cs typeface="Canva Sans Bold"/>
                <a:sym typeface="Canva Sans Bold"/>
              </a:rPr>
              <a:t>Шантаж та залякування дитини.</a:t>
            </a:r>
            <a:r>
              <a:rPr lang="en-US" sz="2499">
                <a:solidFill>
                  <a:srgbClr val="231F20"/>
                </a:solidFill>
                <a:latin typeface="Canva Sans"/>
                <a:ea typeface="Canva Sans"/>
                <a:cs typeface="Canva Sans"/>
                <a:sym typeface="Canva Sans"/>
              </a:rPr>
              <a:t> Злочинці можуть почати писати дитині з погрозами життю та здоров’ю її батькам чи рідним. Діти переживають за своїх рідних, тому можуть погодитися на вимоги злочинців.</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uk-UA"/>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uk-UA"/>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uk-UA"/>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cap="sq">
              <a:solidFill>
                <a:srgbClr val="000000"/>
              </a:solidFill>
              <a:prstDash val="solid"/>
              <a:miter/>
            </a:ln>
          </p:spPr>
          <p:txBody>
            <a:bodyPr/>
            <a:lstStyle/>
            <a:p>
              <a:endParaRPr lang="uk-UA"/>
            </a:p>
          </p:txBody>
        </p:sp>
        <p:sp>
          <p:nvSpPr>
            <p:cNvPr id="19" name="TextBox 19"/>
            <p:cNvSpPr txBox="1"/>
            <p:nvPr/>
          </p:nvSpPr>
          <p:spPr>
            <a:xfrm>
              <a:off x="0" y="-38100"/>
              <a:ext cx="4521135" cy="265829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uk-UA"/>
            </a:p>
          </p:txBody>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uk-UA"/>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uk-UA"/>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uk-UA"/>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uk-UA"/>
            </a:p>
          </p:txBody>
        </p:sp>
      </p:grpSp>
      <p:sp>
        <p:nvSpPr>
          <p:cNvPr id="32" name="TextBox 32"/>
          <p:cNvSpPr txBox="1"/>
          <p:nvPr/>
        </p:nvSpPr>
        <p:spPr>
          <a:xfrm>
            <a:off x="1790405" y="3450664"/>
            <a:ext cx="13143575" cy="1955702"/>
          </a:xfrm>
          <a:prstGeom prst="rect">
            <a:avLst/>
          </a:prstGeom>
        </p:spPr>
        <p:txBody>
          <a:bodyPr lIns="0" tIns="0" rIns="0" bIns="0" rtlCol="0" anchor="t">
            <a:spAutoFit/>
          </a:bodyPr>
          <a:lstStyle/>
          <a:p>
            <a:pPr algn="l">
              <a:lnSpc>
                <a:spcPts val="3144"/>
              </a:lnSpc>
            </a:pPr>
            <a:r>
              <a:rPr lang="en-US" sz="2515" b="1">
                <a:solidFill>
                  <a:srgbClr val="231F20"/>
                </a:solidFill>
                <a:latin typeface="Canva Sans Bold"/>
                <a:ea typeface="Canva Sans Bold"/>
                <a:cs typeface="Canva Sans Bold"/>
                <a:sym typeface="Canva Sans Bold"/>
              </a:rPr>
              <a:t>Емоційна вразливість, яка тільки посилюється в умовах воєнного часу.</a:t>
            </a:r>
          </a:p>
          <a:p>
            <a:pPr algn="l">
              <a:lnSpc>
                <a:spcPts val="3144"/>
              </a:lnSpc>
            </a:pPr>
            <a:r>
              <a:rPr lang="en-US" sz="2515">
                <a:solidFill>
                  <a:srgbClr val="231F20"/>
                </a:solidFill>
                <a:latin typeface="Canva Sans"/>
                <a:ea typeface="Canva Sans"/>
                <a:cs typeface="Canva Sans"/>
                <a:sym typeface="Canva Sans"/>
              </a:rPr>
              <a:t>Якщо дитина відчуває брак підтримки в родині чи серед друзів, вона стає</a:t>
            </a:r>
          </a:p>
          <a:p>
            <a:pPr algn="l">
              <a:lnSpc>
                <a:spcPts val="3144"/>
              </a:lnSpc>
            </a:pPr>
            <a:r>
              <a:rPr lang="en-US" sz="2515">
                <a:solidFill>
                  <a:srgbClr val="231F20"/>
                </a:solidFill>
                <a:latin typeface="Canva Sans"/>
                <a:ea typeface="Canva Sans"/>
                <a:cs typeface="Canva Sans"/>
                <a:sym typeface="Canva Sans"/>
              </a:rPr>
              <a:t>вразливою до впливу людей, які обіцяють “розуміння” або “дружбу”. Або злочинці можуть лякати дитину можливими наслідками, якщо вона відмовиться</a:t>
            </a:r>
          </a:p>
          <a:p>
            <a:pPr algn="l">
              <a:lnSpc>
                <a:spcPts val="3144"/>
              </a:lnSpc>
            </a:pPr>
            <a:r>
              <a:rPr lang="en-US" sz="2515">
                <a:solidFill>
                  <a:srgbClr val="231F20"/>
                </a:solidFill>
                <a:latin typeface="Canva Sans"/>
                <a:ea typeface="Canva Sans"/>
                <a:cs typeface="Canva Sans"/>
                <a:sym typeface="Canva Sans"/>
              </a:rPr>
              <a:t>співпрацювати.</a:t>
            </a:r>
          </a:p>
        </p:txBody>
      </p:sp>
      <p:sp>
        <p:nvSpPr>
          <p:cNvPr id="33" name="Freeform 33"/>
          <p:cNvSpPr/>
          <p:nvPr/>
        </p:nvSpPr>
        <p:spPr>
          <a:xfrm>
            <a:off x="14184089" y="709904"/>
            <a:ext cx="2756495" cy="2781784"/>
          </a:xfrm>
          <a:custGeom>
            <a:avLst/>
            <a:gdLst/>
            <a:ahLst/>
            <a:cxnLst/>
            <a:rect l="l" t="t" r="r" b="b"/>
            <a:pathLst>
              <a:path w="2756495" h="2781784">
                <a:moveTo>
                  <a:pt x="0" y="0"/>
                </a:moveTo>
                <a:lnTo>
                  <a:pt x="2756494" y="0"/>
                </a:lnTo>
                <a:lnTo>
                  <a:pt x="2756494" y="2781784"/>
                </a:lnTo>
                <a:lnTo>
                  <a:pt x="0" y="2781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uk-UA"/>
          </a:p>
        </p:txBody>
      </p:sp>
      <p:sp>
        <p:nvSpPr>
          <p:cNvPr id="34" name="Freeform 34"/>
          <p:cNvSpPr/>
          <p:nvPr/>
        </p:nvSpPr>
        <p:spPr>
          <a:xfrm rot="291678">
            <a:off x="16056049" y="7617050"/>
            <a:ext cx="1110454" cy="2237179"/>
          </a:xfrm>
          <a:custGeom>
            <a:avLst/>
            <a:gdLst/>
            <a:ahLst/>
            <a:cxnLst/>
            <a:rect l="l" t="t" r="r" b="b"/>
            <a:pathLst>
              <a:path w="1110454" h="2237179">
                <a:moveTo>
                  <a:pt x="0" y="0"/>
                </a:moveTo>
                <a:lnTo>
                  <a:pt x="1110454" y="0"/>
                </a:lnTo>
                <a:lnTo>
                  <a:pt x="1110454" y="2237179"/>
                </a:lnTo>
                <a:lnTo>
                  <a:pt x="0" y="22371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uk-UA"/>
          </a:p>
        </p:txBody>
      </p:sp>
      <p:sp>
        <p:nvSpPr>
          <p:cNvPr id="35" name="Freeform 35"/>
          <p:cNvSpPr/>
          <p:nvPr/>
        </p:nvSpPr>
        <p:spPr>
          <a:xfrm>
            <a:off x="499446" y="3567841"/>
            <a:ext cx="1051784" cy="1051784"/>
          </a:xfrm>
          <a:custGeom>
            <a:avLst/>
            <a:gdLst/>
            <a:ahLst/>
            <a:cxnLst/>
            <a:rect l="l" t="t" r="r" b="b"/>
            <a:pathLst>
              <a:path w="1051784" h="1051784">
                <a:moveTo>
                  <a:pt x="0" y="0"/>
                </a:moveTo>
                <a:lnTo>
                  <a:pt x="1051784" y="0"/>
                </a:lnTo>
                <a:lnTo>
                  <a:pt x="1051784" y="1051784"/>
                </a:lnTo>
                <a:lnTo>
                  <a:pt x="0" y="1051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uk-UA"/>
          </a:p>
        </p:txBody>
      </p:sp>
      <p:sp>
        <p:nvSpPr>
          <p:cNvPr id="36" name="Freeform 36"/>
          <p:cNvSpPr/>
          <p:nvPr/>
        </p:nvSpPr>
        <p:spPr>
          <a:xfrm>
            <a:off x="499446" y="5698192"/>
            <a:ext cx="1007633" cy="1007633"/>
          </a:xfrm>
          <a:custGeom>
            <a:avLst/>
            <a:gdLst/>
            <a:ahLst/>
            <a:cxnLst/>
            <a:rect l="l" t="t" r="r" b="b"/>
            <a:pathLst>
              <a:path w="1007633" h="1007633">
                <a:moveTo>
                  <a:pt x="0" y="0"/>
                </a:moveTo>
                <a:lnTo>
                  <a:pt x="1007633" y="0"/>
                </a:lnTo>
                <a:lnTo>
                  <a:pt x="1007633" y="1007633"/>
                </a:lnTo>
                <a:lnTo>
                  <a:pt x="0" y="100763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uk-UA"/>
          </a:p>
        </p:txBody>
      </p:sp>
      <p:sp>
        <p:nvSpPr>
          <p:cNvPr id="37" name="Freeform 37"/>
          <p:cNvSpPr/>
          <p:nvPr/>
        </p:nvSpPr>
        <p:spPr>
          <a:xfrm>
            <a:off x="499446" y="8261656"/>
            <a:ext cx="1116418" cy="1116418"/>
          </a:xfrm>
          <a:custGeom>
            <a:avLst/>
            <a:gdLst/>
            <a:ahLst/>
            <a:cxnLst/>
            <a:rect l="l" t="t" r="r" b="b"/>
            <a:pathLst>
              <a:path w="1116418" h="1116418">
                <a:moveTo>
                  <a:pt x="0" y="0"/>
                </a:moveTo>
                <a:lnTo>
                  <a:pt x="1116417" y="0"/>
                </a:lnTo>
                <a:lnTo>
                  <a:pt x="1116417" y="1116418"/>
                </a:lnTo>
                <a:lnTo>
                  <a:pt x="0" y="111641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uk-UA"/>
          </a:p>
        </p:txBody>
      </p:sp>
      <p:sp>
        <p:nvSpPr>
          <p:cNvPr id="38" name="TextBox 38"/>
          <p:cNvSpPr txBox="1"/>
          <p:nvPr/>
        </p:nvSpPr>
        <p:spPr>
          <a:xfrm>
            <a:off x="1028700" y="1667395"/>
            <a:ext cx="12835926" cy="1172845"/>
          </a:xfrm>
          <a:prstGeom prst="rect">
            <a:avLst/>
          </a:prstGeom>
        </p:spPr>
        <p:txBody>
          <a:bodyPr lIns="0" tIns="0" rIns="0" bIns="0" rtlCol="0" anchor="t">
            <a:spAutoFit/>
          </a:bodyPr>
          <a:lstStyle/>
          <a:p>
            <a:pPr algn="l">
              <a:lnSpc>
                <a:spcPts val="4639"/>
              </a:lnSpc>
            </a:pPr>
            <a:r>
              <a:rPr lang="en-US" sz="3999" b="1" spc="75">
                <a:solidFill>
                  <a:srgbClr val="231F20"/>
                </a:solidFill>
                <a:latin typeface="TT Slabs Bold"/>
                <a:ea typeface="TT Slabs Bold"/>
                <a:cs typeface="TT Slabs Bold"/>
                <a:sym typeface="TT Slabs Bold"/>
              </a:rPr>
              <a:t>Розберемо причини, які дозволяють воєнним  злочинцям маніпулювати дітьми</a:t>
            </a:r>
          </a:p>
        </p:txBody>
      </p:sp>
      <p:sp>
        <p:nvSpPr>
          <p:cNvPr id="39" name="TextBox 39"/>
          <p:cNvSpPr txBox="1"/>
          <p:nvPr/>
        </p:nvSpPr>
        <p:spPr>
          <a:xfrm>
            <a:off x="1790405" y="8242606"/>
            <a:ext cx="12033349" cy="1955800"/>
          </a:xfrm>
          <a:prstGeom prst="rect">
            <a:avLst/>
          </a:prstGeom>
        </p:spPr>
        <p:txBody>
          <a:bodyPr lIns="0" tIns="0" rIns="0" bIns="0" rtlCol="0" anchor="t">
            <a:spAutoFit/>
          </a:bodyPr>
          <a:lstStyle/>
          <a:p>
            <a:pPr algn="l">
              <a:lnSpc>
                <a:spcPts val="3124"/>
              </a:lnSpc>
            </a:pPr>
            <a:r>
              <a:rPr lang="en-US" sz="2499" b="1">
                <a:solidFill>
                  <a:srgbClr val="231F20"/>
                </a:solidFill>
                <a:latin typeface="Canva Sans Bold"/>
                <a:ea typeface="Canva Sans Bold"/>
                <a:cs typeface="Canva Sans Bold"/>
                <a:sym typeface="Canva Sans Bold"/>
              </a:rPr>
              <a:t>Схильність до ризику та недооцінка ризиків.</a:t>
            </a:r>
            <a:r>
              <a:rPr lang="en-US" sz="2499">
                <a:solidFill>
                  <a:srgbClr val="231F20"/>
                </a:solidFill>
                <a:latin typeface="Canva Sans"/>
                <a:ea typeface="Canva Sans"/>
                <a:cs typeface="Canva Sans"/>
                <a:sym typeface="Canva Sans"/>
              </a:rPr>
              <a:t> У цьому віці діти часто діють імпульсивно, прагнучи спробувати щось нове, небезпечне чи заборонене. Це може бути спричинене бажанням довести свою “сміливість” або “зрілість”.Однак багато дітей не до кінця розуміють, які наслідки можуть мати їхні дії (наприклад, розголошення інформації чи виконання завдань).</a:t>
            </a:r>
          </a:p>
        </p:txBody>
      </p:sp>
      <p:sp>
        <p:nvSpPr>
          <p:cNvPr id="40" name="TextBox 40"/>
          <p:cNvSpPr txBox="1"/>
          <p:nvPr/>
        </p:nvSpPr>
        <p:spPr>
          <a:xfrm>
            <a:off x="1831277" y="5679142"/>
            <a:ext cx="13731059" cy="2346325"/>
          </a:xfrm>
          <a:prstGeom prst="rect">
            <a:avLst/>
          </a:prstGeom>
        </p:spPr>
        <p:txBody>
          <a:bodyPr lIns="0" tIns="0" rIns="0" bIns="0" rtlCol="0" anchor="t">
            <a:spAutoFit/>
          </a:bodyPr>
          <a:lstStyle/>
          <a:p>
            <a:pPr algn="l">
              <a:lnSpc>
                <a:spcPts val="3124"/>
              </a:lnSpc>
            </a:pPr>
            <a:r>
              <a:rPr lang="en-US" sz="2499" b="1">
                <a:solidFill>
                  <a:srgbClr val="231F20"/>
                </a:solidFill>
                <a:latin typeface="Canva Sans Bold"/>
                <a:ea typeface="Canva Sans Bold"/>
                <a:cs typeface="Canva Sans Bold"/>
                <a:sym typeface="Canva Sans Bold"/>
              </a:rPr>
              <a:t>Вплив соціальних мереж.</a:t>
            </a:r>
            <a:r>
              <a:rPr lang="en-US" sz="2499">
                <a:solidFill>
                  <a:srgbClr val="231F20"/>
                </a:solidFill>
                <a:latin typeface="Canva Sans"/>
                <a:ea typeface="Canva Sans"/>
                <a:cs typeface="Canva Sans"/>
                <a:sym typeface="Canva Sans"/>
              </a:rPr>
              <a:t> У соцмережах популярні героїчні наративи про</a:t>
            </a:r>
          </a:p>
          <a:p>
            <a:pPr algn="l">
              <a:lnSpc>
                <a:spcPts val="3124"/>
              </a:lnSpc>
            </a:pPr>
            <a:r>
              <a:rPr lang="en-US" sz="2499">
                <a:solidFill>
                  <a:srgbClr val="231F20"/>
                </a:solidFill>
                <a:latin typeface="Canva Sans"/>
                <a:ea typeface="Canva Sans"/>
                <a:cs typeface="Canva Sans"/>
                <a:sym typeface="Canva Sans"/>
              </a:rPr>
              <a:t>“боротьбу за справедливість”, “відданість батьківщині” чи “захист слабких”.</a:t>
            </a:r>
          </a:p>
          <a:p>
            <a:pPr algn="l">
              <a:lnSpc>
                <a:spcPts val="3124"/>
              </a:lnSpc>
            </a:pPr>
            <a:r>
              <a:rPr lang="en-US" sz="2499">
                <a:solidFill>
                  <a:srgbClr val="231F20"/>
                </a:solidFill>
                <a:latin typeface="Canva Sans"/>
                <a:ea typeface="Canva Sans"/>
                <a:cs typeface="Canva Sans"/>
                <a:sym typeface="Canva Sans"/>
              </a:rPr>
              <a:t>Діти часто вважають те, що бачать у соцмережах, правдивим, бо не знають</a:t>
            </a:r>
          </a:p>
          <a:p>
            <a:pPr algn="l">
              <a:lnSpc>
                <a:spcPts val="3124"/>
              </a:lnSpc>
            </a:pPr>
            <a:r>
              <a:rPr lang="en-US" sz="2499">
                <a:solidFill>
                  <a:srgbClr val="231F20"/>
                </a:solidFill>
                <a:latin typeface="Canva Sans"/>
                <a:ea typeface="Canva Sans"/>
                <a:cs typeface="Canva Sans"/>
                <a:sym typeface="Canva Sans"/>
              </a:rPr>
              <a:t>про фейкові профілі, пропаганду та маніпуляції. Також відео, челенджі та за-</a:t>
            </a:r>
          </a:p>
          <a:p>
            <a:pPr algn="l">
              <a:lnSpc>
                <a:spcPts val="3124"/>
              </a:lnSpc>
            </a:pPr>
            <a:r>
              <a:rPr lang="en-US" sz="2499">
                <a:solidFill>
                  <a:srgbClr val="231F20"/>
                </a:solidFill>
                <a:latin typeface="Canva Sans"/>
                <a:ea typeface="Canva Sans"/>
                <a:cs typeface="Canva Sans"/>
                <a:sym typeface="Canva Sans"/>
              </a:rPr>
              <a:t>клики до дій можуть викликати бажання бути “в тренді” або “не відставати</a:t>
            </a:r>
          </a:p>
          <a:p>
            <a:pPr algn="l">
              <a:lnSpc>
                <a:spcPts val="3124"/>
              </a:lnSpc>
            </a:pPr>
            <a:r>
              <a:rPr lang="en-US" sz="2499">
                <a:solidFill>
                  <a:srgbClr val="231F20"/>
                </a:solidFill>
                <a:latin typeface="Canva Sans"/>
                <a:ea typeface="Canva Sans"/>
                <a:cs typeface="Canva Sans"/>
                <a:sym typeface="Canva Sans"/>
              </a:rPr>
              <a:t>від інших”.</a:t>
            </a:r>
          </a:p>
        </p:txBody>
      </p:sp>
    </p:spTree>
  </p:cSld>
  <p:clrMapOvr>
    <a:masterClrMapping/>
  </p:clrMapOvr>
</p:sld>
</file>

<file path=ppt/theme/theme1.xml><?xml version="1.0" encoding="utf-8"?>
<a:theme xmlns:a="http://schemas.openxmlformats.org/drawingml/2006/main" name="Місто">
  <a:themeElements>
    <a:clrScheme name="Місто">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Міст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істо">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TM03457491[[fn=Місто]]</Template>
  <TotalTime>3025</TotalTime>
  <Words>2448</Words>
  <Application>Microsoft Office PowerPoint</Application>
  <PresentationFormat>Довільний</PresentationFormat>
  <Paragraphs>210</Paragraphs>
  <Slides>21</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21</vt:i4>
      </vt:variant>
    </vt:vector>
  </HeadingPairs>
  <TitlesOfParts>
    <vt:vector size="28" baseType="lpstr">
      <vt:lpstr>Arial</vt:lpstr>
      <vt:lpstr>Times New Roman</vt:lpstr>
      <vt:lpstr>Canva Sans Bold</vt:lpstr>
      <vt:lpstr>Canva Sans</vt:lpstr>
      <vt:lpstr>TT Slabs Bold</vt:lpstr>
      <vt:lpstr>Calibri Light</vt:lpstr>
      <vt:lpstr>Місто</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Відповідальність неповнолітньої особи:</vt:lpstr>
      <vt:lpstr>ВИДИ ПОКАРАНЬ, ЯКІ СУД МОЖЕ ЗАСТОСУВАТИ  ДО НЕПОВНОЛІТНЬОЇ ОСОБИ: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Протидія залученню дітей до протиправної діяльності в інтернеті.</dc:title>
  <cp:lastModifiedBy>Жанна Могер</cp:lastModifiedBy>
  <cp:revision>3</cp:revision>
  <dcterms:created xsi:type="dcterms:W3CDTF">2006-08-16T00:00:00Z</dcterms:created>
  <dcterms:modified xsi:type="dcterms:W3CDTF">2025-05-08T08:00:38Z</dcterms:modified>
  <dc:identifier>DAGmfxeka3A</dc:identifier>
</cp:coreProperties>
</file>