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41" r:id="rId3"/>
    <p:sldId id="342" r:id="rId4"/>
    <p:sldId id="256" r:id="rId5"/>
    <p:sldId id="257" r:id="rId6"/>
    <p:sldId id="344" r:id="rId7"/>
    <p:sldId id="266" r:id="rId8"/>
    <p:sldId id="267" r:id="rId9"/>
    <p:sldId id="346" r:id="rId10"/>
    <p:sldId id="271" r:id="rId11"/>
    <p:sldId id="347" r:id="rId12"/>
    <p:sldId id="272" r:id="rId13"/>
    <p:sldId id="348" r:id="rId14"/>
    <p:sldId id="274" r:id="rId15"/>
    <p:sldId id="275" r:id="rId16"/>
    <p:sldId id="276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1" r:id="rId30"/>
    <p:sldId id="292" r:id="rId31"/>
    <p:sldId id="293" r:id="rId32"/>
    <p:sldId id="349" r:id="rId33"/>
    <p:sldId id="296" r:id="rId34"/>
    <p:sldId id="297" r:id="rId35"/>
    <p:sldId id="300" r:id="rId36"/>
    <p:sldId id="298" r:id="rId37"/>
    <p:sldId id="299" r:id="rId38"/>
    <p:sldId id="301" r:id="rId39"/>
    <p:sldId id="302" r:id="rId40"/>
    <p:sldId id="305" r:id="rId41"/>
    <p:sldId id="306" r:id="rId42"/>
    <p:sldId id="307" r:id="rId43"/>
    <p:sldId id="311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51" r:id="rId54"/>
    <p:sldId id="321" r:id="rId55"/>
    <p:sldId id="330" r:id="rId56"/>
    <p:sldId id="331" r:id="rId57"/>
    <p:sldId id="334" r:id="rId58"/>
    <p:sldId id="336" r:id="rId59"/>
    <p:sldId id="339" r:id="rId60"/>
    <p:sldId id="353" r:id="rId61"/>
    <p:sldId id="352" r:id="rId62"/>
    <p:sldId id="354" r:id="rId63"/>
    <p:sldId id="357" r:id="rId64"/>
    <p:sldId id="356" r:id="rId6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64" autoAdjust="0"/>
  </p:normalViewPr>
  <p:slideViewPr>
    <p:cSldViewPr snapToGrid="0">
      <p:cViewPr varScale="1">
        <p:scale>
          <a:sx n="67" d="100"/>
          <a:sy n="67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44;&#1088;&#1091;&#1075;&#1080;&#1077;%20&#1082;&#1086;&#1084;&#1087;&#1100;&#1102;&#1090;&#1077;&#1088;&#1099;\&#1056;&#1086;&#1073;&#1086;&#1095;&#1080;&#1081;%20&#1053;&#1086;&#1091;&#1090;&#1073;&#1091;&#1082;\!%20&#1064;&#1050;&#1054;&#1051;&#1040;\&#1103;&#1082;&#1110;&#1089;&#1090;&#1100;%20&#1086;&#1089;&#1074;&#1110;&#1090;&#1080;\&#1059;&#1089;&#1087;&#1110;&#1096;&#1085;&#1110;&#1089;&#1090;&#1100;\&#1059;&#1057;&#1055;&#1030;&#1064;&#1053;&#1030;&#1057;&#1058;&#1068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АНАЛІЗ УСПІШНОСТІ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Лист3!$B$1</c:f>
              <c:strCache>
                <c:ptCount val="1"/>
                <c:pt idx="0">
                  <c:v>Якісний показник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3090229079008918E-2"/>
                  <c:y val="-3.6496350364963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E1D-4A3B-8769-D66D05D8EB39}"/>
                </c:ext>
              </c:extLst>
            </c:dLbl>
            <c:dLbl>
              <c:idx val="1"/>
              <c:layout>
                <c:manualLayout>
                  <c:x val="-1.1220196353436254E-2"/>
                  <c:y val="-2.9197080291970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E1D-4A3B-8769-D66D05D8EB39}"/>
                </c:ext>
              </c:extLst>
            </c:dLbl>
            <c:dLbl>
              <c:idx val="2"/>
              <c:layout>
                <c:manualLayout>
                  <c:x val="-1.3090229079008883E-2"/>
                  <c:y val="-3.1630170316301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E1D-4A3B-8769-D66D05D8EB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Лист3!$A$2:$A$4</c:f>
              <c:strCache>
                <c:ptCount val="3"/>
                <c:pt idx="0">
                  <c:v>І сем. 24-25 н.р.</c:v>
                </c:pt>
                <c:pt idx="1">
                  <c:v>Річна 24-25 н.р.</c:v>
                </c:pt>
                <c:pt idx="2">
                  <c:v>І сем. 25-26 н.р.</c:v>
                </c:pt>
              </c:strCache>
            </c:strRef>
          </c:cat>
          <c:val>
            <c:numRef>
              <c:f>Лист3!$B$2:$B$4</c:f>
              <c:numCache>
                <c:formatCode>General</c:formatCode>
                <c:ptCount val="3"/>
                <c:pt idx="0">
                  <c:v>35.4</c:v>
                </c:pt>
                <c:pt idx="1">
                  <c:v>40.6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1D-4A3B-8769-D66D05D8EB39}"/>
            </c:ext>
          </c:extLst>
        </c:ser>
        <c:ser>
          <c:idx val="1"/>
          <c:order val="1"/>
          <c:tx>
            <c:strRef>
              <c:f>Лист3!$C$1</c:f>
              <c:strCache>
                <c:ptCount val="1"/>
                <c:pt idx="0">
                  <c:v>Успішність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9464720194647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E1D-4A3B-8769-D66D05D8EB39}"/>
                </c:ext>
              </c:extLst>
            </c:dLbl>
            <c:dLbl>
              <c:idx val="1"/>
              <c:layout>
                <c:manualLayout>
                  <c:x val="1.8700327255726289E-3"/>
                  <c:y val="-4.1362530413625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E1D-4A3B-8769-D66D05D8EB39}"/>
                </c:ext>
              </c:extLst>
            </c:dLbl>
            <c:dLbl>
              <c:idx val="2"/>
              <c:layout>
                <c:manualLayout>
                  <c:x val="0"/>
                  <c:y val="-3.6496350364963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E1D-4A3B-8769-D66D05D8EB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Лист3!$A$2:$A$4</c:f>
              <c:strCache>
                <c:ptCount val="3"/>
                <c:pt idx="0">
                  <c:v>І сем. 24-25 н.р.</c:v>
                </c:pt>
                <c:pt idx="1">
                  <c:v>Річна 24-25 н.р.</c:v>
                </c:pt>
                <c:pt idx="2">
                  <c:v>І сем. 25-26 н.р.</c:v>
                </c:pt>
              </c:strCache>
            </c:strRef>
          </c:cat>
          <c:val>
            <c:numRef>
              <c:f>Лист3!$C$2:$C$4</c:f>
              <c:numCache>
                <c:formatCode>General</c:formatCode>
                <c:ptCount val="3"/>
                <c:pt idx="0">
                  <c:v>78.3</c:v>
                </c:pt>
                <c:pt idx="1">
                  <c:v>76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1D-4A3B-8769-D66D05D8EB3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23530008"/>
        <c:axId val="423530664"/>
        <c:axId val="426407864"/>
      </c:bar3DChart>
      <c:catAx>
        <c:axId val="423530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530664"/>
        <c:crosses val="autoZero"/>
        <c:auto val="1"/>
        <c:lblAlgn val="ctr"/>
        <c:lblOffset val="100"/>
        <c:noMultiLvlLbl val="0"/>
      </c:catAx>
      <c:valAx>
        <c:axId val="423530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530008"/>
        <c:crosses val="autoZero"/>
        <c:crossBetween val="between"/>
      </c:valAx>
      <c:serAx>
        <c:axId val="42640786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530664"/>
        <c:crosses val="autoZero"/>
      </c:ser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/>
              <a:t>РІВНІ</a:t>
            </a:r>
            <a:r>
              <a:rPr lang="ru-RU" sz="1400" b="1" baseline="0"/>
              <a:t> ДОСЯГНЕНЬ</a:t>
            </a:r>
            <a:endParaRPr lang="ru-RU" sz="1400" b="1"/>
          </a:p>
        </c:rich>
      </c:tx>
      <c:layout>
        <c:manualLayout>
          <c:xMode val="edge"/>
          <c:yMode val="edge"/>
          <c:x val="0.3787838580821366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Лист3!$A$17</c:f>
              <c:strCache>
                <c:ptCount val="1"/>
                <c:pt idx="0">
                  <c:v>І сем. 24-25 н.р.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72599842893371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623-46FA-BC2D-E138FA5B53E9}"/>
                </c:ext>
              </c:extLst>
            </c:dLbl>
            <c:dLbl>
              <c:idx val="2"/>
              <c:layout>
                <c:manualLayout>
                  <c:x val="5.8139543755652773E-3"/>
                  <c:y val="2.5889976434005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623-46FA-BC2D-E138FA5B5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Лист3!$B$16:$E$16</c:f>
              <c:strCache>
                <c:ptCount val="4"/>
                <c:pt idx="0">
                  <c:v>Високий рівень</c:v>
                </c:pt>
                <c:pt idx="1">
                  <c:v>Достатній</c:v>
                </c:pt>
                <c:pt idx="2">
                  <c:v>Середній</c:v>
                </c:pt>
                <c:pt idx="3">
                  <c:v>Початковий</c:v>
                </c:pt>
              </c:strCache>
            </c:strRef>
          </c:cat>
          <c:val>
            <c:numRef>
              <c:f>Лист3!$B$17:$E$17</c:f>
              <c:numCache>
                <c:formatCode>General</c:formatCode>
                <c:ptCount val="4"/>
                <c:pt idx="0">
                  <c:v>17</c:v>
                </c:pt>
                <c:pt idx="1">
                  <c:v>97</c:v>
                </c:pt>
                <c:pt idx="2">
                  <c:v>138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23-46FA-BC2D-E138FA5B53E9}"/>
            </c:ext>
          </c:extLst>
        </c:ser>
        <c:ser>
          <c:idx val="1"/>
          <c:order val="1"/>
          <c:tx>
            <c:strRef>
              <c:f>Лист3!$A$18</c:f>
              <c:strCache>
                <c:ptCount val="1"/>
                <c:pt idx="0">
                  <c:v>Річна 24-25 н.р.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1.29449882170028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623-46FA-BC2D-E138FA5B5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Лист3!$B$16:$E$16</c:f>
              <c:strCache>
                <c:ptCount val="4"/>
                <c:pt idx="0">
                  <c:v>Високий рівень</c:v>
                </c:pt>
                <c:pt idx="1">
                  <c:v>Достатній</c:v>
                </c:pt>
                <c:pt idx="2">
                  <c:v>Середній</c:v>
                </c:pt>
                <c:pt idx="3">
                  <c:v>Початковий</c:v>
                </c:pt>
              </c:strCache>
            </c:strRef>
          </c:cat>
          <c:val>
            <c:numRef>
              <c:f>Лист3!$B$18:$E$18</c:f>
              <c:numCache>
                <c:formatCode>General</c:formatCode>
                <c:ptCount val="4"/>
                <c:pt idx="0">
                  <c:v>30</c:v>
                </c:pt>
                <c:pt idx="1">
                  <c:v>111</c:v>
                </c:pt>
                <c:pt idx="2">
                  <c:v>137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23-46FA-BC2D-E138FA5B53E9}"/>
            </c:ext>
          </c:extLst>
        </c:ser>
        <c:ser>
          <c:idx val="2"/>
          <c:order val="2"/>
          <c:tx>
            <c:strRef>
              <c:f>Лист3!$A$19</c:f>
              <c:strCache>
                <c:ptCount val="1"/>
                <c:pt idx="0">
                  <c:v>І сем. 25-26 н.р.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29449882170028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623-46FA-BC2D-E138FA5B53E9}"/>
                </c:ext>
              </c:extLst>
            </c:dLbl>
            <c:dLbl>
              <c:idx val="2"/>
              <c:layout>
                <c:manualLayout>
                  <c:x val="-1.4211724298552181E-16"/>
                  <c:y val="-3.45199685786743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623-46FA-BC2D-E138FA5B5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Лист3!$B$16:$E$16</c:f>
              <c:strCache>
                <c:ptCount val="4"/>
                <c:pt idx="0">
                  <c:v>Високий рівень</c:v>
                </c:pt>
                <c:pt idx="1">
                  <c:v>Достатній</c:v>
                </c:pt>
                <c:pt idx="2">
                  <c:v>Середній</c:v>
                </c:pt>
                <c:pt idx="3">
                  <c:v>Початковий</c:v>
                </c:pt>
              </c:strCache>
            </c:strRef>
          </c:cat>
          <c:val>
            <c:numRef>
              <c:f>Лист3!$B$19:$E$19</c:f>
              <c:numCache>
                <c:formatCode>General</c:formatCode>
                <c:ptCount val="4"/>
                <c:pt idx="0">
                  <c:v>17</c:v>
                </c:pt>
                <c:pt idx="1">
                  <c:v>77</c:v>
                </c:pt>
                <c:pt idx="2">
                  <c:v>125</c:v>
                </c:pt>
                <c:pt idx="3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623-46FA-BC2D-E138FA5B53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23530992"/>
        <c:axId val="423533944"/>
      </c:barChart>
      <c:catAx>
        <c:axId val="423530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533944"/>
        <c:crosses val="autoZero"/>
        <c:auto val="1"/>
        <c:lblAlgn val="ctr"/>
        <c:lblOffset val="100"/>
        <c:noMultiLvlLbl val="0"/>
      </c:catAx>
      <c:valAx>
        <c:axId val="423533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35309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28B4FB-1412-41F9-BCA9-4011FEF36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AE2C01-5B37-457F-A455-1CDED53AF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F30A91-695C-4C65-8A26-061DBA300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4413C4-17B1-4093-8ACC-8A4CA1ED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E311A-3AF5-4434-9CCA-EB9064AF5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6959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B3854-6800-430C-BB32-46E59234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619F1E4-D82D-498C-8745-8ABFFA851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286C90-A00B-42B6-A3B6-7C897DED9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285201-8AD7-4D78-AB44-6230F56E0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5C0EA5-600D-42BE-B8D2-80D4B322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164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D47DC1-0E7E-4622-9446-01AB41313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C6DD08-060B-4FC6-8EFC-4D9D69D0D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86793B-D6CC-4D98-B80E-C4151B7A7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C2BE80-259A-4864-8BB7-B7C175ED3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8A42C8-66B9-4572-A942-5C3219AC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36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AC837-7F01-40B4-8C5D-EBDDB31D6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79369E-1D77-43A9-845C-41DDFCB9D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D03C1-08B3-474E-ADD4-7DBCF7C8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BD0835-D3E7-44B6-93C1-41FB9312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0BD5C9-94A4-41A6-AC5D-D9026976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87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9395C-B4BD-4D4A-A6C9-67F1DEC1F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472F005-F482-4459-B049-241AED9E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91B89B-5784-4CDB-B8B0-43ACA5D9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80F0BD-C8DE-49BA-9F98-3FA4E564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E3578E-121D-4CA8-9E54-E28F6520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5796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E08F17-30D9-4943-99B3-153EA57D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58E91C-59A5-4900-8746-A4219FC4F9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E1E5A3-170D-4780-8F64-B40D07D68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69AF89-FA2F-4472-8F17-E8456F84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CF558D-6CE5-46E7-9CD7-688400B8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FC2335-96BA-4A82-92DE-D9C25A198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084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173B0-24AD-46DE-A28A-E0BD41F6E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E4D8AF-E066-45C2-8F9F-F2E08EF12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49C750-09DC-4D75-98F2-7CC34EC74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406E6B-3BFB-446B-9218-75DFE7900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F842FC-8CE6-4E6F-BE78-215D753F9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34E66C-068B-4FEF-AAB9-F77FE2B9C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53DE51B-C228-4EF7-A3DA-9CFE6196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417ADC-8E5D-4640-9385-34AAB0E3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638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5D26DB-D100-4D8C-AF01-E57CF2AF6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889E964-A914-4DE8-9BFE-7CFD157E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E5D6F7-CE34-4353-8493-2BFBD0A8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7299F04-E777-4197-9422-74DEF85E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897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854E2E7-2889-4740-B717-C425C752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B91E2B4-A02C-4006-8DF7-CF26848D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1A43140-2747-4EB3-8481-33AD5307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3050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78447-F41E-4BC5-B61B-8D706333D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B6DFE9-9DAA-4F78-AC79-98B65BC50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4339C5-2A26-47F5-B8B9-BEA3D7511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1C3A49-D438-455F-90F4-C4301F67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14C10F-24D5-4D37-A6ED-467FB012E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EC9F27-F3AA-4CC0-BF1F-482694EF9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9948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6D9DD-BEE4-4F40-8C31-5ED31EECA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4DE414-9B4B-44B2-AF93-DF9ED2E9D0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365BCE-12F7-4C07-8AFE-533187AED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1A4FD9-6851-4970-8E95-D6EB842F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D9058C-841B-4871-9428-BC877A3A2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66B800-734B-4173-816E-A46511FC7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8776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47A181-E916-4ADE-A770-318356646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3B885A-B5AC-4664-B4D2-54919B4A5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05D5CF-468C-4DCA-98E9-E4996443EF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9290A-BCE5-4F43-BDAF-16EEE2B31D31}" type="datetimeFigureOut">
              <a:rPr lang="ru-UA" smtClean="0"/>
              <a:t>01/14/2026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686EEA-3ABF-4660-BE0E-BA4AFC8C8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A28C88-56DB-469B-B920-FEE59231B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096DF-FD2D-485A-887B-6DA8A13DAC9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132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714" y="365125"/>
            <a:ext cx="10374086" cy="169694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+mn-lt"/>
              </a:rPr>
              <a:t>ПРО РЕЗУЛЬТАТИ ПРОВЕДЕНОГО САМООЦІНЮВАННЯ ЗА НАПРЯМОМ «ОСВІТНЄ СЕРЕДОВИЩЕ»</a:t>
            </a:r>
            <a:endParaRPr lang="uk-UA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902" y="2164702"/>
            <a:ext cx="11017898" cy="40122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«Про освіту»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(статті 41, частина 3 статті 48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«Про повну загальну середню освіту»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(стаття 42),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 проведення моніторингу якості освіти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затвердженого наказом МОН України від 16.01.2020 № 54,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оцінювання освітніх і управлінських процесів у ЗЗСО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наказу МОН України від 30.11.2020 № 1480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відповідно до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Річного плану роботи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Немішаївського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ліцею №1 на 2025/2026 навчальний рік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закладі було проведено </a:t>
            </a:r>
            <a:r>
              <a:rPr lang="uk-UA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самооцінювання</a:t>
            </a: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якості освітньої діяльності за напрямом “Освітнє середовище”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9825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F07CC7-62E5-4A2E-8BDD-7311F8B4A83B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1F85F71-751F-4F45-9CD3-177F041FB87F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29F769-2F15-4E20-A598-32EA9F53A431}"/>
              </a:ext>
            </a:extLst>
          </p:cNvPr>
          <p:cNvSpPr/>
          <p:nvPr/>
        </p:nvSpPr>
        <p:spPr bwMode="auto">
          <a:xfrm>
            <a:off x="1104872" y="1115122"/>
            <a:ext cx="10474171" cy="542265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52704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3" y="0"/>
            <a:ext cx="11415712" cy="651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Інструктажі з охорони праці та безпеки життєдіяльності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працівників і здобувачів освіти проводяться відповідно до законодавства. Журнали реєстрації інструктажів наявні. Учасники освітнього процесу дотримуються вимог з охорони праці, пожежної безпеки, правил поведінки в умовах надзвичайних ситуацій.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Оприлюднено пам’ятки для учасників освітнього процесу щодо правил поведінки під час тривоги, евакуації, перебування в укритті, мінної безпеки. За результатами опитування учнів: </a:t>
            </a:r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50% зазначили, що такі навчання проводяться регулярно із залученням спеціальних служб, ще 50% — що регулярні інструктажі проводять учителі під час навчальних занять.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75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741B53E-925B-4954-93CC-21EC4E2E8C5F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472EEA-3CA2-445F-8650-73D83B444DB5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2E821F3-0040-4944-9E64-889B30DF046A}"/>
              </a:ext>
            </a:extLst>
          </p:cNvPr>
          <p:cNvSpPr/>
          <p:nvPr/>
        </p:nvSpPr>
        <p:spPr bwMode="auto">
          <a:xfrm>
            <a:off x="1127732" y="1117501"/>
            <a:ext cx="9936535" cy="512102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10093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3013" y="957264"/>
            <a:ext cx="9215437" cy="4384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Інструктажі та навчання педагогічних працівників щодо надання </a:t>
            </a:r>
            <a:r>
              <a:rPr lang="uk-UA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домедичної</a:t>
            </a:r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допомоги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проводяться регулярно. </a:t>
            </a:r>
            <a:endParaRPr lang="uk-UA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результатами опитування, 82% учнів володіють навичками надання </a:t>
            </a:r>
            <a:r>
              <a:rPr lang="uk-UA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домедичної</a:t>
            </a:r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допомоги, 100% опитаних обізнані з послідовністю дій у разі нещасного випадку або травмування.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38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8534CD4-9220-464D-98BB-265F4649824C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F88A9C6-DEF6-4D3B-AA40-A484DF993BA9}"/>
              </a:ext>
            </a:extLst>
          </p:cNvPr>
          <p:cNvSpPr/>
          <p:nvPr/>
        </p:nvSpPr>
        <p:spPr bwMode="auto">
          <a:xfrm>
            <a:off x="575171" y="696582"/>
            <a:ext cx="11533573" cy="571309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385845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A76731E-7C74-489D-8336-9B9F8877763C}"/>
              </a:ext>
            </a:extLst>
          </p:cNvPr>
          <p:cNvSpPr/>
          <p:nvPr/>
        </p:nvSpPr>
        <p:spPr bwMode="auto">
          <a:xfrm>
            <a:off x="0" y="268549"/>
            <a:ext cx="12192000" cy="632090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443600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E982933-67E2-4406-B9CC-C892D930575B}"/>
              </a:ext>
            </a:extLst>
          </p:cNvPr>
          <p:cNvSpPr/>
          <p:nvPr/>
        </p:nvSpPr>
        <p:spPr bwMode="auto">
          <a:xfrm>
            <a:off x="1910179" y="0"/>
            <a:ext cx="8371642" cy="443883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Критерій 1.1.5</a:t>
            </a:r>
            <a:endParaRPr lang="en-US" sz="3200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D82784C-9D0F-4584-B59F-B11F9C568E22}"/>
              </a:ext>
            </a:extLst>
          </p:cNvPr>
          <p:cNvSpPr/>
          <p:nvPr/>
        </p:nvSpPr>
        <p:spPr bwMode="auto">
          <a:xfrm>
            <a:off x="1314450" y="1914524"/>
            <a:ext cx="8315325" cy="300039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400" b="1" kern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УЗАГАЛЬНЮЮЧА ІНФОРМАЦІЯ</a:t>
            </a:r>
            <a:endParaRPr lang="en-US" sz="2400" b="1" kern="0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9758919-7109-4DB2-820F-5CDD0ED6F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270950"/>
              </p:ext>
            </p:extLst>
          </p:nvPr>
        </p:nvGraphicFramePr>
        <p:xfrm>
          <a:off x="1303446" y="2183971"/>
          <a:ext cx="8312042" cy="4732100"/>
        </p:xfrm>
        <a:graphic>
          <a:graphicData uri="http://schemas.openxmlformats.org/drawingml/2006/table">
            <a:tbl>
              <a:tblPr/>
              <a:tblGrid>
                <a:gridCol w="5007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4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784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Форма спостереження за освітнім середовищем</a:t>
                      </a:r>
                      <a:endParaRPr lang="en-US" sz="14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3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19.1. доступність для учасників освітнього процесу щоденного меню 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7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19.2. меню їдальні та асортимент буфету (за наявності) щодня розміщуються на відведеному для цього стенді та/або вебсайті школи та/або доводиться через інші канали комунікації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3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19.3. сервірування столів (наявність ложок, виделок, ножів, пиріжкової тарілки, серветок)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19.4. в асортименті їдальні відсутні харчові продукти заборонені для реалізації у шкільних буфетах та у торгівельних апаратах, розміщених у закладах освіти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5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19.5. забезпечено умови для харчування учнів з особливими дієтичними потребами, у тому числі з непереносимістю глютену та лактози, харчовою алергією та непереносимістю окремих харчових продуктів або речовин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95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19.6. наявність візуальних матеріалів, доступних для здобувачів освіти/дітей всіх вікових груп, що популяризують здорове харчування (про користь і важливість овочів, фруктів та ягід щодня, під час кожного прийому їжі)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1450" y="542925"/>
            <a:ext cx="10958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харчування сприяє формуванню культури здорового харчування. Частина опитаних учнів та батьків задоволені умовами харчування.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67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% батьків зазначили, що їхні діти задоволені організацією харчування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15082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C0F1DB-AD02-4292-B0DE-A1A13FE5C5F0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355BE2-360F-4862-BA45-14ECF626EED8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1596A7-D481-4F1D-8DB4-28F324748802}"/>
              </a:ext>
            </a:extLst>
          </p:cNvPr>
          <p:cNvSpPr/>
          <p:nvPr/>
        </p:nvSpPr>
        <p:spPr bwMode="auto">
          <a:xfrm>
            <a:off x="1084403" y="1120535"/>
            <a:ext cx="10023193" cy="512458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281966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C4C008-BB63-4312-8301-549883D54A59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4DD84CD-3E10-4BE9-9750-E02CF9A36D7B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23751DA-1B1D-4521-A472-0B566FC525F8}"/>
              </a:ext>
            </a:extLst>
          </p:cNvPr>
          <p:cNvSpPr/>
          <p:nvPr/>
        </p:nvSpPr>
        <p:spPr bwMode="auto">
          <a:xfrm>
            <a:off x="946951" y="1132878"/>
            <a:ext cx="10298097" cy="509795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350619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DF8E1F-357D-4EAC-A786-B76335F07E80}"/>
              </a:ext>
            </a:extLst>
          </p:cNvPr>
          <p:cNvSpPr/>
          <p:nvPr/>
        </p:nvSpPr>
        <p:spPr bwMode="auto">
          <a:xfrm>
            <a:off x="658426" y="672483"/>
            <a:ext cx="10875147" cy="551303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50757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7828" y="335903"/>
            <a:ext cx="11140752" cy="6102220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Самооцінювання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здійснювалося на підставі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наказу по ліцею № 91/01-09 від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30.10.2025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 з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03.11.2025 по 21.11.2025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метою:</a:t>
            </a:r>
            <a:endParaRPr lang="uk-UA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розбудови внутрішньої системи забезпечення якості освіти;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 якості освітньої діяльності;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 системного підходу до моніторингу на всіх етапах освітнього процесу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7506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AA9E98-B5DB-4617-83EF-600629D9502D}"/>
              </a:ext>
            </a:extLst>
          </p:cNvPr>
          <p:cNvSpPr/>
          <p:nvPr/>
        </p:nvSpPr>
        <p:spPr bwMode="auto">
          <a:xfrm>
            <a:off x="596283" y="392836"/>
            <a:ext cx="10999433" cy="60723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271479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870826-9C14-4B74-9F14-51D3982C4386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177F0C9-43DB-4767-8463-4148F1377CF2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F2D14C-2CA2-4167-9393-FB79E79A831D}"/>
              </a:ext>
            </a:extLst>
          </p:cNvPr>
          <p:cNvSpPr/>
          <p:nvPr/>
        </p:nvSpPr>
        <p:spPr bwMode="auto">
          <a:xfrm>
            <a:off x="821184" y="1117501"/>
            <a:ext cx="10549631" cy="512102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447299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8FF2E2-CA6A-42D8-9CE7-871D59D7B78D}"/>
              </a:ext>
            </a:extLst>
          </p:cNvPr>
          <p:cNvSpPr/>
          <p:nvPr/>
        </p:nvSpPr>
        <p:spPr bwMode="auto">
          <a:xfrm>
            <a:off x="279646" y="415031"/>
            <a:ext cx="11632707" cy="602793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683764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AA75E3-7390-4F6F-9620-99B26317498D}"/>
              </a:ext>
            </a:extLst>
          </p:cNvPr>
          <p:cNvSpPr/>
          <p:nvPr/>
        </p:nvSpPr>
        <p:spPr bwMode="auto">
          <a:xfrm>
            <a:off x="156839" y="370642"/>
            <a:ext cx="11878322" cy="611671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290251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10AB96C-42EE-432B-9DEA-1EEE2FFC9042}"/>
              </a:ext>
            </a:extLst>
          </p:cNvPr>
          <p:cNvSpPr/>
          <p:nvPr/>
        </p:nvSpPr>
        <p:spPr bwMode="auto">
          <a:xfrm>
            <a:off x="1910179" y="0"/>
            <a:ext cx="8371642" cy="443883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Критерій 1.1.6</a:t>
            </a:r>
            <a:endParaRPr lang="en-US" sz="3200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F1DD73C-D465-423A-9762-C214FF1D6854}"/>
              </a:ext>
            </a:extLst>
          </p:cNvPr>
          <p:cNvSpPr/>
          <p:nvPr/>
        </p:nvSpPr>
        <p:spPr bwMode="auto">
          <a:xfrm>
            <a:off x="1385889" y="1971675"/>
            <a:ext cx="9158286" cy="314325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400" b="1" kern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УЗАГАЛЬНЮЮЧА ІНФОРМАЦІЯ</a:t>
            </a:r>
            <a:endParaRPr lang="en-US" sz="2400" b="1" kern="0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D3C2B2C-3CBE-47B6-9450-01B5C68C1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53762"/>
              </p:ext>
            </p:extLst>
          </p:nvPr>
        </p:nvGraphicFramePr>
        <p:xfrm>
          <a:off x="1371601" y="2300287"/>
          <a:ext cx="9201150" cy="1428751"/>
        </p:xfrm>
        <a:graphic>
          <a:graphicData uri="http://schemas.openxmlformats.org/drawingml/2006/table">
            <a:tbl>
              <a:tblPr/>
              <a:tblGrid>
                <a:gridCol w="5705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5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Форма спостереження за освітнім середовищем</a:t>
                      </a:r>
                      <a:endParaRPr lang="en-US" sz="16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4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6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9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 Безпечність користування мережею Інтернет: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встановлено антивірусне програмне забезпечення, але наявний доступ до сайтів з небажаним змістом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F64E67A-B2C2-4030-A1C1-0D78137A7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37653"/>
              </p:ext>
            </p:extLst>
          </p:nvPr>
        </p:nvGraphicFramePr>
        <p:xfrm>
          <a:off x="1385887" y="3836381"/>
          <a:ext cx="9259777" cy="3021619"/>
        </p:xfrm>
        <a:graphic>
          <a:graphicData uri="http://schemas.openxmlformats.org/drawingml/2006/table">
            <a:tbl>
              <a:tblPr/>
              <a:tblGrid>
                <a:gridCol w="5704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5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63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Опитувальник для керівника закладу освіти/для керівника закладу освіти (у штатному розписі відсутня посада заступника)/завідувача філії</a:t>
                      </a:r>
                      <a:endParaRPr lang="en-US" sz="16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6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66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 Які технічні засоби/інструменти використовуються в школі для контролю за безпечним користуванням мережею Інтернет?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Для забезпечення безпечного користування мережею Інтернет у закладі освіти застосовуються такі технічні та організаційні засоби: 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•</a:t>
                      </a:r>
                      <a:r>
                        <a:rPr sz="1600" b="0" i="0" u="none" strike="noStrike" dirty="0" err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Використовується</a:t>
                      </a: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антивірусне програмне забезпечення та брандмауера. </a:t>
                      </a:r>
                      <a:endParaRPr lang="uk-UA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•Встановлюється обмеження Wi-Fi доступу (мережа для адм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411444"/>
            <a:ext cx="12192000" cy="1641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Більшість комп’ютерів закладу обладнані технічними засобами контролю безпечного користування мережею Інтернет (антивірусне програмне забезпечення). Проводиться профілактична робота щодо запобігання </a:t>
            </a:r>
            <a:r>
              <a:rPr lang="uk-UA" sz="1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кібербулінгу</a:t>
            </a:r>
            <a:r>
              <a:rPr lang="uk-UA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безпечного користування мережею Інтернет. </a:t>
            </a:r>
            <a:r>
              <a:rPr lang="uk-UA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результатами анкетування: 67% учнів зазначили, що інформаційні заходи проводяться </a:t>
            </a:r>
            <a:r>
              <a:rPr lang="uk-UA" sz="19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різноманітно</a:t>
            </a:r>
            <a:r>
              <a:rPr lang="uk-UA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33% — що інформацію надають лише під час уроків інформатики.</a:t>
            </a:r>
            <a:endParaRPr lang="ru-RU" sz="1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148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9CD3FCC-7918-4F99-B6AA-42947623A480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50AD23C-AF4F-41F8-98E7-95149D7FA2E8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6CE8EFB-2B74-4DDB-9BAE-13074B7E4FE7}"/>
              </a:ext>
            </a:extLst>
          </p:cNvPr>
          <p:cNvSpPr/>
          <p:nvPr/>
        </p:nvSpPr>
        <p:spPr bwMode="auto">
          <a:xfrm>
            <a:off x="964707" y="1117501"/>
            <a:ext cx="10262586" cy="512102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827294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8BBCE6-C82B-43B2-9FFA-560C78A89AE5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F18B41-74C2-4B3A-A38E-A4A8E7A60708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F9AD5AE-69EA-4E84-B730-8CD36AD9E9EC}"/>
              </a:ext>
            </a:extLst>
          </p:cNvPr>
          <p:cNvSpPr/>
          <p:nvPr/>
        </p:nvSpPr>
        <p:spPr bwMode="auto">
          <a:xfrm>
            <a:off x="458679" y="1132878"/>
            <a:ext cx="11274641" cy="525904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490353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1B2C5B-D301-474F-BB34-CB0510478C1C}"/>
              </a:ext>
            </a:extLst>
          </p:cNvPr>
          <p:cNvSpPr/>
          <p:nvPr/>
        </p:nvSpPr>
        <p:spPr bwMode="auto">
          <a:xfrm>
            <a:off x="316636" y="539318"/>
            <a:ext cx="11558727" cy="577936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909323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B38C603-0054-4BA2-ADD7-6D73AA43CA35}"/>
              </a:ext>
            </a:extLst>
          </p:cNvPr>
          <p:cNvSpPr/>
          <p:nvPr/>
        </p:nvSpPr>
        <p:spPr bwMode="auto">
          <a:xfrm>
            <a:off x="1910179" y="0"/>
            <a:ext cx="8371642" cy="443883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Критерій 1.1.7</a:t>
            </a:r>
            <a:endParaRPr lang="en-US" sz="3200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6DAE33-A8CC-4EFC-9704-226A8377D49E}"/>
              </a:ext>
            </a:extLst>
          </p:cNvPr>
          <p:cNvSpPr/>
          <p:nvPr/>
        </p:nvSpPr>
        <p:spPr bwMode="auto">
          <a:xfrm>
            <a:off x="1700213" y="1880766"/>
            <a:ext cx="9272587" cy="405235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400" b="1" kern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УЗАГАЛЬНЮЮЧА ІНФОРМАЦІЯ</a:t>
            </a:r>
            <a:endParaRPr lang="en-US" sz="2400" b="1" kern="0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6916B08-D7BA-4260-83E0-8F764999E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802776"/>
              </p:ext>
            </p:extLst>
          </p:nvPr>
        </p:nvGraphicFramePr>
        <p:xfrm>
          <a:off x="142876" y="2285999"/>
          <a:ext cx="11487150" cy="4653408"/>
        </p:xfrm>
        <a:graphic>
          <a:graphicData uri="http://schemas.openxmlformats.org/drawingml/2006/table">
            <a:tbl>
              <a:tblPr/>
              <a:tblGrid>
                <a:gridCol w="684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1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40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Опитувальник для заступника керівника закладу освіти/для керівника закладу освіти (у штатному розписі відсутня посада заступника)/завідувача філії</a:t>
                      </a:r>
                      <a:endParaRPr lang="en-US" sz="14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2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8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У школі налагоджено систему роботи з адаптації та інтеграції учнів до освітнього процесу? 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знайомство з правилами школи, психологічна підтримка, соціально-педагогічна робота, педагогічна підстимка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6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Які методичні прийоми/методики/підходи напрацьовано в закладі освіти з питань адаптації та інтеграції учнів до освітнього процесу? 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особистісно-орінтований підхід, компетентнісний, інклюзивний, діяльнісний підходи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2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3.* Які умови створюються у закладі освіти для інтеграції дітей з ООП в освітнє середовище?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створення інклюзивних класів та команд психолого-педагогічного супроводу, розроблення ІПР, надання корекційно-розвиткових занять, наявність асисстентів (за потребою), підвищення кваліфікації педагогів, співпраця з ІРЦ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 У школі проводяться заходи з адаптації педагогічних працівників до умов праці?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0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 Які напрацювання має школа з питань успішної адаптації новопризначених учителів?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існує школа молодого вчителя, постійний методичний супровід ЗДНВР, взаємовідвідування уроків, участб у засіданнях професійних спільнот громади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6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 Які заходи проводяться у школі з адаптації учителів до змін в освітній політиці (законодавство, освітні стандарти тощо), умовах праці (профільність, вибір форм навчання, зміни в розкладі тощо)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наради при директорові , педради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71525" y="628650"/>
            <a:ext cx="107584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закладі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робота з </a:t>
            </a:r>
            <a:r>
              <a:rPr lang="ru-RU" sz="2000" dirty="0" err="1"/>
              <a:t>адаптації</a:t>
            </a:r>
            <a:r>
              <a:rPr lang="ru-RU" sz="2000" dirty="0"/>
              <a:t> та </a:t>
            </a:r>
            <a:r>
              <a:rPr lang="ru-RU" sz="2000" dirty="0" err="1"/>
              <a:t>інтеграції</a:t>
            </a:r>
            <a:r>
              <a:rPr lang="ru-RU" sz="2000" dirty="0"/>
              <a:t> </a:t>
            </a:r>
            <a:r>
              <a:rPr lang="ru-RU" sz="2000" dirty="0" err="1"/>
              <a:t>здобувачів</a:t>
            </a:r>
            <a:r>
              <a:rPr lang="ru-RU" sz="2000" dirty="0"/>
              <a:t> </a:t>
            </a:r>
            <a:r>
              <a:rPr lang="ru-RU" sz="2000" dirty="0" err="1"/>
              <a:t>освіти</a:t>
            </a:r>
            <a:r>
              <a:rPr lang="ru-RU" sz="2000" dirty="0"/>
              <a:t> до </a:t>
            </a:r>
            <a:r>
              <a:rPr lang="ru-RU" sz="2000" dirty="0" err="1"/>
              <a:t>освітнього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та </a:t>
            </a:r>
            <a:r>
              <a:rPr lang="ru-RU" sz="2000" dirty="0" err="1"/>
              <a:t>педагогічних</a:t>
            </a:r>
            <a:r>
              <a:rPr lang="ru-RU" sz="2000" dirty="0"/>
              <a:t> </a:t>
            </a:r>
            <a:r>
              <a:rPr lang="ru-RU" sz="2000" dirty="0" err="1"/>
              <a:t>працівників</a:t>
            </a:r>
            <a:r>
              <a:rPr lang="ru-RU" sz="2000" dirty="0"/>
              <a:t> до </a:t>
            </a:r>
            <a:r>
              <a:rPr lang="ru-RU" sz="2000" dirty="0" err="1"/>
              <a:t>професійної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. </a:t>
            </a:r>
            <a:r>
              <a:rPr lang="ru-RU" sz="2000" b="1" dirty="0" err="1"/>
              <a:t>Менше</a:t>
            </a:r>
            <a:r>
              <a:rPr lang="ru-RU" sz="2000" b="1" dirty="0"/>
              <a:t> 20% </a:t>
            </a:r>
            <a:r>
              <a:rPr lang="ru-RU" sz="2000" b="1" dirty="0" err="1"/>
              <a:t>батьків</a:t>
            </a:r>
            <a:r>
              <a:rPr lang="ru-RU" sz="2000" b="1" dirty="0"/>
              <a:t> </a:t>
            </a:r>
            <a:r>
              <a:rPr lang="ru-RU" sz="2000" b="1" dirty="0" err="1"/>
              <a:t>зазначили</a:t>
            </a:r>
            <a:r>
              <a:rPr lang="ru-RU" sz="2000" b="1" dirty="0"/>
              <a:t>, </a:t>
            </a:r>
            <a:r>
              <a:rPr lang="ru-RU" sz="2000" b="1" dirty="0" err="1"/>
              <a:t>що</a:t>
            </a:r>
            <a:r>
              <a:rPr lang="ru-RU" sz="2000" b="1" dirty="0"/>
              <a:t> в </a:t>
            </a:r>
            <a:r>
              <a:rPr lang="ru-RU" sz="2000" b="1" dirty="0" err="1"/>
              <a:t>дітей</a:t>
            </a:r>
            <a:r>
              <a:rPr lang="ru-RU" sz="2000" b="1" dirty="0"/>
              <a:t> </a:t>
            </a:r>
            <a:r>
              <a:rPr lang="ru-RU" sz="2000" b="1" dirty="0" err="1"/>
              <a:t>виникали</a:t>
            </a:r>
            <a:r>
              <a:rPr lang="ru-RU" sz="2000" b="1" dirty="0"/>
              <a:t> </a:t>
            </a:r>
            <a:r>
              <a:rPr lang="ru-RU" sz="2000" b="1" dirty="0" err="1"/>
              <a:t>труднощі</a:t>
            </a:r>
            <a:r>
              <a:rPr lang="ru-RU" sz="2000" b="1" dirty="0"/>
              <a:t> з </a:t>
            </a:r>
            <a:r>
              <a:rPr lang="ru-RU" sz="2000" b="1" dirty="0" err="1"/>
              <a:t>адаптацією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434125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1B6471-178B-4666-AD23-1FD672CBAAC3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BF94090-FE9B-4FB8-8E3C-94F898A77964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633FFB-7ED2-488D-AAE4-C5F04CD72CEB}"/>
              </a:ext>
            </a:extLst>
          </p:cNvPr>
          <p:cNvSpPr/>
          <p:nvPr/>
        </p:nvSpPr>
        <p:spPr bwMode="auto">
          <a:xfrm>
            <a:off x="802874" y="1115122"/>
            <a:ext cx="10586252" cy="548098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41065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 та методи проведення 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самооцінювання</a:t>
            </a:r>
            <a:r>
              <a:rPr lang="uk-UA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603" y="1529637"/>
            <a:ext cx="10663335" cy="4618751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обочою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групою було здійснено:</a:t>
            </a:r>
            <a:endParaRPr lang="uk-UA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нормативно-правової та управлінської документації;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вивчення освітнього середовища закладу;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 анкетування учнів, батьків, педагогічних працівників;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спостереження за освітнім процесом;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узагальнення результатів відповідно до рекомендацій посібника</a:t>
            </a:r>
            <a:b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«Абетка для директора»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самооцінювання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узагальнені у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довідці (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Додаток 1 до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наказу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«Про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підсумки проведення моніторингу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самооцінювання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якості освітньої діяльності за напрямом «освітнє середовище»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102 від 27.11.2025 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7581863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F8F757-3BD3-4CF6-B65E-39C9C7FC97C6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396A2EB-66C3-4ABF-B377-DE95BE532809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53D302D-56DC-4FCC-B623-62034330A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727381"/>
              </p:ext>
            </p:extLst>
          </p:nvPr>
        </p:nvGraphicFramePr>
        <p:xfrm>
          <a:off x="179041" y="1132877"/>
          <a:ext cx="11672648" cy="829405"/>
        </p:xfrm>
        <a:graphic>
          <a:graphicData uri="http://schemas.openxmlformats.org/drawingml/2006/table">
            <a:tbl>
              <a:tblPr/>
              <a:tblGrid>
                <a:gridCol w="11672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94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Чи виникали у Вашої дитини зазначені проблеми під час адаптаційного періоду у школі/переході до основної чи старшої школи/іншої школи чи класу?</a:t>
                      </a:r>
                      <a:endParaRPr lang="en-US" sz="16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3BC6C63-2A34-41C2-9CCF-3687ED3D4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233951"/>
              </p:ext>
            </p:extLst>
          </p:nvPr>
        </p:nvGraphicFramePr>
        <p:xfrm>
          <a:off x="179041" y="1962282"/>
          <a:ext cx="11672648" cy="4774259"/>
        </p:xfrm>
        <a:graphic>
          <a:graphicData uri="http://schemas.openxmlformats.org/drawingml/2006/table">
            <a:tbl>
              <a:tblPr/>
              <a:tblGrid>
                <a:gridCol w="7809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1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1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8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6.1. втрата інтересу до навчання 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6.2. зниження успішності з навчальних предметів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6.3. поява ознак стурбованості, неадекватних поведінкових реакцій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6.4. конфлікти/погіршення взаємин з однолітками (однокласниками)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6.5. конфлікти із учителями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6.6. конфлікти у взаєминах із старшокласниками</a:t>
                      </a:r>
                      <a:endParaRPr lang="en-US" sz="18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8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8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1669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EEACC6F-FEBB-403E-AC2C-830591D99AB4}"/>
              </a:ext>
            </a:extLst>
          </p:cNvPr>
          <p:cNvSpPr/>
          <p:nvPr/>
        </p:nvSpPr>
        <p:spPr bwMode="auto">
          <a:xfrm>
            <a:off x="2213510" y="89377"/>
            <a:ext cx="7764979" cy="434406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en-US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Вимога 1.2</a:t>
            </a:r>
            <a:endParaRPr lang="en-US" sz="3200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9B36941-3C6D-4FF8-A9F4-A3C86F0F0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677723"/>
              </p:ext>
            </p:extLst>
          </p:nvPr>
        </p:nvGraphicFramePr>
        <p:xfrm>
          <a:off x="88775" y="838791"/>
          <a:ext cx="8975326" cy="5431573"/>
        </p:xfrm>
        <a:graphic>
          <a:graphicData uri="http://schemas.openxmlformats.org/drawingml/2006/table">
            <a:tbl>
              <a:tblPr/>
              <a:tblGrid>
                <a:gridCol w="436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6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9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7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20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1.2. Створення освітнього середовища, вільного від будь-яких форм насильства та дискримінації</a:t>
                      </a:r>
                      <a:endParaRPr lang="en-US" sz="2000" b="1" i="0" u="none" strike="noStrike" dirty="0" err="1">
                        <a:solidFill>
                          <a:srgbClr val="FF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Оцінка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57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1.2.1. Заклад освіти планує та реалізує діяльність щодо запобігання будь-яким проявам дискримінації, булінгу в закладі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3,2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44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1.2.2. Правила поведінки учасників освітнього процесу в закладі освіти забезпечують дотримання етичних норм, повагу до гідності, прав і свобод людини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2,909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31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1.2.3. Керівник та заступники керівника (далі - керівництво) закладу освіти, педагогічні працівники протидіють булінгу, іншому насильству, дотримуються порядку реагування на їх прояви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80DA848-1388-40E3-8C86-BD0743E5A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93186"/>
              </p:ext>
            </p:extLst>
          </p:nvPr>
        </p:nvGraphicFramePr>
        <p:xfrm>
          <a:off x="9049814" y="842965"/>
          <a:ext cx="2980261" cy="5400673"/>
        </p:xfrm>
        <a:graphic>
          <a:graphicData uri="http://schemas.openxmlformats.org/drawingml/2006/table">
            <a:tbl>
              <a:tblPr/>
              <a:tblGrid>
                <a:gridCol w="1534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5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2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ВП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29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11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43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979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171450"/>
            <a:ext cx="11115675" cy="6293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НАПРЯМ 2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Створення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освітнього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середовища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вільного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від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будь-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яких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форм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насильства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та </a:t>
            </a:r>
            <a:r>
              <a:rPr lang="ru-RU" sz="2400" b="1" dirty="0" err="1">
                <a:solidFill>
                  <a:srgbClr val="FF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дискримінації</a:t>
            </a:r>
            <a:endParaRPr lang="ru-RU" sz="2400" b="1" dirty="0">
              <a:solidFill>
                <a:srgbClr val="FF0000"/>
              </a:solidFill>
              <a:latin typeface="Arial" pitchFamily="34" charset="0"/>
              <a:ea typeface="Arial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закладі освіти розроблено, затверджено та оприлюднено План заходів, спрямованих на запобігання та протидію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булінгу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(цькуванню). Заходи проводяться регулярно відповідно до плану роботи. До їх реалізації залучаються всі категорії учасників освітнього процесу. Оформлено стенди з протидії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булінгу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Проводяться профілактичні бесіди класними керівниками, соціально-психологічною службою, із залученням працівників ювенальної поліції. Наявні відповідні накази та положення по закладу.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Реалізуються заходи із запобігання проявам дискримінації. Учні отримують інформацію про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булінг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інші форми насильства від класних керівників, учителів, психолога, соціального педагога, батьків, однолітків, через стенди та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вебсайт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результатами опитування більшість учнів і педагогічних працівників вважають освітнє середовище безпечним і психологічно комфортним.</a:t>
            </a:r>
            <a:endParaRPr lang="ru-RU" sz="2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Заклад реагує на звернення щодо випадків </a:t>
            </a:r>
            <a:r>
              <a:rPr lang="uk-UA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булінгу</a:t>
            </a: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Батьки зазначили, що більшість проблем вирішувалася </a:t>
            </a:r>
            <a:r>
              <a:rPr lang="uk-UA" sz="2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конструктивно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Практичний психолог здійснює роботу з виявлення, реагування та профілактики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булінгу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й інших проявів насильства.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6676011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9739CBA-EB71-4CE3-B2A4-98E53119F9CE}"/>
              </a:ext>
            </a:extLst>
          </p:cNvPr>
          <p:cNvSpPr/>
          <p:nvPr/>
        </p:nvSpPr>
        <p:spPr bwMode="auto">
          <a:xfrm>
            <a:off x="2777261" y="257142"/>
            <a:ext cx="6120000" cy="216000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D56458-EBC6-4BB1-8D91-3CD9B3BC451E}"/>
              </a:ext>
            </a:extLst>
          </p:cNvPr>
          <p:cNvSpPr/>
          <p:nvPr/>
        </p:nvSpPr>
        <p:spPr bwMode="auto">
          <a:xfrm>
            <a:off x="2820124" y="676660"/>
            <a:ext cx="6120000" cy="216000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790B220-D1DD-4FA3-A37F-E6598A33AF4F}"/>
              </a:ext>
            </a:extLst>
          </p:cNvPr>
          <p:cNvSpPr/>
          <p:nvPr/>
        </p:nvSpPr>
        <p:spPr bwMode="auto">
          <a:xfrm>
            <a:off x="1343024" y="1171575"/>
            <a:ext cx="9858375" cy="557807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058474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96C4015-A055-46F3-812F-AAA48C6894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020340"/>
              </p:ext>
            </p:extLst>
          </p:nvPr>
        </p:nvGraphicFramePr>
        <p:xfrm>
          <a:off x="163078" y="420878"/>
          <a:ext cx="11884335" cy="479235"/>
        </p:xfrm>
        <a:graphic>
          <a:graphicData uri="http://schemas.openxmlformats.org/drawingml/2006/table">
            <a:tbl>
              <a:tblPr/>
              <a:tblGrid>
                <a:gridCol w="11884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92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У закладі освіти:</a:t>
                      </a:r>
                      <a:endParaRPr lang="en-US" sz="14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A45A54B-8B4F-4ED8-BFF9-507470ED3D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469084"/>
              </p:ext>
            </p:extLst>
          </p:nvPr>
        </p:nvGraphicFramePr>
        <p:xfrm>
          <a:off x="242887" y="785814"/>
          <a:ext cx="11733090" cy="5965629"/>
        </p:xfrm>
        <a:graphic>
          <a:graphicData uri="http://schemas.openxmlformats.org/drawingml/2006/table">
            <a:tbl>
              <a:tblPr/>
              <a:tblGrid>
                <a:gridCol w="5939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8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8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83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7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переважно 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переважно 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10.1. наявні безпечні умови навчання та праці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10.10. здійснюється інформування педагогічних працівників щодо ознак булінгу, іншого насильства та запобігання йому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86%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10.11. відбувається систематична співпраця з представниками правоохоронних органів, іншими фахівцями з питань запобігання та протидії булінгу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10.2. комфортна міжособистісна взаємодія, що сприяє емоційному благополуччю педагогів, учнів та їхніх батьків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10.3. відсутні будь-які прояви насильства та наявні достатні ресурси для їх запобігання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7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10.4. дотримуються права та норми фізичної, психологічної, інформаційної та соціальної безпеки учасників освітнього процесу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10.5. кожен педагог вільно висловлює власні думки під час обговорення питань</a:t>
                      </a:r>
                      <a:endParaRPr lang="en-US" sz="1400" b="1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4%</a:t>
                      </a:r>
                      <a:endParaRPr lang="en-US" sz="14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10.6. відсутній тиск керівництва на педагогічних працівників</a:t>
                      </a:r>
                      <a:endParaRPr lang="en-US" sz="1400" b="1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4%</a:t>
                      </a:r>
                      <a:endParaRPr lang="en-US" sz="14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10.7. діє система психологічної допомоги для педагогів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10.8. між вчителями панує особистісно-довірливе спілкування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6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10.9. </a:t>
                      </a:r>
                      <a:r>
                        <a:rPr sz="14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проявляється неуважність керівництва до прохань і пропозицій/ігнорування особистих проблем</a:t>
                      </a:r>
                      <a:endParaRPr lang="en-US" sz="1400" b="1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D56458-EBC6-4BB1-8D91-3CD9B3BC451E}"/>
              </a:ext>
            </a:extLst>
          </p:cNvPr>
          <p:cNvSpPr/>
          <p:nvPr/>
        </p:nvSpPr>
        <p:spPr bwMode="auto">
          <a:xfrm>
            <a:off x="2843212" y="0"/>
            <a:ext cx="5957887" cy="614363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793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FB3C132-26C7-4389-AD1A-FB99385710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716313"/>
              </p:ext>
            </p:extLst>
          </p:nvPr>
        </p:nvGraphicFramePr>
        <p:xfrm>
          <a:off x="0" y="0"/>
          <a:ext cx="11964233" cy="428625"/>
        </p:xfrm>
        <a:graphic>
          <a:graphicData uri="http://schemas.openxmlformats.org/drawingml/2006/table">
            <a:tbl>
              <a:tblPr/>
              <a:tblGrid>
                <a:gridCol w="11964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8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Батьки учнів</a:t>
                      </a:r>
                      <a:endParaRPr kumimoji="0" lang="en-US" sz="2000" b="1" i="0" u="none" strike="noStrike" kern="0" cap="none" spc="0" normalizeH="0" baseline="0" noProof="0" dirty="0" err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Arial" pitchFamily="34" charset="0"/>
                        <a:cs typeface="+mn-cs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02F04E7-1DBE-4BF1-A068-D29EB35F5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279672"/>
              </p:ext>
            </p:extLst>
          </p:nvPr>
        </p:nvGraphicFramePr>
        <p:xfrm>
          <a:off x="128587" y="500063"/>
          <a:ext cx="11749920" cy="2417771"/>
        </p:xfrm>
        <a:graphic>
          <a:graphicData uri="http://schemas.openxmlformats.org/drawingml/2006/table">
            <a:tbl>
              <a:tblPr/>
              <a:tblGrid>
                <a:gridCol w="8148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5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 err="1" smtClean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r>
                        <a:rPr lang="uk-UA" sz="1400" b="0" i="0" u="none" strike="noStrike" dirty="0" smtClean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7.1. </a:t>
                      </a:r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Ваша дитина </a:t>
                      </a:r>
                      <a:r>
                        <a:rPr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 </a:t>
                      </a: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гордістю розповідає про свої успіхи у школі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7.2. </a:t>
                      </a:r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 дитини </a:t>
                      </a:r>
                      <a:r>
                        <a:rPr sz="1400" b="0" i="0" u="none" strike="noStrike" dirty="0" err="1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відсутній</a:t>
                      </a:r>
                      <a:r>
                        <a:rPr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інтерес до навчання та його результатів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7.3. </a:t>
                      </a:r>
                      <a:r>
                        <a:rPr lang="uk-UA"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Дитина </a:t>
                      </a:r>
                      <a:r>
                        <a:rPr sz="1400" b="0" i="0" u="none" strike="noStrike" dirty="0" err="1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йде</a:t>
                      </a:r>
                      <a:r>
                        <a:rPr sz="14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 школи в піднесеному настрої, з радістю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6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7.4.</a:t>
                      </a:r>
                      <a:r>
                        <a:rPr lang="uk-UA"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Дитина </a:t>
                      </a:r>
                      <a:r>
                        <a:rPr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йде до школи в пригніченому настрої, скаржиться на взаємини з однокласниками та/або з іншими учнями школи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6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7.5. </a:t>
                      </a:r>
                      <a:r>
                        <a:rPr lang="uk-UA"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Дитина</a:t>
                      </a:r>
                      <a:r>
                        <a:rPr sz="1400" b="0" i="0" u="none" strike="noStrike" dirty="0" err="1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неохоче</a:t>
                      </a:r>
                      <a:r>
                        <a:rPr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йде до школи, скаржиться на упереджене ставлення з боку вчителя (вчителів)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7.6. </a:t>
                      </a:r>
                      <a:r>
                        <a:rPr lang="uk-UA"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Дитина</a:t>
                      </a:r>
                      <a:r>
                        <a:rPr sz="1400" b="0" i="0" u="none" strike="noStrike" dirty="0" err="1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відмовляється</a:t>
                      </a:r>
                      <a:r>
                        <a:rPr sz="1400" b="0" i="0" u="none" strike="noStrike" dirty="0" smtClean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йти до школи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7.7. відчуває упереджене ставлення з боку керівництва школи</a:t>
                      </a:r>
                      <a:endParaRPr lang="en-US" sz="1400" b="0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400" b="0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63B35C0-64C5-4F08-9FA4-6B70D6F9B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8482"/>
              </p:ext>
            </p:extLst>
          </p:nvPr>
        </p:nvGraphicFramePr>
        <p:xfrm>
          <a:off x="127151" y="2957513"/>
          <a:ext cx="11964232" cy="342900"/>
        </p:xfrm>
        <a:graphic>
          <a:graphicData uri="http://schemas.openxmlformats.org/drawingml/2006/table">
            <a:tbl>
              <a:tblPr/>
              <a:tblGrid>
                <a:gridCol w="11964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1" i="0" u="none" strike="noStrike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Чи</a:t>
                      </a:r>
                      <a:r>
                        <a:rPr sz="1400" b="1" i="0" u="none" strike="noStrike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400" b="1" i="0" u="none" strike="noStrike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траплялися</a:t>
                      </a:r>
                      <a:r>
                        <a:rPr sz="1400" b="1" i="0" u="none" strike="noStrike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з </a:t>
                      </a:r>
                      <a:r>
                        <a:rPr sz="1400" b="1" i="0" u="none" strike="noStrike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Вашою</a:t>
                      </a:r>
                      <a:r>
                        <a:rPr sz="1400" b="1" i="0" u="none" strike="noStrike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400" b="1" i="0" u="none" strike="noStrike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дитиною</a:t>
                      </a:r>
                      <a:r>
                        <a:rPr sz="1400" b="1" i="0" u="none" strike="noStrike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: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914252-7595-453F-A02E-64F0AF1D8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606904"/>
              </p:ext>
            </p:extLst>
          </p:nvPr>
        </p:nvGraphicFramePr>
        <p:xfrm>
          <a:off x="127150" y="3228975"/>
          <a:ext cx="11964230" cy="3469225"/>
        </p:xfrm>
        <a:graphic>
          <a:graphicData uri="http://schemas.openxmlformats.org/drawingml/2006/table">
            <a:tbl>
              <a:tblPr/>
              <a:tblGrid>
                <a:gridCol w="7219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67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lang="uk-UA"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іноді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рідко або ніколи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часто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8.1. випадки образливої поведінки, приниження з боку однокласників та/або інших учнів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8.2. випадки образливої поведінки, приниження з боку вчителів та/або інших працівників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8.3. випадки фізичного насильства з боку однокласників та/або інших учнів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8.4. випадки фізичного насильства з боку вчителів та/або інших працівників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8.5. психологічний тиск з боку вчителів та/або керівництва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5376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71C1F3-542F-46EA-BBF7-27BA08BA775E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3F235ED-E1CF-401F-8D92-8AB074F02640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35ACFA0-19FD-4010-A378-3117BF68E507}"/>
              </a:ext>
            </a:extLst>
          </p:cNvPr>
          <p:cNvSpPr/>
          <p:nvPr/>
        </p:nvSpPr>
        <p:spPr bwMode="auto">
          <a:xfrm>
            <a:off x="862881" y="1132878"/>
            <a:ext cx="10466238" cy="517295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3407831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294A56-F2AA-4FCF-BB4D-A3A9D365171C}"/>
              </a:ext>
            </a:extLst>
          </p:cNvPr>
          <p:cNvSpPr/>
          <p:nvPr/>
        </p:nvSpPr>
        <p:spPr bwMode="auto">
          <a:xfrm>
            <a:off x="245615" y="498258"/>
            <a:ext cx="11700769" cy="586148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96220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8C980F-699E-4954-85B1-B966740D6D95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6588671-0DA1-4CDB-9ACB-D835E2079157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D2DB4E-4F39-4CCA-A7CF-AA0051870110}"/>
              </a:ext>
            </a:extLst>
          </p:cNvPr>
          <p:cNvSpPr/>
          <p:nvPr/>
        </p:nvSpPr>
        <p:spPr bwMode="auto">
          <a:xfrm>
            <a:off x="249663" y="1117501"/>
            <a:ext cx="11692673" cy="552299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841568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50F0D499-A4F8-463E-9BD5-7FBF8583B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946287"/>
              </p:ext>
            </p:extLst>
          </p:nvPr>
        </p:nvGraphicFramePr>
        <p:xfrm>
          <a:off x="70280" y="123307"/>
          <a:ext cx="11976717" cy="338331"/>
        </p:xfrm>
        <a:graphic>
          <a:graphicData uri="http://schemas.openxmlformats.org/drawingml/2006/table">
            <a:tbl>
              <a:tblPr/>
              <a:tblGrid>
                <a:gridCol w="11976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83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Укажіть, чи притаманно Вам:</a:t>
                      </a:r>
                      <a:endParaRPr lang="en-US" sz="1600" b="1" i="0" u="none" strike="noStrike" dirty="0" err="1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37AC154-7FEB-4D4F-A471-F005802F98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659881"/>
              </p:ext>
            </p:extLst>
          </p:nvPr>
        </p:nvGraphicFramePr>
        <p:xfrm>
          <a:off x="70280" y="461638"/>
          <a:ext cx="11976716" cy="3835154"/>
        </p:xfrm>
        <a:graphic>
          <a:graphicData uri="http://schemas.openxmlformats.org/drawingml/2006/table">
            <a:tbl>
              <a:tblPr/>
              <a:tblGrid>
                <a:gridCol w="8514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6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8.1. з гордістю розповідаю про свої успіхи у школі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78%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8.2. відсутній інтерес до навчання та його результатів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78%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8.3. йду до школи в піднесеному настрої, з радістю</a:t>
                      </a:r>
                      <a:endParaRPr lang="en-US" sz="16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8.4. йду до школи в пригніченому настрої, маю проблеми у взаєминах з однокласниками та/або з іншими учнями школи</a:t>
                      </a:r>
                      <a:endParaRPr lang="en-US" sz="1600" b="1" i="0" u="none" strike="noStrike" dirty="0" err="1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89%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6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8.5. неохоче йду до школи, відчуваю упереджене ставлення з боку вчителя (вчителів)</a:t>
                      </a:r>
                      <a:endParaRPr lang="en-US" sz="1600" b="1" i="0" u="none" strike="noStrike" dirty="0" err="1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6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8.6. відчуваю упереджене ставлення з боку керівництва школи</a:t>
                      </a:r>
                      <a:endParaRPr lang="en-US" sz="1600" b="1" i="0" u="none" strike="noStrike" dirty="0" err="1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94%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8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8.7. відсутнє бажання ходити до школи</a:t>
                      </a:r>
                      <a:endParaRPr lang="en-US" sz="1600" b="1" i="0" u="none" strike="noStrike" dirty="0" err="1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67%</a:t>
                      </a:r>
                      <a:endParaRPr lang="en-US" sz="1600" b="1" i="0" u="none" strike="noStrike" dirty="0" err="1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6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10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DC15116-DF20-4CAD-B65F-A01707417A17}"/>
              </a:ext>
            </a:extLst>
          </p:cNvPr>
          <p:cNvSpPr/>
          <p:nvPr/>
        </p:nvSpPr>
        <p:spPr bwMode="auto">
          <a:xfrm>
            <a:off x="2213510" y="89377"/>
            <a:ext cx="7764979" cy="487672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en-US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Напрям 1</a:t>
            </a:r>
            <a:endParaRPr lang="en-US" sz="3200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6836DAB-0E9E-4F5F-AD09-37D94E5F00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534579"/>
              </p:ext>
            </p:extLst>
          </p:nvPr>
        </p:nvGraphicFramePr>
        <p:xfrm>
          <a:off x="1557033" y="708870"/>
          <a:ext cx="6651089" cy="1425531"/>
        </p:xfrm>
        <a:graphic>
          <a:graphicData uri="http://schemas.openxmlformats.org/drawingml/2006/table">
            <a:tbl>
              <a:tblPr/>
              <a:tblGrid>
                <a:gridCol w="2150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7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881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lang="uk-UA" sz="14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                                      </a:t>
                      </a:r>
                      <a:r>
                        <a:rPr sz="1400" b="1" i="0" u="none" strike="noStrike" dirty="0" err="1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Шкала</a:t>
                      </a: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визначення рівня якості освітньої діяльності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000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/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/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/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3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1,0 − 1,65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1,66 − 2,65 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2,66 − 3,59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3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 рівень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рівень, що вимагає покращення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 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14A6FC02-3607-4A6F-AF97-B139A2FE3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970306"/>
              </p:ext>
            </p:extLst>
          </p:nvPr>
        </p:nvGraphicFramePr>
        <p:xfrm>
          <a:off x="428625" y="2397712"/>
          <a:ext cx="7656990" cy="3979921"/>
        </p:xfrm>
        <a:graphic>
          <a:graphicData uri="http://schemas.openxmlformats.org/drawingml/2006/table">
            <a:tbl>
              <a:tblPr/>
              <a:tblGrid>
                <a:gridCol w="3710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6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20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НАПРЯМ 1. Освітнє середовище закладу освіти</a:t>
                      </a:r>
                      <a:endParaRPr lang="en-US" sz="2000" b="1" i="0" u="none" strike="noStrike" dirty="0" err="1">
                        <a:solidFill>
                          <a:srgbClr val="FF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Оцінка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6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1.1. Забезпечення здорових, безпечних і комфортних умов навчання та праці</a:t>
                      </a:r>
                      <a:endParaRPr lang="en-US" sz="1800" b="1" i="0" u="none" strike="noStrike" dirty="0" err="1">
                        <a:solidFill>
                          <a:srgbClr val="00206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2,94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1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1.2. Створення освітнього середовища, вільного від будь-яких форм насильства та дискримінації</a:t>
                      </a:r>
                      <a:endParaRPr lang="en-US" sz="1800" b="1" i="0" u="none" strike="noStrike" dirty="0" err="1">
                        <a:solidFill>
                          <a:srgbClr val="00206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2,87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45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800" b="1" i="0" u="none" strike="noStrike" dirty="0">
                          <a:solidFill>
                            <a:srgbClr val="00206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1.3. Формування інклюзивного, розвивального та мотивуючого до навчання освітнього простору</a:t>
                      </a:r>
                      <a:endParaRPr lang="en-US" sz="1800" b="1" i="0" u="none" strike="noStrike" dirty="0" err="1">
                        <a:solidFill>
                          <a:srgbClr val="00206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2,7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A5DBE07-3A4F-4A79-BAD7-ED7B0E696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176070"/>
              </p:ext>
            </p:extLst>
          </p:nvPr>
        </p:nvGraphicFramePr>
        <p:xfrm>
          <a:off x="8208122" y="708870"/>
          <a:ext cx="1850278" cy="1425531"/>
        </p:xfrm>
        <a:graphic>
          <a:graphicData uri="http://schemas.openxmlformats.org/drawingml/2006/table">
            <a:tbl>
              <a:tblPr/>
              <a:tblGrid>
                <a:gridCol w="185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4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0000" marR="25559" marT="0" marB="0" anchor="ctr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3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3,60 − 4,0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3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B5D13F8B-4F69-4DA3-A01F-C5A426632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69189"/>
              </p:ext>
            </p:extLst>
          </p:nvPr>
        </p:nvGraphicFramePr>
        <p:xfrm>
          <a:off x="8114190" y="2412000"/>
          <a:ext cx="3505886" cy="3979921"/>
        </p:xfrm>
        <a:graphic>
          <a:graphicData uri="http://schemas.openxmlformats.org/drawingml/2006/table">
            <a:tbl>
              <a:tblPr/>
              <a:tblGrid>
                <a:gridCol w="1804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6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ВП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66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1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45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6833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69A677C-E9A3-4640-BB86-3E0174E7A38A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9179A8A-6914-4BBD-A855-562ACB56AB87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3FBF3A4-E62B-4D44-9221-A6F69307BE4E}"/>
              </a:ext>
            </a:extLst>
          </p:cNvPr>
          <p:cNvSpPr/>
          <p:nvPr/>
        </p:nvSpPr>
        <p:spPr bwMode="auto">
          <a:xfrm>
            <a:off x="1135573" y="1177266"/>
            <a:ext cx="10076923" cy="533006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821100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87CD0A8-E53C-496E-83E6-9122F4170407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127ABD-F5D9-4801-95C8-2085F991970D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78DBBD5-E466-4725-825B-336D6376DBB4}"/>
              </a:ext>
            </a:extLst>
          </p:cNvPr>
          <p:cNvSpPr/>
          <p:nvPr/>
        </p:nvSpPr>
        <p:spPr bwMode="auto">
          <a:xfrm>
            <a:off x="897740" y="1132878"/>
            <a:ext cx="10396520" cy="538333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346555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A7D605-B7C0-4FB6-BDB1-94CBB5CBB16F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3B15970-5EC7-4355-BCF5-BF6A557EF627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E9FD89F-6F78-4005-9BB3-33D568096EE0}"/>
              </a:ext>
            </a:extLst>
          </p:cNvPr>
          <p:cNvSpPr/>
          <p:nvPr/>
        </p:nvSpPr>
        <p:spPr bwMode="auto">
          <a:xfrm>
            <a:off x="1088610" y="1117501"/>
            <a:ext cx="10014779" cy="521227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5067076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36EBF0D-7F1D-4F01-B0F3-2F91D3306C3E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E7909CD-AD44-4AF7-8B6E-90369662058C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D9A368-2E73-4272-9A1C-5DCB5548CE57}"/>
              </a:ext>
            </a:extLst>
          </p:cNvPr>
          <p:cNvSpPr/>
          <p:nvPr/>
        </p:nvSpPr>
        <p:spPr bwMode="auto">
          <a:xfrm>
            <a:off x="432046" y="1115122"/>
            <a:ext cx="11327907" cy="533006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724521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B6BE55-1007-4732-B156-44F5C7ED4347}"/>
              </a:ext>
            </a:extLst>
          </p:cNvPr>
          <p:cNvSpPr/>
          <p:nvPr/>
        </p:nvSpPr>
        <p:spPr bwMode="auto">
          <a:xfrm>
            <a:off x="143522" y="392837"/>
            <a:ext cx="11904955" cy="607232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093147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9AEB22D-6114-4509-B673-1615E7841D45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7DBBEDB-B6D0-436C-8135-6AB98802C0FE}"/>
              </a:ext>
            </a:extLst>
          </p:cNvPr>
          <p:cNvSpPr/>
          <p:nvPr/>
        </p:nvSpPr>
        <p:spPr bwMode="auto">
          <a:xfrm>
            <a:off x="3227506" y="627168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Батьки учнів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564226B-E3E7-482D-93FA-AB1726CE0E60}"/>
              </a:ext>
            </a:extLst>
          </p:cNvPr>
          <p:cNvSpPr/>
          <p:nvPr/>
        </p:nvSpPr>
        <p:spPr bwMode="auto">
          <a:xfrm>
            <a:off x="468393" y="1132878"/>
            <a:ext cx="11255213" cy="543659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6876851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72F985-129B-423D-948C-13C70366258B}"/>
              </a:ext>
            </a:extLst>
          </p:cNvPr>
          <p:cNvSpPr/>
          <p:nvPr/>
        </p:nvSpPr>
        <p:spPr bwMode="auto">
          <a:xfrm>
            <a:off x="432046" y="415031"/>
            <a:ext cx="11327907" cy="602793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6250928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0EA532-7274-49F1-8FF1-09624A557AE6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5E9C24A-F085-47C9-AEB8-45BD107E2FD5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5C4C111-B022-4C1E-B78C-7B7103AE35F3}"/>
              </a:ext>
            </a:extLst>
          </p:cNvPr>
          <p:cNvSpPr/>
          <p:nvPr/>
        </p:nvSpPr>
        <p:spPr bwMode="auto">
          <a:xfrm>
            <a:off x="1653277" y="1117501"/>
            <a:ext cx="9152879" cy="561904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0066369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2697B8D-6A24-4C62-A9AF-4E231F8C7276}"/>
              </a:ext>
            </a:extLst>
          </p:cNvPr>
          <p:cNvSpPr/>
          <p:nvPr/>
        </p:nvSpPr>
        <p:spPr bwMode="auto">
          <a:xfrm>
            <a:off x="467557" y="441664"/>
            <a:ext cx="11256885" cy="597467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6063165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4550503-88A1-42E0-9BC1-21BDCCFFC663}"/>
              </a:ext>
            </a:extLst>
          </p:cNvPr>
          <p:cNvSpPr/>
          <p:nvPr/>
        </p:nvSpPr>
        <p:spPr bwMode="auto">
          <a:xfrm>
            <a:off x="1943100" y="-1"/>
            <a:ext cx="7843838" cy="338613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1EE17D-3CA5-49A6-AC08-905518AB91AC}"/>
              </a:ext>
            </a:extLst>
          </p:cNvPr>
          <p:cNvSpPr/>
          <p:nvPr/>
        </p:nvSpPr>
        <p:spPr bwMode="auto">
          <a:xfrm>
            <a:off x="2760955" y="3429000"/>
            <a:ext cx="6516210" cy="350446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599708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5B49275-692F-44B0-9D09-74A1B1F30F74}"/>
              </a:ext>
            </a:extLst>
          </p:cNvPr>
          <p:cNvSpPr/>
          <p:nvPr/>
        </p:nvSpPr>
        <p:spPr bwMode="auto">
          <a:xfrm>
            <a:off x="2213510" y="89377"/>
            <a:ext cx="7764979" cy="434406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en-US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Вимога 1.1</a:t>
            </a:r>
            <a:endParaRPr lang="en-US" sz="3200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EDDA31D-DE1E-40D1-AC2A-337F0DB76B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262770"/>
              </p:ext>
            </p:extLst>
          </p:nvPr>
        </p:nvGraphicFramePr>
        <p:xfrm>
          <a:off x="136562" y="613512"/>
          <a:ext cx="8864566" cy="6178209"/>
        </p:xfrm>
        <a:graphic>
          <a:graphicData uri="http://schemas.openxmlformats.org/drawingml/2006/table">
            <a:tbl>
              <a:tblPr/>
              <a:tblGrid>
                <a:gridCol w="4992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8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49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1.1. Забезпечення здорових, безпечних і комфортних умов навчання та праці</a:t>
                      </a:r>
                      <a:endParaRPr lang="en-US" sz="1600" b="1" i="0" u="none" strike="noStrike" dirty="0" err="1">
                        <a:solidFill>
                          <a:srgbClr val="FF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Оцінка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5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1.1.1. Приміщення і територія закладу освіти є безпечними та комфортними для навчання та праці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0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1.1.2. Заклад освіти забезпечений навчальними та іншими приміщеннями з відповідним обладнанням, що необхідні для реалізації освітньої програми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1.1.3. Учні та працівники закладу освіти обізнані з вимогами охорони праці, безпеки життєдіяльності, пожежної безпеки, правилами поведінки в умовах надзвичайних ситуацій і дотримуються їх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2,667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1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1.1.4. Працівники обізнані з правилами поведінки в разі нещасного випадку з учнями та працівниками закладу освіти чи раптового погіршення їх стану здоров'я та вживають необхідних заходів у таких ситуаціях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3,833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1.1.5. У закладі освіти створюються умови для здорового харчування учнів і працівників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57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1.1.6. У закладі освіти створюються умови для безпечного використання мережі Інтернет, в учасників освітнього процесу формуються навички безпечної поведінки в Інтернеті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3,25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08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1.1.7. У закладі освіти застосовуються підходи для адаптації та інтеграції учнів до освітнього процесу, професійної адаптації працівників</a:t>
                      </a:r>
                      <a:endParaRPr lang="en-US" sz="1200" b="1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3,333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494C0A6-B94B-4B58-A71B-0E680E0C6B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792837"/>
              </p:ext>
            </p:extLst>
          </p:nvPr>
        </p:nvGraphicFramePr>
        <p:xfrm>
          <a:off x="8958263" y="626580"/>
          <a:ext cx="2900362" cy="6201626"/>
        </p:xfrm>
        <a:graphic>
          <a:graphicData uri="http://schemas.openxmlformats.org/drawingml/2006/table">
            <a:tbl>
              <a:tblPr/>
              <a:tblGrid>
                <a:gridCol w="1493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7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1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ВП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8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0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1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57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08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2390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B94AF7-DDD4-423C-8E67-218FF97C31A1}"/>
              </a:ext>
            </a:extLst>
          </p:cNvPr>
          <p:cNvSpPr/>
          <p:nvPr/>
        </p:nvSpPr>
        <p:spPr bwMode="auto">
          <a:xfrm>
            <a:off x="2467992" y="0"/>
            <a:ext cx="6866082" cy="336117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86408F9-D452-475F-82E3-5D4A1B54657B}"/>
              </a:ext>
            </a:extLst>
          </p:cNvPr>
          <p:cNvSpPr/>
          <p:nvPr/>
        </p:nvSpPr>
        <p:spPr bwMode="auto">
          <a:xfrm>
            <a:off x="2467992" y="3496825"/>
            <a:ext cx="6866082" cy="328571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2066513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078E68E-669C-42D1-9D6E-C50608D8BC84}"/>
              </a:ext>
            </a:extLst>
          </p:cNvPr>
          <p:cNvSpPr/>
          <p:nvPr/>
        </p:nvSpPr>
        <p:spPr bwMode="auto">
          <a:xfrm>
            <a:off x="2615953" y="0"/>
            <a:ext cx="6960093" cy="335229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F9567A7-1A8E-45E9-ACC5-C17CCB3593C5}"/>
              </a:ext>
            </a:extLst>
          </p:cNvPr>
          <p:cNvSpPr/>
          <p:nvPr/>
        </p:nvSpPr>
        <p:spPr bwMode="auto">
          <a:xfrm>
            <a:off x="2615953" y="3505702"/>
            <a:ext cx="6960093" cy="335229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3727775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D0E43B-F896-41AF-A56D-CEA37E696786}"/>
              </a:ext>
            </a:extLst>
          </p:cNvPr>
          <p:cNvSpPr/>
          <p:nvPr/>
        </p:nvSpPr>
        <p:spPr bwMode="auto">
          <a:xfrm>
            <a:off x="373602" y="480504"/>
            <a:ext cx="11444796" cy="589699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049678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5776" y="214313"/>
            <a:ext cx="10729912" cy="6496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НАПРЯМ 3. Формування 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інклюзивного, розвивального та мотивуючого до навчання освітнього простору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Приміщення та територія закладу облаштовуються з урахуванням принципів універсального дизайну та розумного пристосування. Забезпечено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безбар’єрний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доступ до будівлі та приміщень першого поверху.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закладі функціонує ресурсна кімната. Заклад забезпечений асистентами вчителів, залучаються окремі фахівці для реалізації інклюзивного навчання. Налагоджено співпрацю з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інклюзивно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-ресурсним центром. Створені команди психолого-педагогічного супроводу дітей з особливими освітніми потребами.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Формуються навички здорового способу життя, екологічно доцільної поведінки. Простір закладу освіти та засоби навчання сприяють формуванню ключових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компетентностей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наскрізних умінь.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закладі функціонує бібліотека та читальний зал, які використовуються для індивідуальної, групової та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проєктної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діяльності. Ресурси бібліотеки сприяють формуванню інформаційно-комунікативної компетентності здобувачів освіти.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50873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C8430B4-F035-4201-88DB-7CCFF25E2AE8}"/>
              </a:ext>
            </a:extLst>
          </p:cNvPr>
          <p:cNvSpPr/>
          <p:nvPr/>
        </p:nvSpPr>
        <p:spPr bwMode="auto">
          <a:xfrm>
            <a:off x="2213510" y="89377"/>
            <a:ext cx="7764979" cy="434406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en-US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Вимога 1.3</a:t>
            </a:r>
            <a:endParaRPr lang="en-US" sz="3200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3132C5F-7F7C-4975-912C-C27D36285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581042"/>
              </p:ext>
            </p:extLst>
          </p:nvPr>
        </p:nvGraphicFramePr>
        <p:xfrm>
          <a:off x="402962" y="565097"/>
          <a:ext cx="7901127" cy="6174001"/>
        </p:xfrm>
        <a:graphic>
          <a:graphicData uri="http://schemas.openxmlformats.org/drawingml/2006/table">
            <a:tbl>
              <a:tblPr/>
              <a:tblGrid>
                <a:gridCol w="3828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0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07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Вимога 1.3. Формування інклюзивного, розвивального та мотивуючого до навчання освітнього простору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Оцінка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Високий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Достатній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1.3.1. Приміщення та територія закладу освіти облаштовується з урахуванням принципів універсального дизайну та/або розумного пристосування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1.3.2. У закладі освіти застосовуються методики та технології роботи з особами з особливими освітніми потребами (у разі потреби)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87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1.3.3. Заклад освіти взаємодіє з батьками, іншими законними представниками (далі - батьки) осіб з особливими освітніми потребами, фахівцями інклюзивно-ресурсного центру, залучає їх до необхідної підтримки дітей під час здобуття освіти (у разі наявності таких осіб)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2,5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1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1.3.4. Освітнє середовище мотивує учнів до оволодіння ключовими компетентностями та наскрізними вміннями, ведення здорового способу життя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9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Критерій 1.3.5. У закладі освіти створено  простір інформаційної взаємодії та соціально-культурної комунікації учасників освітнього процесу (бібліотека,  інформаційно-ресурсний центр тощо)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8CE8C8D-1D43-4C33-9AC0-21900E0E1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888368"/>
              </p:ext>
            </p:extLst>
          </p:nvPr>
        </p:nvGraphicFramePr>
        <p:xfrm>
          <a:off x="8318377" y="585788"/>
          <a:ext cx="3697411" cy="6411517"/>
        </p:xfrm>
        <a:graphic>
          <a:graphicData uri="http://schemas.openxmlformats.org/drawingml/2006/table">
            <a:tbl>
              <a:tblPr/>
              <a:tblGrid>
                <a:gridCol w="1903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ВП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Низький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1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80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89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62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1723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8BCC7C2-F35E-4912-9851-9A37DB847318}"/>
              </a:ext>
            </a:extLst>
          </p:cNvPr>
          <p:cNvSpPr/>
          <p:nvPr/>
        </p:nvSpPr>
        <p:spPr bwMode="auto">
          <a:xfrm>
            <a:off x="169098" y="578612"/>
            <a:ext cx="11853803" cy="57007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1084820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1463F3-2759-4323-A49C-8644ED0F0E80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59A02B0-34F7-4C7C-A5D2-AB6B00A5DEFC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D3BCA9A-B7FA-4C2E-821D-A0E807BE0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909009"/>
              </p:ext>
            </p:extLst>
          </p:nvPr>
        </p:nvGraphicFramePr>
        <p:xfrm>
          <a:off x="164099" y="1025122"/>
          <a:ext cx="11909531" cy="202692"/>
        </p:xfrm>
        <a:graphic>
          <a:graphicData uri="http://schemas.openxmlformats.org/drawingml/2006/table">
            <a:tbl>
              <a:tblPr/>
              <a:tblGrid>
                <a:gridCol w="1190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Як Ви забезпечуєте реалізацію освітнього процесу дитини/дітей з ООП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60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D45BE41-A7A5-4E83-8404-4D04041AC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337634"/>
              </p:ext>
            </p:extLst>
          </p:nvPr>
        </p:nvGraphicFramePr>
        <p:xfrm>
          <a:off x="164099" y="1205121"/>
          <a:ext cx="11909530" cy="5531419"/>
        </p:xfrm>
        <a:graphic>
          <a:graphicData uri="http://schemas.openxmlformats.org/drawingml/2006/table">
            <a:tbl>
              <a:tblPr/>
              <a:tblGrid>
                <a:gridCol w="7599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4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203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12.1. модифікую та/або адаптую матеріали для уроку відповідно до ІПР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12.10. беру участь у визначенні рівня(-ів) (оцінюванні потреби у наданні) підтримки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12.11. беру участь у перегляді індивідуальної програми розвитку (не рідше ніж двічі на рік)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12.12. організовую спільно з учителем/(-ями) освітній процес, у тому числі з використанням технологій дистанційного навчання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12.2. здійснюю підготовку матеріалів для дистанційного навчання та консультую батьків щодо їх використання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86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12.3. забезпечую підготовку індивідуальних завдань та адаптацію навчальних матеріалів відповідно до потенційних можливостей учня, в тому числі і з урахуванням умов дистанційного навчання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86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12.4. надаю додаткові пояснення дитині щодо виконання матеріалу, який вивчається, та завдань, забезпечую перевірку виконання таких завдань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686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12.5. адаптую освітнє середовище відповідно до потенційних можливостей та з урахуванням індивідуальних особливостей розвитку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12.6. залучаю дитину/дітей з ООП до шкільних заходів, у тому числі позакласних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08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12.7. здійснюю фізичний супровід дитини/дітей з ООП та забезпечую його/їхні соціально-побутові потреби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203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12.8. </a:t>
                      </a:r>
                      <a:r>
                        <a:rPr sz="1400" b="1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є учасником команди психолого-педагогічного супроводу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8203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12.9. беру участь у  розробці індивідуальної програми розвитку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2567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B9E13D5-E861-4F27-A2D6-128682B07A26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863EF9A-6419-4EB2-A1F8-AD378A582451}"/>
              </a:ext>
            </a:extLst>
          </p:cNvPr>
          <p:cNvSpPr/>
          <p:nvPr/>
        </p:nvSpPr>
        <p:spPr bwMode="auto">
          <a:xfrm>
            <a:off x="3326852" y="618290"/>
            <a:ext cx="6228904" cy="360978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Педагогічні працівники</a:t>
            </a:r>
            <a:endParaRPr lang="en-US" sz="20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C50F856-DDBF-4861-BF53-8EDD1983F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756528"/>
              </p:ext>
            </p:extLst>
          </p:nvPr>
        </p:nvGraphicFramePr>
        <p:xfrm>
          <a:off x="127153" y="1115122"/>
          <a:ext cx="11902090" cy="243161"/>
        </p:xfrm>
        <a:graphic>
          <a:graphicData uri="http://schemas.openxmlformats.org/drawingml/2006/table">
            <a:tbl>
              <a:tblPr/>
              <a:tblGrid>
                <a:gridCol w="1190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3161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Як Ви забезпечуєте реалізацію освітнього процесу дитини/дітей з ООП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5152236-DE74-4B51-A3EB-0035F0EF0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70076"/>
              </p:ext>
            </p:extLst>
          </p:nvPr>
        </p:nvGraphicFramePr>
        <p:xfrm>
          <a:off x="127153" y="1358282"/>
          <a:ext cx="11902089" cy="4447713"/>
        </p:xfrm>
        <a:graphic>
          <a:graphicData uri="http://schemas.openxmlformats.org/drawingml/2006/table">
            <a:tbl>
              <a:tblPr/>
              <a:tblGrid>
                <a:gridCol w="779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1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84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12.13. веду щоденник спостережень з метою відстеження динаміки розвитку та оцінки рівня досягнення цілей навчання, зазначених в ІПР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12.14. надаю інформацію батькам, педагогічним працівникам щодо особливостей розвитку дитини з ООП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60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12.15. здійснюю підготовку інформації для учасників засідання Команди супроводу за результатами спостереження за дитиною/дітьми щодо її/їхніх індивідуальних особливостей, інтересів та потреб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5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12.16. комунікую з фахівцями інклюзивно-ресурсного центру щодо психолого-педагогічного супроводу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7121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DD36B1E-F15F-4679-9C28-A92CC7A06E3C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632B975-D969-483A-B7AE-00154540A6D3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83EEA5A-86D2-4509-B444-84DC4EDC6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656264"/>
              </p:ext>
            </p:extLst>
          </p:nvPr>
        </p:nvGraphicFramePr>
        <p:xfrm>
          <a:off x="150920" y="1478479"/>
          <a:ext cx="11890159" cy="5046606"/>
        </p:xfrm>
        <a:graphic>
          <a:graphicData uri="http://schemas.openxmlformats.org/drawingml/2006/table">
            <a:tbl>
              <a:tblPr/>
              <a:tblGrid>
                <a:gridCol w="5649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0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600" b="0" i="0" u="none" strike="noStrike" dirty="0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іноді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постійно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рідко або ніколи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часто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9.1. лабораторне обладнання, у тому числі і віртуальні лабораторії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9.2. мультимедійне обладнання (інтерактивна дошка, проектор тощо)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78%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9.3. комп’ютерна техніка і програми та/або гаджети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98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9.4. мережа Інтернет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9.5. візуалізація інформації (карти, графіки, формули тощо)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908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9.6. наочність (муляжі, моделі, макети, гербарії, колекції тощо)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9171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9.7. спортивний інвентар (м’ячі, обручі, гімнастична стінка, канат, ракетки, гімнастичні палиці, скакалки тощо)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0" i="0" u="none" strike="noStrike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E4CEFEA-6AFE-4ACD-A11A-FC66F66E9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176041"/>
              </p:ext>
            </p:extLst>
          </p:nvPr>
        </p:nvGraphicFramePr>
        <p:xfrm>
          <a:off x="150920" y="1117501"/>
          <a:ext cx="11890159" cy="360978"/>
        </p:xfrm>
        <a:graphic>
          <a:graphicData uri="http://schemas.openxmlformats.org/drawingml/2006/table">
            <a:tbl>
              <a:tblPr/>
              <a:tblGrid>
                <a:gridCol w="11890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978">
                <a:tc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Використання педагогічними працівниками під час навчальних занять/позаурочних заходів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60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127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81660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30C08AF-BCC4-4867-9D3C-2E8BB0605665}"/>
              </a:ext>
            </a:extLst>
          </p:cNvPr>
          <p:cNvSpPr/>
          <p:nvPr/>
        </p:nvSpPr>
        <p:spPr bwMode="auto">
          <a:xfrm>
            <a:off x="3128160" y="121457"/>
            <a:ext cx="6427596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28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анкетування</a:t>
            </a:r>
            <a:endParaRPr lang="en-US" sz="28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186396E-9CC2-4DC2-BE0A-7B13145BE1AC}"/>
              </a:ext>
            </a:extLst>
          </p:cNvPr>
          <p:cNvSpPr/>
          <p:nvPr/>
        </p:nvSpPr>
        <p:spPr bwMode="auto">
          <a:xfrm>
            <a:off x="3128160" y="619479"/>
            <a:ext cx="6203114" cy="360979"/>
          </a:xfrm>
          <a:prstGeom prst="rect">
            <a:avLst/>
          </a:prstGeom>
          <a:noFill/>
        </p:spPr>
        <p:txBody>
          <a:bodyPr horzOverflow="overflow" wrap="square" lIns="25559" tIns="0" rIns="25559" bIns="0" rtlCol="0" anchor="t">
            <a:noAutofit/>
          </a:bodyPr>
          <a:lstStyle/>
          <a:p>
            <a:pPr algn="ctr">
              <a:lnSpc>
                <a:spcPct val="95000"/>
              </a:lnSpc>
            </a:pPr>
            <a:r>
              <a:rPr sz="2000" b="1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Здобувачі освіти</a:t>
            </a:r>
            <a:endParaRPr lang="en-US" sz="2000" b="1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BA4C1A4-588D-4048-96BE-4E3A94BE505F}"/>
              </a:ext>
            </a:extLst>
          </p:cNvPr>
          <p:cNvSpPr/>
          <p:nvPr/>
        </p:nvSpPr>
        <p:spPr bwMode="auto">
          <a:xfrm>
            <a:off x="339756" y="1117501"/>
            <a:ext cx="11396523" cy="561904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66363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763" y="135134"/>
            <a:ext cx="11329987" cy="672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НАПРЯМ 1. </a:t>
            </a:r>
            <a:r>
              <a:rPr lang="ru-RU" sz="2400" b="1" dirty="0" err="1" smtClean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Забезпечення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здорових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безпечних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і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комфортних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умов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навчання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та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праці</a:t>
            </a:r>
            <a:endParaRPr lang="ru-RU" sz="2400" b="1" dirty="0">
              <a:solidFill>
                <a:srgbClr val="002060"/>
              </a:solidFill>
              <a:latin typeface="Arial" pitchFamily="34" charset="0"/>
              <a:ea typeface="Arial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Територія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приміщення закладу освіти утримуються в чистому та охайному стані.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Територія школи має огорожу, проте вона містить пошкодження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Територія школи недоступна для несанкціонованого заїзду транспорту, водночас доступна для сторонніх осіб.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Майданчики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фізичної активності на території закладу обладнані,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 відсутнє ігрове та спортивне обладнання, яке повною мірою відповідало б віковим особливостям здобувачів освіти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 тіньові навіси (альтанки).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Наявне футбольне поле з трав’яним або штучним покриттям, облаштовано спортивні майданчики з твердим покриттям та/або штучним покриттям.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 учнів не перевищує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проєктну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потужність закладу. Приміщення початкової школи не відокремлені від навчальних приміщень для здобувачів базової та старшої школи. Оптимально використовується наявний фонд приміщень та здійснюється комплектування класів з урахуванням кількості учнів, їхніх особливих освітніх потреб та площі приміщень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386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48998D-1831-4453-B714-CD93B5985094}"/>
              </a:ext>
            </a:extLst>
          </p:cNvPr>
          <p:cNvSpPr/>
          <p:nvPr/>
        </p:nvSpPr>
        <p:spPr bwMode="auto">
          <a:xfrm>
            <a:off x="1725250" y="128621"/>
            <a:ext cx="8741500" cy="457305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kumimoji="0" lang="uk-UA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rPr>
              <a:t>Критерій 1.3.4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Arial" pitchFamily="34" charset="0"/>
              <a:cs typeface="+mn-cs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39687F-4C50-4676-8D45-56C18C4E7222}"/>
              </a:ext>
            </a:extLst>
          </p:cNvPr>
          <p:cNvSpPr/>
          <p:nvPr/>
        </p:nvSpPr>
        <p:spPr bwMode="auto">
          <a:xfrm>
            <a:off x="169584" y="705529"/>
            <a:ext cx="11939557" cy="235503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25559" tIns="0" rIns="25559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Arial" pitchFamily="34" charset="0"/>
                <a:cs typeface="Arial" pitchFamily="34" charset="0"/>
              </a:rPr>
              <a:t>УЗАГАЛЬНЮЮЧА ІНФОРМАЦІЯ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Arial" pitchFamily="34" charset="0"/>
              <a:cs typeface="+mn-cs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C192885-9596-428D-A4E3-C36EA6238DF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9584" y="941031"/>
          <a:ext cx="11939556" cy="5584054"/>
        </p:xfrm>
        <a:graphic>
          <a:graphicData uri="http://schemas.openxmlformats.org/drawingml/2006/table">
            <a:tbl>
              <a:tblPr/>
              <a:tblGrid>
                <a:gridCol w="8265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4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447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Форма спостереження за освітнім середовищем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44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21.1. запроваджено шкільну політику «мінімізації» відходів та сортування сміття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44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21.2. запроваджено енергозбереження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21.3. на території школи наявні: дослідні ділянки/екологічна стежина/метеорологічний майданчик/«зелений клас» тощо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447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21.4. здійснено озеленення пришкільної території та класних кімнат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21.5. на інформаційних стендах у коридорах/класних кімнатах/вебсайті наявні матеріали про участь учнів в екологічних заходах/проєктах/акціях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9030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21.6. середовище мотивує до рухової активності на території та у приміщеннях школи (учні мають доступ до спортивного обладнання під час перерв, настільний теніс тощо)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21.7. здійснюється контроль та попередження спроб тютюнопаління у приміщенні та на території школи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21.8. наявні осередки, елементи інтер’єру, що зацікавлюють учнів до пізнавальної діяльності (візуалізація на стінах, підлозі, сходах, інсталяції)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ні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206"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21.9. наявні обладнання та засоби навчання використовуються у навчально-пізнавальній діяльності здобувачів освіти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3369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4" y="171451"/>
            <a:ext cx="11701463" cy="5245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РІВНІ ОЦІНЮВАННЯ</a:t>
            </a:r>
            <a:endParaRPr lang="ru-RU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 здорових, безпечних і комфортних умов навчання та праці — 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2,94 </a:t>
            </a:r>
            <a:r>
              <a:rPr lang="uk-U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(достатній рівень)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 освітнього середовища, вільного від будь-яких форм насильства та дискримінації — 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2,86 </a:t>
            </a:r>
            <a:r>
              <a:rPr lang="uk-U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(достатній рівень)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 інклюзивного, розвивального та мотивуючого до навчання освітнього простору — 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2,7 </a:t>
            </a:r>
            <a:r>
              <a:rPr lang="uk-U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(достатній рівень)</a:t>
            </a:r>
            <a:endParaRPr lang="ru-RU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Загальний рівень за напрямом «Освітнє середовище закладу освіти» — 2,83 </a:t>
            </a:r>
            <a:r>
              <a:rPr lang="uk-U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(достатній рівень).</a:t>
            </a:r>
            <a:endParaRPr lang="ru-RU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138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512" y="314325"/>
            <a:ext cx="11901488" cy="5670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endParaRPr lang="ru-RU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Відремонтувати паркан, облаштувати майданчики для фізичної активності.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Клопотати перед засновником щодо забезпечення фінансування оновлення навчальних кабінетів.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Регулярно планувати профілактичну роботу щодо попередження </a:t>
            </a:r>
            <a:r>
              <a:rPr lang="uk-UA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кібербулінгу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Планувати щорічні заходи з протидії </a:t>
            </a:r>
            <a:r>
              <a:rPr lang="uk-UA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булінгу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дискримінації.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Проводити опитування щодо причин некомфортного перебування учнів у ліцеї.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Посилити системну просвітницьку роботу з питань запобігання </a:t>
            </a:r>
            <a:r>
              <a:rPr lang="uk-UA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булінгу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Залучати органи учнівського самоврядування до розроблення правил поведінки.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Розглядати питання відвідування навчальних занять на нарадах при директору та педрадах.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Забезпечувати психологічну та соціально-педагогічну підтримку учасників освітнього процесу.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Продовжити роботу з облаштування ресурсної кімнати.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Посилити формування екологічної компетентності учнів.</a:t>
            </a:r>
            <a:endParaRPr lang="ru-RU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Створювати осередки для розвитку інтересів здобувачів освіти.</a:t>
            </a:r>
            <a:endParaRPr lang="ru-RU" sz="2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930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8754577"/>
              </p:ext>
            </p:extLst>
          </p:nvPr>
        </p:nvGraphicFramePr>
        <p:xfrm>
          <a:off x="842963" y="257176"/>
          <a:ext cx="10644187" cy="6243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9541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935270"/>
              </p:ext>
            </p:extLst>
          </p:nvPr>
        </p:nvGraphicFramePr>
        <p:xfrm>
          <a:off x="814389" y="242888"/>
          <a:ext cx="1084421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1549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1BDDEB-2C7D-4974-B106-EEFE80A08154}"/>
              </a:ext>
            </a:extLst>
          </p:cNvPr>
          <p:cNvSpPr txBox="1"/>
          <p:nvPr/>
        </p:nvSpPr>
        <p:spPr>
          <a:xfrm>
            <a:off x="4881609" y="0"/>
            <a:ext cx="2428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Результати анкетування</a:t>
            </a:r>
            <a:r>
              <a:rPr lang="uk-UA" dirty="0"/>
              <a:t> </a:t>
            </a:r>
            <a:endParaRPr lang="ru-UA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E1761B2-0174-4549-9E72-AE67D54C5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51148"/>
              </p:ext>
            </p:extLst>
          </p:nvPr>
        </p:nvGraphicFramePr>
        <p:xfrm>
          <a:off x="1572828" y="365798"/>
          <a:ext cx="9046344" cy="356326"/>
        </p:xfrm>
        <a:graphic>
          <a:graphicData uri="http://schemas.openxmlformats.org/drawingml/2006/table">
            <a:tbl>
              <a:tblPr/>
              <a:tblGrid>
                <a:gridCol w="904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3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2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1. Оцініть за 4-бальною шкалою стан освітнього </a:t>
                      </a:r>
                      <a:r>
                        <a:rPr sz="1200" b="1" i="0" u="none" strike="noStrike" dirty="0" err="1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середовища</a:t>
                      </a:r>
                      <a:r>
                        <a:rPr sz="12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200" b="1" i="0" u="none" strike="noStrike" dirty="0" err="1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школи</a:t>
                      </a:r>
                      <a:r>
                        <a:rPr sz="12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sz="12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1 – дуже погано … 4 –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sz="1200" b="1" i="0" u="none" strike="noStrike" dirty="0">
                          <a:solidFill>
                            <a:srgbClr val="FF0000"/>
                          </a:solidFill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  <a:t> відмінно):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ea typeface="Arial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DCCBFB3-F803-4F28-B477-10083E6AB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111476"/>
              </p:ext>
            </p:extLst>
          </p:nvPr>
        </p:nvGraphicFramePr>
        <p:xfrm>
          <a:off x="1201354" y="674700"/>
          <a:ext cx="9542845" cy="6183300"/>
        </p:xfrm>
        <a:graphic>
          <a:graphicData uri="http://schemas.openxmlformats.org/drawingml/2006/table">
            <a:tbl>
              <a:tblPr/>
              <a:tblGrid>
                <a:gridCol w="359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98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540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409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/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Учні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Батьки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Учні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Батьки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Учні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Батьки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Учні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6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1.1. облаштування території школи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39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1.2. дизайн приміщень (вестибюлі, рекреації, актова зала)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4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56%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1.3. чистота та облаштування навчальних кабінетів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39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1.4. чистота та облаштування туалетних кімнат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4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6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1.5. чистота та облаштування їдальні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39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400" b="1" i="0" u="none" strike="noStrike" dirty="0" err="1">
                        <a:solidFill>
                          <a:srgbClr val="FF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1.6. чистота та облаштування спортивної зали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39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1.7. температурний режим у закладі освіти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4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1.8. укриття/бомбосховище відповідає вимогам безпеки та гігієни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28440" marB="28439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endParaRPr lang="en-US" sz="1400" b="1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4169E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22%</a:t>
                      </a:r>
                      <a:endParaRPr lang="en-US" sz="1400" b="0" i="0" u="none" strike="noStrike" dirty="0" err="1">
                        <a:solidFill>
                          <a:srgbClr val="4169E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60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600" b="1" i="0" u="none" strike="noStrike" dirty="0">
                          <a:solidFill>
                            <a:schemeClr val="accent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61%</a:t>
                      </a:r>
                      <a:endParaRPr lang="en-US" sz="1600" b="1" i="0" u="none" strike="noStrike" dirty="0" err="1">
                        <a:solidFill>
                          <a:schemeClr val="accent1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95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D0137B-5535-4863-A312-136129BFD55A}"/>
              </a:ext>
            </a:extLst>
          </p:cNvPr>
          <p:cNvSpPr/>
          <p:nvPr/>
        </p:nvSpPr>
        <p:spPr bwMode="auto">
          <a:xfrm>
            <a:off x="1910179" y="0"/>
            <a:ext cx="8371642" cy="297507"/>
          </a:xfrm>
          <a:prstGeom prst="rect">
            <a:avLst/>
          </a:prstGeom>
          <a:noFill/>
        </p:spPr>
        <p:txBody>
          <a:bodyPr horzOverflow="overflow" wrap="square" lIns="25559" tIns="0" rIns="0" bIns="0" rtlCol="0" anchor="t">
            <a:noAutofit/>
          </a:bodyPr>
          <a:lstStyle/>
          <a:p>
            <a:pPr>
              <a:lnSpc>
                <a:spcPct val="95000"/>
              </a:lnSpc>
            </a:pPr>
            <a:r>
              <a:rPr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Результати самооцінювання</a:t>
            </a:r>
            <a:r>
              <a:rPr lang="uk-UA" sz="3200" kern="0" dirty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 Критерій 1.1.2</a:t>
            </a:r>
            <a:endParaRPr lang="en-US" sz="3200" kern="0" dirty="0" err="1">
              <a:solidFill>
                <a:srgbClr val="000000"/>
              </a:solidFill>
              <a:latin typeface="Arial" pitchFamily="34" charset="0"/>
              <a:ea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EA6871A-F740-457B-A621-80EAE28E9551}"/>
              </a:ext>
            </a:extLst>
          </p:cNvPr>
          <p:cNvSpPr/>
          <p:nvPr/>
        </p:nvSpPr>
        <p:spPr bwMode="auto">
          <a:xfrm>
            <a:off x="1062316" y="1317698"/>
            <a:ext cx="9547413" cy="385035"/>
          </a:xfrm>
          <a:prstGeom prst="rect">
            <a:avLst/>
          </a:prstGeom>
          <a:solidFill>
            <a:srgbClr val="4684AF"/>
          </a:solidFill>
        </p:spPr>
        <p:txBody>
          <a:bodyPr horzOverflow="overflow" wrap="square" lIns="25559" tIns="0" rIns="25559" bIns="0" rtlCol="0" anchor="ctr">
            <a:noAutofit/>
          </a:bodyPr>
          <a:lstStyle/>
          <a:p>
            <a:pPr algn="ctr">
              <a:lnSpc>
                <a:spcPct val="95000"/>
              </a:lnSpc>
            </a:pPr>
            <a:r>
              <a:rPr sz="1600" b="1" kern="0" dirty="0">
                <a:solidFill>
                  <a:srgbClr val="FFFFFF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УЗАГАЛЬНЮЮЧА ІНФОРМАЦІЯ</a:t>
            </a:r>
            <a:endParaRPr lang="en-US" sz="1600" b="1" kern="0" dirty="0" err="1">
              <a:solidFill>
                <a:srgbClr val="FFFFFF"/>
              </a:solidFill>
              <a:latin typeface="Arial" pitchFamily="34" charset="0"/>
              <a:ea typeface="Arial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D73D9A9-ED94-4D44-A720-5BD4774FF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633546"/>
              </p:ext>
            </p:extLst>
          </p:nvPr>
        </p:nvGraphicFramePr>
        <p:xfrm>
          <a:off x="1048030" y="1702733"/>
          <a:ext cx="9547411" cy="1418844"/>
        </p:xfrm>
        <a:graphic>
          <a:graphicData uri="http://schemas.openxmlformats.org/drawingml/2006/table">
            <a:tbl>
              <a:tblPr/>
              <a:tblGrid>
                <a:gridCol w="5535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1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69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>
                        <a:lnSpc>
                          <a:spcPct val="95000"/>
                        </a:lnSpc>
                      </a:pPr>
                      <a:r>
                        <a:rPr sz="14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Форма спостереження за освітнім середовищем</a:t>
                      </a:r>
                      <a:endParaRPr lang="en-US" sz="14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6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Питання</a:t>
                      </a:r>
                      <a:endParaRPr lang="en-US" sz="1400" b="0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Відповідь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12700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12700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E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34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 Навчальні приміщення забезпечені доступом до мережі Інтернет (дротове та/або бездротове підключення), що дає можливість використовувати електронні освітні платформи, можливості мережі під час підготовки та проведення навчальних занять: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4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так, забезпечені всі навчальні приміщення</a:t>
                      </a:r>
                      <a:endParaRPr lang="en-US" sz="14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59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882B142-27C0-43EF-BAE8-5516893F4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909424"/>
              </p:ext>
            </p:extLst>
          </p:nvPr>
        </p:nvGraphicFramePr>
        <p:xfrm>
          <a:off x="1057275" y="3155133"/>
          <a:ext cx="9558338" cy="3465240"/>
        </p:xfrm>
        <a:graphic>
          <a:graphicData uri="http://schemas.openxmlformats.org/drawingml/2006/table">
            <a:tbl>
              <a:tblPr/>
              <a:tblGrid>
                <a:gridCol w="3133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5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36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95000"/>
                        </a:lnSpc>
                      </a:pPr>
                      <a:r>
                        <a:rPr sz="1300" b="1" i="0" u="none" strike="noStrike" dirty="0">
                          <a:solidFill>
                            <a:srgbClr val="FFFFFF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Наявність та комплектація навчальних кабінетів для реалізації освітньої програми закладу освіти</a:t>
                      </a:r>
                      <a:endParaRPr lang="en-US" sz="1300" b="1" i="0" u="none" strike="noStrike" dirty="0" err="1">
                        <a:solidFill>
                          <a:srgbClr val="FFFFFF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12700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684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 marL="20000" marR="20000" marT="0" marB="0">
                    <a:lnL/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9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15.1. фізики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15.10. актова зала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15.11. фізкультурно-спортивна зала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9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15.12. STEM-лабораторії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кабінет не обладнаний або відсутній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9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15.13. бібліотека/медіатека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15.14. кабінети початкових класів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оснащений сучасними засобами навчання та обладнанням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15.2. хімії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оснащений сучасними засобами навчання та обладнанням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8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15.3. біології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оснащений сучасними засобами навчання та обладнанням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15.4. географії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85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15.5. математики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7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15.6. інформатики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1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15.7. іноземної мови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28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15.8. майстерні/ кабінети трудового навчання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кабінет не обладнаний або відсутній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3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15.9. кабінет практичного психолога/ соціального педагога 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sz="1200" b="0" i="0" u="none" strike="noStrike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навчальне обладнання (засоби навчання) потребує(-ють) оновлення</a:t>
                      </a:r>
                      <a:endParaRPr lang="en-US" sz="1200" b="0" i="0" u="none" strike="noStrike" dirty="0" err="1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</a:endParaRPr>
                    </a:p>
                  </a:txBody>
                  <a:tcPr marL="25559" marR="25560" marT="0" marB="0" anchor="ctr">
                    <a:lnL w="9524" cmpd="sng">
                      <a:solidFill>
                        <a:srgbClr val="000000"/>
                      </a:solidFill>
                      <a:prstDash val="solid"/>
                    </a:lnL>
                    <a:lnR w="9524" cmpd="sng">
                      <a:solidFill>
                        <a:srgbClr val="000000"/>
                      </a:solidFill>
                      <a:prstDash val="solid"/>
                    </a:lnR>
                    <a:lnT w="9524" cmpd="sng">
                      <a:solidFill>
                        <a:srgbClr val="000000"/>
                      </a:solidFill>
                      <a:prstDash val="solid"/>
                    </a:lnT>
                    <a:lnB w="9524" cmpd="sng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57163" y="371476"/>
            <a:ext cx="115157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Не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навчальні</a:t>
            </a:r>
            <a:r>
              <a:rPr lang="ru-RU" sz="2000" dirty="0"/>
              <a:t> </a:t>
            </a:r>
            <a:r>
              <a:rPr lang="ru-RU" sz="2000" dirty="0" err="1"/>
              <a:t>кабінети</a:t>
            </a:r>
            <a:r>
              <a:rPr lang="ru-RU" sz="2000" dirty="0"/>
              <a:t> </a:t>
            </a:r>
            <a:r>
              <a:rPr lang="ru-RU" sz="2000" dirty="0" err="1"/>
              <a:t>обладнані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 </a:t>
            </a:r>
            <a:r>
              <a:rPr lang="ru-RU" sz="2000" dirty="0" err="1"/>
              <a:t>навчання</a:t>
            </a:r>
            <a:r>
              <a:rPr lang="ru-RU" sz="2000" dirty="0"/>
              <a:t>, </a:t>
            </a:r>
            <a:r>
              <a:rPr lang="ru-RU" sz="2000" dirty="0" err="1"/>
              <a:t>програмним</a:t>
            </a:r>
            <a:r>
              <a:rPr lang="ru-RU" sz="2000" dirty="0"/>
              <a:t> </a:t>
            </a:r>
            <a:r>
              <a:rPr lang="ru-RU" sz="2000" dirty="0" err="1"/>
              <a:t>забезпеченням</a:t>
            </a:r>
            <a:r>
              <a:rPr lang="ru-RU" sz="2000" dirty="0"/>
              <a:t> і </a:t>
            </a:r>
            <a:r>
              <a:rPr lang="ru-RU" sz="2000" dirty="0" err="1"/>
              <a:t>демонстраційними</a:t>
            </a:r>
            <a:r>
              <a:rPr lang="ru-RU" sz="2000" dirty="0"/>
              <a:t> </a:t>
            </a:r>
            <a:r>
              <a:rPr lang="ru-RU" sz="2000" dirty="0" err="1"/>
              <a:t>матеріалами</a:t>
            </a:r>
            <a:r>
              <a:rPr lang="ru-RU" sz="2000" dirty="0"/>
              <a:t>, </a:t>
            </a:r>
            <a:r>
              <a:rPr lang="ru-RU" sz="2000" dirty="0" err="1"/>
              <a:t>необхідними</a:t>
            </a:r>
            <a:r>
              <a:rPr lang="ru-RU" sz="2000" dirty="0"/>
              <a:t> для </a:t>
            </a:r>
            <a:r>
              <a:rPr lang="ru-RU" sz="2000" dirty="0" err="1"/>
              <a:t>повної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освітньої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. </a:t>
            </a:r>
            <a:r>
              <a:rPr lang="ru-RU" sz="2000" b="1" dirty="0" err="1"/>
              <a:t>Відсутня</a:t>
            </a:r>
            <a:r>
              <a:rPr lang="ru-RU" sz="2000" b="1" dirty="0"/>
              <a:t> </a:t>
            </a:r>
            <a:r>
              <a:rPr lang="en-US" sz="2000" b="1" dirty="0"/>
              <a:t>STEM-</a:t>
            </a:r>
            <a:r>
              <a:rPr lang="ru-RU" sz="2000" b="1" dirty="0" err="1"/>
              <a:t>лабораторія</a:t>
            </a:r>
            <a:r>
              <a:rPr lang="ru-RU" sz="2000" b="1" dirty="0"/>
              <a:t>. </a:t>
            </a:r>
            <a:r>
              <a:rPr lang="ru-RU" sz="2000" b="1" dirty="0" err="1" smtClean="0"/>
              <a:t>Майстерні</a:t>
            </a:r>
            <a:r>
              <a:rPr lang="ru-RU" sz="2000" b="1" dirty="0" smtClean="0"/>
              <a:t> трудового </a:t>
            </a:r>
            <a:r>
              <a:rPr lang="ru-RU" sz="2000" b="1" dirty="0" err="1" smtClean="0"/>
              <a:t>навчання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відсутні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Ресурсна</a:t>
            </a:r>
            <a:r>
              <a:rPr lang="ru-RU" sz="2000" b="1" dirty="0" smtClean="0"/>
              <a:t> </a:t>
            </a:r>
            <a:r>
              <a:rPr lang="ru-RU" sz="2000" b="1" dirty="0" err="1"/>
              <a:t>кімната</a:t>
            </a:r>
            <a:r>
              <a:rPr lang="ru-RU" sz="2000" b="1" dirty="0"/>
              <a:t> не </a:t>
            </a:r>
            <a:r>
              <a:rPr lang="ru-RU" sz="2000" b="1" dirty="0" err="1" smtClean="0"/>
              <a:t>облаштована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35095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075" y="514350"/>
            <a:ext cx="11015663" cy="6035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Інструктажі з охорони праці та безпеки життєдіяльності для працівників і здобувачів освіти проводяться відповідно до законодавства. Журнали реєстрації інструктажів наявні. Учасники освітнього процесу дотримуються вимог з охорони праці, пожежної безпеки, правил поведінки в умовах надзвичайних ситуацій.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Оприлюднено пам’ятки для учасників освітнього процесу щодо правил поведінки під час тривоги, евакуації, перебування в укритті, мінної безпеки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результатами опитування учнів: 50% зазначили, що такі навчання проводяться регулярно із залученням спеціальних служб, ще 50% — що регулярні інструктажі проводять учителі під час навчальних занять.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Інструктажі та навчання педагогічних працівників щодо надання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домедичної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допомоги проводяться регулярно. </a:t>
            </a:r>
            <a:endParaRPr lang="uk-UA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результатами опитування, 82% учнів володіють навичками надання </a:t>
            </a:r>
            <a:r>
              <a:rPr lang="uk-UA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домедичної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допомоги, 100% опитаних обізнані з послідовністю дій у разі нещасного випадку або травмування.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72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3920</Words>
  <Application>Microsoft Office PowerPoint</Application>
  <PresentationFormat>Широкоэкранный</PresentationFormat>
  <Paragraphs>584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71" baseType="lpstr">
      <vt:lpstr>Arial</vt:lpstr>
      <vt:lpstr>Calibri</vt:lpstr>
      <vt:lpstr>Calibri Light</vt:lpstr>
      <vt:lpstr>Symbol</vt:lpstr>
      <vt:lpstr>Tahoma</vt:lpstr>
      <vt:lpstr>Times New Roman</vt:lpstr>
      <vt:lpstr>Тема Office</vt:lpstr>
      <vt:lpstr>ПРО РЕЗУЛЬТАТИ ПРОВЕДЕНОГО САМООЦІНЮВАННЯ ЗА НАПРЯМОМ «ОСВІТНЄ СЕРЕДОВИЩЕ»</vt:lpstr>
      <vt:lpstr>Презентация PowerPoint</vt:lpstr>
      <vt:lpstr>Організація та методи проведення самооцінювання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PoliK</dc:creator>
  <cp:lastModifiedBy>Пользователь</cp:lastModifiedBy>
  <cp:revision>55</cp:revision>
  <dcterms:created xsi:type="dcterms:W3CDTF">2025-11-27T07:19:23Z</dcterms:created>
  <dcterms:modified xsi:type="dcterms:W3CDTF">2026-01-14T20:24:51Z</dcterms:modified>
</cp:coreProperties>
</file>